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F8BE02-7ED7-467A-BF8C-75F0687BF879}" type="datetimeFigureOut">
              <a:rPr lang="en-CA" smtClean="0"/>
              <a:t>06/19/2018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7C35EE-3D45-47C5-AC9F-931FA4FA53D0}" type="slidenum">
              <a:rPr lang="en-CA" smtClean="0"/>
              <a:t>‹#›</a:t>
            </a:fld>
            <a:endParaRPr lang="en-CA"/>
          </a:p>
        </p:txBody>
      </p:sp>
    </p:spTree>
    <p:extLst>
      <p:ext uri="{BB962C8B-B14F-4D97-AF65-F5344CB8AC3E}">
        <p14:creationId xmlns:p14="http://schemas.microsoft.com/office/powerpoint/2010/main" val="1043438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F8BE02-7ED7-467A-BF8C-75F0687BF879}" type="datetimeFigureOut">
              <a:rPr lang="en-CA" smtClean="0"/>
              <a:t>06/19/2018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C7C35EE-3D45-47C5-AC9F-931FA4FA53D0}" type="slidenum">
              <a:rPr lang="en-CA" smtClean="0"/>
              <a:t>‹#›</a:t>
            </a:fld>
            <a:endParaRPr lang="en-CA"/>
          </a:p>
        </p:txBody>
      </p:sp>
    </p:spTree>
    <p:extLst>
      <p:ext uri="{BB962C8B-B14F-4D97-AF65-F5344CB8AC3E}">
        <p14:creationId xmlns:p14="http://schemas.microsoft.com/office/powerpoint/2010/main" val="2995326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19F8BE02-7ED7-467A-BF8C-75F0687BF879}" type="datetimeFigureOut">
              <a:rPr lang="en-CA" smtClean="0"/>
              <a:t>06/19/2018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7C35EE-3D45-47C5-AC9F-931FA4FA53D0}" type="slidenum">
              <a:rPr lang="en-CA" smtClean="0"/>
              <a:t>‹#›</a:t>
            </a:fld>
            <a:endParaRPr lang="en-CA"/>
          </a:p>
        </p:txBody>
      </p:sp>
    </p:spTree>
    <p:extLst>
      <p:ext uri="{BB962C8B-B14F-4D97-AF65-F5344CB8AC3E}">
        <p14:creationId xmlns:p14="http://schemas.microsoft.com/office/powerpoint/2010/main" val="885083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19F8BE02-7ED7-467A-BF8C-75F0687BF879}" type="datetimeFigureOut">
              <a:rPr lang="en-CA" smtClean="0"/>
              <a:t>06/19/2018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C7C35EE-3D45-47C5-AC9F-931FA4FA53D0}" type="slidenum">
              <a:rPr lang="en-CA" smtClean="0"/>
              <a:t>‹#›</a:t>
            </a:fld>
            <a:endParaRPr lang="en-CA"/>
          </a:p>
        </p:txBody>
      </p:sp>
    </p:spTree>
    <p:extLst>
      <p:ext uri="{BB962C8B-B14F-4D97-AF65-F5344CB8AC3E}">
        <p14:creationId xmlns:p14="http://schemas.microsoft.com/office/powerpoint/2010/main" val="3571511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F8BE02-7ED7-467A-BF8C-75F0687BF879}" type="datetimeFigureOut">
              <a:rPr lang="en-CA" smtClean="0"/>
              <a:t>06/19/2018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7C35EE-3D45-47C5-AC9F-931FA4FA53D0}" type="slidenum">
              <a:rPr lang="en-CA" smtClean="0"/>
              <a:t>‹#›</a:t>
            </a:fld>
            <a:endParaRPr lang="en-CA"/>
          </a:p>
        </p:txBody>
      </p:sp>
    </p:spTree>
    <p:extLst>
      <p:ext uri="{BB962C8B-B14F-4D97-AF65-F5344CB8AC3E}">
        <p14:creationId xmlns:p14="http://schemas.microsoft.com/office/powerpoint/2010/main" val="1227090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F8BE02-7ED7-467A-BF8C-75F0687BF879}" type="datetimeFigureOut">
              <a:rPr lang="en-CA" smtClean="0"/>
              <a:t>06/19/2018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7C35EE-3D45-47C5-AC9F-931FA4FA53D0}" type="slidenum">
              <a:rPr lang="en-CA" smtClean="0"/>
              <a:t>‹#›</a:t>
            </a:fld>
            <a:endParaRPr lang="en-CA"/>
          </a:p>
        </p:txBody>
      </p:sp>
    </p:spTree>
    <p:extLst>
      <p:ext uri="{BB962C8B-B14F-4D97-AF65-F5344CB8AC3E}">
        <p14:creationId xmlns:p14="http://schemas.microsoft.com/office/powerpoint/2010/main" val="226032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F8BE02-7ED7-467A-BF8C-75F0687BF879}" type="datetimeFigureOut">
              <a:rPr lang="en-CA" smtClean="0"/>
              <a:t>06/19/2018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7C35EE-3D45-47C5-AC9F-931FA4FA53D0}" type="slidenum">
              <a:rPr lang="en-CA" smtClean="0"/>
              <a:t>‹#›</a:t>
            </a:fld>
            <a:endParaRPr lang="en-CA"/>
          </a:p>
        </p:txBody>
      </p:sp>
    </p:spTree>
    <p:extLst>
      <p:ext uri="{BB962C8B-B14F-4D97-AF65-F5344CB8AC3E}">
        <p14:creationId xmlns:p14="http://schemas.microsoft.com/office/powerpoint/2010/main" val="3137891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F8BE02-7ED7-467A-BF8C-75F0687BF879}" type="datetimeFigureOut">
              <a:rPr lang="en-CA" smtClean="0"/>
              <a:t>06/19/2018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7C35EE-3D45-47C5-AC9F-931FA4FA53D0}" type="slidenum">
              <a:rPr lang="en-CA" smtClean="0"/>
              <a:t>‹#›</a:t>
            </a:fld>
            <a:endParaRPr lang="en-CA"/>
          </a:p>
        </p:txBody>
      </p:sp>
    </p:spTree>
    <p:extLst>
      <p:ext uri="{BB962C8B-B14F-4D97-AF65-F5344CB8AC3E}">
        <p14:creationId xmlns:p14="http://schemas.microsoft.com/office/powerpoint/2010/main" val="607772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F8BE02-7ED7-467A-BF8C-75F0687BF879}" type="datetimeFigureOut">
              <a:rPr lang="en-CA" smtClean="0"/>
              <a:t>06/19/2018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C7C35EE-3D45-47C5-AC9F-931FA4FA53D0}" type="slidenum">
              <a:rPr lang="en-CA" smtClean="0"/>
              <a:t>‹#›</a:t>
            </a:fld>
            <a:endParaRPr lang="en-CA"/>
          </a:p>
        </p:txBody>
      </p:sp>
    </p:spTree>
    <p:extLst>
      <p:ext uri="{BB962C8B-B14F-4D97-AF65-F5344CB8AC3E}">
        <p14:creationId xmlns:p14="http://schemas.microsoft.com/office/powerpoint/2010/main" val="25759666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F8BE02-7ED7-467A-BF8C-75F0687BF879}" type="datetimeFigureOut">
              <a:rPr lang="en-CA" smtClean="0"/>
              <a:t>06/19/2018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C7C35EE-3D45-47C5-AC9F-931FA4FA53D0}" type="slidenum">
              <a:rPr lang="en-CA" smtClean="0"/>
              <a:t>‹#›</a:t>
            </a:fld>
            <a:endParaRPr lang="en-CA"/>
          </a:p>
        </p:txBody>
      </p:sp>
    </p:spTree>
    <p:extLst>
      <p:ext uri="{BB962C8B-B14F-4D97-AF65-F5344CB8AC3E}">
        <p14:creationId xmlns:p14="http://schemas.microsoft.com/office/powerpoint/2010/main" val="380641788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F8BE02-7ED7-467A-BF8C-75F0687BF879}" type="datetimeFigureOut">
              <a:rPr lang="en-CA" smtClean="0"/>
              <a:t>06/19/2018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C7C35EE-3D45-47C5-AC9F-931FA4FA53D0}" type="slidenum">
              <a:rPr lang="en-CA" smtClean="0"/>
              <a:t>‹#›</a:t>
            </a:fld>
            <a:endParaRPr lang="en-CA"/>
          </a:p>
        </p:txBody>
      </p:sp>
    </p:spTree>
    <p:extLst>
      <p:ext uri="{BB962C8B-B14F-4D97-AF65-F5344CB8AC3E}">
        <p14:creationId xmlns:p14="http://schemas.microsoft.com/office/powerpoint/2010/main" val="251465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F8BE02-7ED7-467A-BF8C-75F0687BF879}" type="datetimeFigureOut">
              <a:rPr lang="en-CA" smtClean="0"/>
              <a:t>06/19/2018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C7C35EE-3D45-47C5-AC9F-931FA4FA53D0}" type="slidenum">
              <a:rPr lang="en-CA" smtClean="0"/>
              <a:t>‹#›</a:t>
            </a:fld>
            <a:endParaRPr lang="en-CA"/>
          </a:p>
        </p:txBody>
      </p:sp>
    </p:spTree>
    <p:extLst>
      <p:ext uri="{BB962C8B-B14F-4D97-AF65-F5344CB8AC3E}">
        <p14:creationId xmlns:p14="http://schemas.microsoft.com/office/powerpoint/2010/main" val="1396184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F8BE02-7ED7-467A-BF8C-75F0687BF879}" type="datetimeFigureOut">
              <a:rPr lang="en-CA" smtClean="0"/>
              <a:t>06/19/2018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C7C35EE-3D45-47C5-AC9F-931FA4FA53D0}" type="slidenum">
              <a:rPr lang="en-CA" smtClean="0"/>
              <a:t>‹#›</a:t>
            </a:fld>
            <a:endParaRPr lang="en-CA"/>
          </a:p>
        </p:txBody>
      </p:sp>
    </p:spTree>
    <p:extLst>
      <p:ext uri="{BB962C8B-B14F-4D97-AF65-F5344CB8AC3E}">
        <p14:creationId xmlns:p14="http://schemas.microsoft.com/office/powerpoint/2010/main" val="25832807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9F8BE02-7ED7-467A-BF8C-75F0687BF879}" type="datetimeFigureOut">
              <a:rPr lang="en-CA" smtClean="0"/>
              <a:t>06/19/2018</a:t>
            </a:fld>
            <a:endParaRPr lang="en-CA"/>
          </a:p>
        </p:txBody>
      </p:sp>
      <p:sp>
        <p:nvSpPr>
          <p:cNvPr id="6" name="Footer Placeholder 5"/>
          <p:cNvSpPr>
            <a:spLocks noGrp="1"/>
          </p:cNvSpPr>
          <p:nvPr>
            <p:ph type="ftr" sz="quarter" idx="11"/>
          </p:nvPr>
        </p:nvSpPr>
        <p:spPr>
          <a:xfrm>
            <a:off x="590396" y="6041362"/>
            <a:ext cx="3295413" cy="365125"/>
          </a:xfrm>
        </p:spPr>
        <p:txBody>
          <a:bodyPr/>
          <a:lstStyle/>
          <a:p>
            <a:endParaRPr lang="en-CA"/>
          </a:p>
        </p:txBody>
      </p:sp>
      <p:sp>
        <p:nvSpPr>
          <p:cNvPr id="7" name="Slide Number Placeholder 6"/>
          <p:cNvSpPr>
            <a:spLocks noGrp="1"/>
          </p:cNvSpPr>
          <p:nvPr>
            <p:ph type="sldNum" sz="quarter" idx="12"/>
          </p:nvPr>
        </p:nvSpPr>
        <p:spPr>
          <a:xfrm>
            <a:off x="4862689" y="5915888"/>
            <a:ext cx="1062155" cy="490599"/>
          </a:xfrm>
        </p:spPr>
        <p:txBody>
          <a:bodyPr/>
          <a:lstStyle/>
          <a:p>
            <a:fld id="{4C7C35EE-3D45-47C5-AC9F-931FA4FA53D0}" type="slidenum">
              <a:rPr lang="en-CA" smtClean="0"/>
              <a:t>‹#›</a:t>
            </a:fld>
            <a:endParaRPr lang="en-CA"/>
          </a:p>
        </p:txBody>
      </p:sp>
    </p:spTree>
    <p:extLst>
      <p:ext uri="{BB962C8B-B14F-4D97-AF65-F5344CB8AC3E}">
        <p14:creationId xmlns:p14="http://schemas.microsoft.com/office/powerpoint/2010/main" val="3833016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CA"/>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9F8BE02-7ED7-467A-BF8C-75F0687BF879}" type="datetimeFigureOut">
              <a:rPr lang="en-CA" smtClean="0"/>
              <a:t>06/19/2018</a:t>
            </a:fld>
            <a:endParaRPr lang="en-CA"/>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C7C35EE-3D45-47C5-AC9F-931FA4FA53D0}" type="slidenum">
              <a:rPr lang="en-CA" smtClean="0"/>
              <a:t>‹#›</a:t>
            </a:fld>
            <a:endParaRPr lang="en-CA"/>
          </a:p>
        </p:txBody>
      </p:sp>
    </p:spTree>
    <p:extLst>
      <p:ext uri="{BB962C8B-B14F-4D97-AF65-F5344CB8AC3E}">
        <p14:creationId xmlns:p14="http://schemas.microsoft.com/office/powerpoint/2010/main" val="298002466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Designing Architecture</a:t>
            </a:r>
            <a:endParaRPr lang="en-CA" dirty="0"/>
          </a:p>
        </p:txBody>
      </p:sp>
      <p:sp>
        <p:nvSpPr>
          <p:cNvPr id="3" name="Subtitle 2"/>
          <p:cNvSpPr>
            <a:spLocks noGrp="1"/>
          </p:cNvSpPr>
          <p:nvPr>
            <p:ph type="subTitle" idx="1"/>
          </p:nvPr>
        </p:nvSpPr>
        <p:spPr/>
        <p:txBody>
          <a:bodyPr/>
          <a:lstStyle/>
          <a:p>
            <a:r>
              <a:rPr lang="en-US" dirty="0" smtClean="0"/>
              <a:t>3-tier architecture and you</a:t>
            </a:r>
            <a:endParaRPr lang="en-CA" dirty="0"/>
          </a:p>
        </p:txBody>
      </p:sp>
    </p:spTree>
    <p:extLst>
      <p:ext uri="{BB962C8B-B14F-4D97-AF65-F5344CB8AC3E}">
        <p14:creationId xmlns:p14="http://schemas.microsoft.com/office/powerpoint/2010/main" val="882694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tiers of architectural glory</a:t>
            </a:r>
            <a:endParaRPr lang="en-CA" dirty="0"/>
          </a:p>
        </p:txBody>
      </p:sp>
      <p:sp>
        <p:nvSpPr>
          <p:cNvPr id="3" name="Content Placeholder 2"/>
          <p:cNvSpPr>
            <a:spLocks noGrp="1"/>
          </p:cNvSpPr>
          <p:nvPr>
            <p:ph idx="1"/>
          </p:nvPr>
        </p:nvSpPr>
        <p:spPr/>
        <p:txBody>
          <a:bodyPr>
            <a:normAutofit fontScale="92500" lnSpcReduction="20000"/>
          </a:bodyPr>
          <a:lstStyle/>
          <a:p>
            <a:r>
              <a:rPr lang="en-US" dirty="0" smtClean="0"/>
              <a:t>Who?</a:t>
            </a:r>
          </a:p>
          <a:p>
            <a:pPr lvl="1"/>
            <a:r>
              <a:rPr lang="en-US" dirty="0" smtClean="0"/>
              <a:t>Developed by John J Donovan, a former professor at MIT</a:t>
            </a:r>
          </a:p>
          <a:p>
            <a:r>
              <a:rPr lang="en-US" dirty="0" smtClean="0"/>
              <a:t>What?</a:t>
            </a:r>
          </a:p>
          <a:p>
            <a:pPr lvl="1"/>
            <a:r>
              <a:rPr lang="en-US" dirty="0" smtClean="0"/>
              <a:t>Client-server software architecture pattern</a:t>
            </a:r>
          </a:p>
          <a:p>
            <a:pPr lvl="1"/>
            <a:r>
              <a:rPr lang="en-US" dirty="0" smtClean="0"/>
              <a:t>Layers</a:t>
            </a:r>
          </a:p>
          <a:p>
            <a:pPr marL="1257300" lvl="2" indent="-342900">
              <a:buFont typeface="+mj-lt"/>
              <a:buAutoNum type="arabicPeriod"/>
            </a:pPr>
            <a:r>
              <a:rPr lang="en-US" dirty="0" smtClean="0"/>
              <a:t>Presentation</a:t>
            </a:r>
          </a:p>
          <a:p>
            <a:pPr marL="1257300" lvl="2" indent="-342900">
              <a:buFont typeface="+mj-lt"/>
              <a:buAutoNum type="arabicPeriod"/>
            </a:pPr>
            <a:r>
              <a:rPr lang="en-US" dirty="0" smtClean="0"/>
              <a:t>Application</a:t>
            </a:r>
          </a:p>
          <a:p>
            <a:pPr lvl="1"/>
            <a:r>
              <a:rPr lang="en-US" dirty="0"/>
              <a:t>Data</a:t>
            </a:r>
          </a:p>
          <a:p>
            <a:r>
              <a:rPr lang="en-US" dirty="0" smtClean="0"/>
              <a:t>Why?</a:t>
            </a:r>
            <a:endParaRPr lang="en-US" dirty="0"/>
          </a:p>
          <a:p>
            <a:pPr marL="457200"/>
            <a:r>
              <a:rPr lang="en-US" dirty="0" smtClean="0"/>
              <a:t>Separation! Separating the software into logical components has a nice side effect of making it easy to separate into physical components, which then has a nice side effect of being </a:t>
            </a:r>
            <a:r>
              <a:rPr lang="en-US" dirty="0" smtClean="0"/>
              <a:t>scalable, more secure, etc.</a:t>
            </a:r>
            <a:endParaRPr lang="en-CA" dirty="0"/>
          </a:p>
        </p:txBody>
      </p:sp>
    </p:spTree>
    <p:extLst>
      <p:ext uri="{BB962C8B-B14F-4D97-AF65-F5344CB8AC3E}">
        <p14:creationId xmlns:p14="http://schemas.microsoft.com/office/powerpoint/2010/main" val="1390609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layer</a:t>
            </a:r>
            <a:endParaRPr lang="en-CA" dirty="0"/>
          </a:p>
        </p:txBody>
      </p:sp>
      <p:sp>
        <p:nvSpPr>
          <p:cNvPr id="3" name="Content Placeholder 2"/>
          <p:cNvSpPr>
            <a:spLocks noGrp="1"/>
          </p:cNvSpPr>
          <p:nvPr>
            <p:ph idx="1"/>
          </p:nvPr>
        </p:nvSpPr>
        <p:spPr>
          <a:xfrm>
            <a:off x="818712" y="2222287"/>
            <a:ext cx="10554574" cy="4425648"/>
          </a:xfrm>
        </p:spPr>
        <p:txBody>
          <a:bodyPr/>
          <a:lstStyle/>
          <a:p>
            <a:r>
              <a:rPr lang="en-US" dirty="0" smtClean="0"/>
              <a:t>User interface</a:t>
            </a:r>
          </a:p>
          <a:p>
            <a:pPr lvl="1"/>
            <a:r>
              <a:rPr lang="en-US" dirty="0" smtClean="0"/>
              <a:t>Generally it’s what you see on a screen when you use software</a:t>
            </a:r>
          </a:p>
          <a:p>
            <a:pPr lvl="1"/>
            <a:r>
              <a:rPr lang="en-US" dirty="0" smtClean="0"/>
              <a:t>Languages: HTML, CSS, JSX, XAML</a:t>
            </a:r>
          </a:p>
          <a:p>
            <a:pPr lvl="1"/>
            <a:r>
              <a:rPr lang="en-US" dirty="0" smtClean="0"/>
              <a:t>Frameworks:</a:t>
            </a:r>
          </a:p>
          <a:p>
            <a:pPr lvl="2"/>
            <a:r>
              <a:rPr lang="en-US" dirty="0" smtClean="0"/>
              <a:t>Web</a:t>
            </a:r>
          </a:p>
          <a:p>
            <a:pPr lvl="3"/>
            <a:r>
              <a:rPr lang="en-US" dirty="0" smtClean="0"/>
              <a:t>Bootstrap, Material UI</a:t>
            </a:r>
          </a:p>
          <a:p>
            <a:pPr lvl="2"/>
            <a:r>
              <a:rPr lang="en-US" dirty="0" smtClean="0"/>
              <a:t>Cross-platform</a:t>
            </a:r>
          </a:p>
          <a:p>
            <a:pPr lvl="3"/>
            <a:r>
              <a:rPr lang="en-US" dirty="0" err="1" smtClean="0"/>
              <a:t>Xamarin.Forms</a:t>
            </a:r>
            <a:r>
              <a:rPr lang="en-US" dirty="0" smtClean="0"/>
              <a:t>, </a:t>
            </a:r>
            <a:r>
              <a:rPr lang="en-US" dirty="0" err="1" smtClean="0"/>
              <a:t>Qt</a:t>
            </a:r>
            <a:r>
              <a:rPr lang="en-US" dirty="0" smtClean="0"/>
              <a:t>, Ionic</a:t>
            </a:r>
          </a:p>
          <a:p>
            <a:pPr lvl="2"/>
            <a:r>
              <a:rPr lang="en-US" dirty="0" smtClean="0"/>
              <a:t>Native</a:t>
            </a:r>
          </a:p>
          <a:p>
            <a:pPr lvl="3"/>
            <a:r>
              <a:rPr lang="en-US" dirty="0" smtClean="0">
                <a:solidFill>
                  <a:schemeClr val="accent6">
                    <a:lumMod val="60000"/>
                    <a:lumOff val="40000"/>
                  </a:schemeClr>
                </a:solidFill>
              </a:rPr>
              <a:t>Cocoa (</a:t>
            </a:r>
            <a:r>
              <a:rPr lang="en-US" dirty="0" err="1" smtClean="0">
                <a:solidFill>
                  <a:schemeClr val="accent6">
                    <a:lumMod val="60000"/>
                    <a:lumOff val="40000"/>
                  </a:schemeClr>
                </a:solidFill>
              </a:rPr>
              <a:t>UIKit</a:t>
            </a:r>
            <a:r>
              <a:rPr lang="en-US" dirty="0" smtClean="0">
                <a:solidFill>
                  <a:schemeClr val="accent6">
                    <a:lumMod val="60000"/>
                    <a:lumOff val="40000"/>
                  </a:schemeClr>
                </a:solidFill>
              </a:rPr>
              <a:t>/</a:t>
            </a:r>
            <a:r>
              <a:rPr lang="en-US" dirty="0" err="1" smtClean="0">
                <a:solidFill>
                  <a:schemeClr val="accent6">
                    <a:lumMod val="60000"/>
                    <a:lumOff val="40000"/>
                  </a:schemeClr>
                </a:solidFill>
              </a:rPr>
              <a:t>AppKit</a:t>
            </a:r>
            <a:r>
              <a:rPr lang="en-US" dirty="0" smtClean="0">
                <a:solidFill>
                  <a:schemeClr val="accent6">
                    <a:lumMod val="60000"/>
                    <a:lumOff val="40000"/>
                  </a:schemeClr>
                </a:solidFill>
              </a:rPr>
              <a:t>)</a:t>
            </a:r>
            <a:endParaRPr lang="en-US" dirty="0"/>
          </a:p>
          <a:p>
            <a:pPr lvl="3"/>
            <a:r>
              <a:rPr lang="en-US" dirty="0" smtClean="0">
                <a:solidFill>
                  <a:schemeClr val="accent3">
                    <a:lumMod val="60000"/>
                    <a:lumOff val="40000"/>
                  </a:schemeClr>
                </a:solidFill>
              </a:rPr>
              <a:t>GTK</a:t>
            </a:r>
            <a:endParaRPr lang="en-US" dirty="0"/>
          </a:p>
          <a:p>
            <a:pPr lvl="3"/>
            <a:r>
              <a:rPr lang="en-US" dirty="0" smtClean="0">
                <a:solidFill>
                  <a:schemeClr val="accent1">
                    <a:lumMod val="60000"/>
                    <a:lumOff val="40000"/>
                  </a:schemeClr>
                </a:solidFill>
              </a:rPr>
              <a:t>Windows Forms, WPF</a:t>
            </a:r>
            <a:endParaRPr lang="en-CA" dirty="0">
              <a:solidFill>
                <a:schemeClr val="accent1">
                  <a:lumMod val="60000"/>
                  <a:lumOff val="40000"/>
                </a:schemeClr>
              </a:solidFill>
            </a:endParaRPr>
          </a:p>
        </p:txBody>
      </p:sp>
    </p:spTree>
    <p:extLst>
      <p:ext uri="{BB962C8B-B14F-4D97-AF65-F5344CB8AC3E}">
        <p14:creationId xmlns:p14="http://schemas.microsoft.com/office/powerpoint/2010/main" val="2750639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layer</a:t>
            </a:r>
            <a:endParaRPr lang="en-CA" dirty="0"/>
          </a:p>
        </p:txBody>
      </p:sp>
      <p:sp>
        <p:nvSpPr>
          <p:cNvPr id="3" name="Content Placeholder 2"/>
          <p:cNvSpPr>
            <a:spLocks noGrp="1"/>
          </p:cNvSpPr>
          <p:nvPr>
            <p:ph idx="1"/>
          </p:nvPr>
        </p:nvSpPr>
        <p:spPr/>
        <p:txBody>
          <a:bodyPr>
            <a:normAutofit/>
          </a:bodyPr>
          <a:lstStyle/>
          <a:p>
            <a:r>
              <a:rPr lang="en-US" dirty="0" smtClean="0"/>
              <a:t>“Logic”, Application Logic, Business Logic, Middle, etc.</a:t>
            </a:r>
          </a:p>
          <a:p>
            <a:r>
              <a:rPr lang="en-US" dirty="0" err="1" smtClean="0"/>
              <a:t>Behaviour</a:t>
            </a:r>
            <a:endParaRPr lang="en-US" dirty="0" smtClean="0"/>
          </a:p>
          <a:p>
            <a:pPr lvl="1"/>
            <a:r>
              <a:rPr lang="en-US" dirty="0" smtClean="0"/>
              <a:t>Transforming data from presentation layer to data layer and back</a:t>
            </a:r>
          </a:p>
          <a:p>
            <a:pPr lvl="1"/>
            <a:r>
              <a:rPr lang="en-US" dirty="0" smtClean="0"/>
              <a:t>Making decisions, performing calculations, evaluations</a:t>
            </a:r>
          </a:p>
          <a:p>
            <a:pPr lvl="1"/>
            <a:r>
              <a:rPr lang="en-US" dirty="0" smtClean="0"/>
              <a:t>ex. When you check-out of an online store, the application layer does the work of adding up the total amount for your items, calculates shipping and taxes, then perform the credit card transaction, and save all of these things to the data layer</a:t>
            </a:r>
          </a:p>
          <a:p>
            <a:r>
              <a:rPr lang="en-US" dirty="0" smtClean="0"/>
              <a:t>Languages</a:t>
            </a:r>
          </a:p>
          <a:p>
            <a:pPr lvl="1"/>
            <a:r>
              <a:rPr lang="en-US" dirty="0" smtClean="0"/>
              <a:t>Pretty much all of them</a:t>
            </a:r>
          </a:p>
          <a:p>
            <a:pPr lvl="1"/>
            <a:r>
              <a:rPr lang="en-US" dirty="0" smtClean="0"/>
              <a:t>Common ones: Java, C#, JavaScript</a:t>
            </a:r>
          </a:p>
        </p:txBody>
      </p:sp>
    </p:spTree>
    <p:extLst>
      <p:ext uri="{BB962C8B-B14F-4D97-AF65-F5344CB8AC3E}">
        <p14:creationId xmlns:p14="http://schemas.microsoft.com/office/powerpoint/2010/main" val="75833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layer</a:t>
            </a:r>
            <a:endParaRPr lang="en-CA" dirty="0"/>
          </a:p>
        </p:txBody>
      </p:sp>
      <p:sp>
        <p:nvSpPr>
          <p:cNvPr id="3" name="Content Placeholder 2"/>
          <p:cNvSpPr>
            <a:spLocks noGrp="1"/>
          </p:cNvSpPr>
          <p:nvPr>
            <p:ph idx="1"/>
          </p:nvPr>
        </p:nvSpPr>
        <p:spPr/>
        <p:txBody>
          <a:bodyPr/>
          <a:lstStyle/>
          <a:p>
            <a:r>
              <a:rPr lang="en-US" dirty="0" smtClean="0"/>
              <a:t>Database!</a:t>
            </a:r>
          </a:p>
          <a:p>
            <a:r>
              <a:rPr lang="en-US" dirty="0" smtClean="0"/>
              <a:t>Information is actually stored somewhere in this layer, usually persisted to a disk</a:t>
            </a:r>
          </a:p>
          <a:p>
            <a:endParaRPr lang="en-US" dirty="0" smtClean="0"/>
          </a:p>
        </p:txBody>
      </p:sp>
    </p:spTree>
    <p:extLst>
      <p:ext uri="{BB962C8B-B14F-4D97-AF65-F5344CB8AC3E}">
        <p14:creationId xmlns:p14="http://schemas.microsoft.com/office/powerpoint/2010/main" val="1983272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to know</a:t>
            </a:r>
            <a:endParaRPr lang="en-CA" dirty="0"/>
          </a:p>
        </p:txBody>
      </p:sp>
      <p:sp>
        <p:nvSpPr>
          <p:cNvPr id="3" name="Content Placeholder 2"/>
          <p:cNvSpPr>
            <a:spLocks noGrp="1"/>
          </p:cNvSpPr>
          <p:nvPr>
            <p:ph idx="1"/>
          </p:nvPr>
        </p:nvSpPr>
        <p:spPr/>
        <p:txBody>
          <a:bodyPr/>
          <a:lstStyle/>
          <a:p>
            <a:r>
              <a:rPr lang="en-US" dirty="0" smtClean="0"/>
              <a:t>The core concepts of 3-tier architecture make other architectures easier to understand</a:t>
            </a:r>
            <a:r>
              <a:rPr lang="en-CA" dirty="0" smtClean="0"/>
              <a:t>: MVC, MVVM, SOA, whatever-else-the-web-community-is-into-this-year</a:t>
            </a:r>
          </a:p>
          <a:p>
            <a:r>
              <a:rPr lang="en-US" dirty="0" smtClean="0"/>
              <a:t>Many libraries and frameworks exist which leverage the concepts of 3-tier architecture to make your life easier: Angular, React, </a:t>
            </a:r>
            <a:r>
              <a:rPr lang="en-US" dirty="0" err="1" smtClean="0"/>
              <a:t>Vue</a:t>
            </a:r>
            <a:r>
              <a:rPr lang="en-US" dirty="0" smtClean="0"/>
              <a:t>, ASP.NET MVC, </a:t>
            </a:r>
            <a:r>
              <a:rPr lang="en-US" dirty="0" err="1" smtClean="0"/>
              <a:t>MvvmLight</a:t>
            </a:r>
            <a:r>
              <a:rPr lang="en-US" dirty="0" smtClean="0"/>
              <a:t>, etc.</a:t>
            </a:r>
          </a:p>
          <a:p>
            <a:r>
              <a:rPr lang="en-US" dirty="0" smtClean="0"/>
              <a:t>Even things like caching and dependency management are made much easier when you’ve split your software up into layers</a:t>
            </a:r>
          </a:p>
          <a:p>
            <a:r>
              <a:rPr lang="en-US" dirty="0" smtClean="0"/>
              <a:t>Easier to reason about the higher level pieces of your software puzzle when you can clearly see the lines between presentation, logic, and </a:t>
            </a:r>
            <a:r>
              <a:rPr lang="en-US" smtClean="0"/>
              <a:t>data layers</a:t>
            </a:r>
          </a:p>
        </p:txBody>
      </p:sp>
    </p:spTree>
    <p:extLst>
      <p:ext uri="{BB962C8B-B14F-4D97-AF65-F5344CB8AC3E}">
        <p14:creationId xmlns:p14="http://schemas.microsoft.com/office/powerpoint/2010/main" val="2451843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CA" dirty="0"/>
          </a:p>
        </p:txBody>
      </p:sp>
      <p:sp>
        <p:nvSpPr>
          <p:cNvPr id="3" name="Content Placeholder 2"/>
          <p:cNvSpPr>
            <a:spLocks noGrp="1"/>
          </p:cNvSpPr>
          <p:nvPr>
            <p:ph idx="1"/>
          </p:nvPr>
        </p:nvSpPr>
        <p:spPr/>
        <p:txBody>
          <a:bodyPr/>
          <a:lstStyle/>
          <a:p>
            <a:r>
              <a:rPr lang="en-US" dirty="0" smtClean="0"/>
              <a:t>Ask them</a:t>
            </a:r>
            <a:endParaRPr lang="en-CA" dirty="0"/>
          </a:p>
        </p:txBody>
      </p:sp>
    </p:spTree>
    <p:extLst>
      <p:ext uri="{BB962C8B-B14F-4D97-AF65-F5344CB8AC3E}">
        <p14:creationId xmlns:p14="http://schemas.microsoft.com/office/powerpoint/2010/main" val="4050250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122</TotalTime>
  <Words>339</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2</vt:lpstr>
      <vt:lpstr>Quotable</vt:lpstr>
      <vt:lpstr>Designing Architecture</vt:lpstr>
      <vt:lpstr>three tiers of architectural glory</vt:lpstr>
      <vt:lpstr>Presentation layer</vt:lpstr>
      <vt:lpstr>Application layer</vt:lpstr>
      <vt:lpstr>Data layer</vt:lpstr>
      <vt:lpstr>Important to know</vt:lpstr>
      <vt:lpstr>Questions</vt:lpstr>
    </vt:vector>
  </TitlesOfParts>
  <Company>Government of Ontario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Architecture</dc:title>
  <dc:creator>Strupat, Nicholas (CSC)</dc:creator>
  <cp:lastModifiedBy>Strupat, Nicholas (CSC)</cp:lastModifiedBy>
  <cp:revision>11</cp:revision>
  <dcterms:created xsi:type="dcterms:W3CDTF">2018-06-18T22:56:25Z</dcterms:created>
  <dcterms:modified xsi:type="dcterms:W3CDTF">2018-06-19T18:49:12Z</dcterms:modified>
</cp:coreProperties>
</file>