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06DBF-F3E0-5E4A-1A82-C459FDB2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DC6238-0763-770E-FA76-A7F5AF56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0723E-FEB6-5486-AC2D-C18D392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A899D-09D1-80F2-C68C-C7C7215C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9FD8A-A3A9-D9FC-4681-87A3FDC3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AB017-829B-0D88-930E-E215764F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E2C8-E7B1-DCA0-12E5-0E05E39D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59262-40E8-6E87-FEFA-6EB7F71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321C0-22CD-B389-1DD3-0B3E828E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88FE4-B974-3C2C-8E34-3BE2041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F59FA-68D2-11B7-4F69-6419DB03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9DCD27-FB27-A8D5-ADEE-F08664E3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98417-ADEE-FC30-6846-049D261B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7B63-891B-CAC2-DB55-D4B4183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4AE98-4C43-A059-95B5-5E332425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3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F0DCE6-4704-4698-AFAC-D5550CE9FAB0}"/>
              </a:ext>
            </a:extLst>
          </p:cNvPr>
          <p:cNvSpPr/>
          <p:nvPr/>
        </p:nvSpPr>
        <p:spPr>
          <a:xfrm>
            <a:off x="0" y="639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57821-2480-43F4-BA34-F510B1752C1A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C0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FF7A7-217D-4037-8041-FF118C4E3B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88000"/>
            <a:ext cx="9144000" cy="5202000"/>
          </a:xfrm>
        </p:spPr>
        <p:txBody>
          <a:bodyPr anchor="ctr"/>
          <a:lstStyle>
            <a:lvl1pPr algn="ctr">
              <a:defRPr sz="8000">
                <a:latin typeface="+mj-lt"/>
              </a:defRPr>
            </a:lvl1pPr>
          </a:lstStyle>
          <a:p>
            <a:r>
              <a:rPr lang="de-DE" noProof="0" dirty="0"/>
              <a:t>Titel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C78D-723E-4EA3-B177-8B35F03B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/>
              <a:t>6. Juni 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ECB7-C809-4BFC-92CA-8D849799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8000"/>
            <a:ext cx="41148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Philipp Weber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6616-2F1A-4697-ACAA-6732B5F0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29E1D32-139B-4C55-A3C3-B5F4791988C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FFBEEBE-E833-4093-B5D4-010B51F5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000" y="126000"/>
            <a:ext cx="2614736" cy="82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E58BB-6C62-4607-90F7-E801B9DEAD0F}"/>
              </a:ext>
            </a:extLst>
          </p:cNvPr>
          <p:cNvSpPr/>
          <p:nvPr/>
        </p:nvSpPr>
        <p:spPr>
          <a:xfrm>
            <a:off x="0" y="108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41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490C0-D29E-B21B-9F08-9F2C4403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71F34-937D-B83A-0C82-E6C3BCB6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B944D-F666-70FA-14B0-19F9C95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F5A60-029A-EDBE-C16F-2C4F855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4A32A-CF11-525E-AA4A-ECE22339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1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983C-4314-1467-5BFE-97693EB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90DB9A-36D5-6E15-5499-56D3F21E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3AE7C-5115-EFF3-FBC3-3CF7FF3C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1F15D-410C-F05C-AB9B-9BBB7F26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7A86E-BC83-1EBF-8661-CB2410CA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3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C4A8-01BA-41AB-6F1E-055BB794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04D7E-7A84-5FD9-5E3D-2D78C135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03FB1-F09C-2C4A-E7D6-5B887BD5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E62FD-B919-12E0-DE29-1720F3E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5EBA98-DF36-390F-3758-6832A8EA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733CC-ABBE-5269-CC5B-847055A9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24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2350-9EE2-17C3-D36E-A5071845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B941E-91CE-A600-AD06-B82C4F56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E201D-6470-A821-FD77-F5F31C80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8AD7DC-659B-2165-A998-40A85A5A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264A2C-EE28-5670-77B5-5048C690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F39211-C281-F48B-FEB6-F2F3945D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0BA720-3D8A-D0CC-94E4-71044560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B02253-9A69-BFDC-7774-357A6EB7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8C545-21B9-7A41-9CC3-82CC4292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D5698-0D01-C11E-71D0-590DBC8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1618C-7590-C584-3962-0E7B801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ED9ECD-6189-109F-0ABE-98664AB2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991656-C7E7-4A03-0ECD-CD52C06F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9BFAFC-2819-7757-C450-B87D032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63DA8-9A33-15F4-3CB2-C34BF85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5D665-3A62-4FE4-F61B-D2612712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439E7-6787-8030-3955-0C66651C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51EAE-70C9-589E-9E71-F7C80DB1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932B5-0D4C-BE25-0F03-E2564E6E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1BF8A0-0D4E-3AC3-9E1B-64B7F5A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3D842-6D74-BD95-6C78-3258233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0E15C-2A03-7D3C-8B2F-0534ADD9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423332-7B64-EB84-F71B-1D614055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0E8C03-3CE5-CDC0-05FE-AAC12112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D04CAE-B66C-E715-4A2F-CE5148B6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BE25E2-3BF5-5EAC-4DB5-2438115A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083FB-2D43-DE8B-F25F-7A2DAF1A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99DA31-2A6E-241F-FA61-AEB13F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6E645-354D-099D-D55E-431F16F5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59D5-FADC-FCEB-6FA5-3531569FB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4690-A043-4FCB-87D3-F17411ACC32B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3B453-8DB8-7C77-BF94-4753651F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54B7B-AB3B-3A5B-C3C3-0FABC57C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8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42B-F209-5A99-D589-8323330F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88000"/>
            <a:ext cx="10752000" cy="5202000"/>
          </a:xfrm>
        </p:spPr>
        <p:txBody>
          <a:bodyPr>
            <a:normAutofit/>
          </a:bodyPr>
          <a:lstStyle/>
          <a:p>
            <a:r>
              <a:rPr lang="de-DE" sz="6000" dirty="0"/>
              <a:t>Vergleich verlustfreier Datenkompressionsverfahren auf Bilddaten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Ziele der Arbeit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Wieso sind einige Datenkompressionsverfahren für </a:t>
            </a:r>
            <a:r>
              <a:rPr lang="de-DE" b="1" dirty="0"/>
              <a:t>Bilddaten</a:t>
            </a:r>
            <a:r>
              <a:rPr lang="de-DE" dirty="0"/>
              <a:t> gut geeignet und andere nicht?</a:t>
            </a:r>
          </a:p>
          <a:p>
            <a:r>
              <a:rPr lang="de-DE" dirty="0"/>
              <a:t>Versuch: </a:t>
            </a:r>
            <a:br>
              <a:rPr lang="de-DE" dirty="0"/>
            </a:br>
            <a:r>
              <a:rPr lang="de-DE" dirty="0"/>
              <a:t>Implementierung verschiedener Kompressionsverfahren Vergleich mit verschiedenen Bildern</a:t>
            </a:r>
          </a:p>
        </p:txBody>
      </p:sp>
    </p:spTree>
    <p:extLst>
      <p:ext uri="{BB962C8B-B14F-4D97-AF65-F5344CB8AC3E}">
        <p14:creationId xmlns:p14="http://schemas.microsoft.com/office/powerpoint/2010/main" val="16679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Gliederung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Datenkompression allgemein</a:t>
            </a:r>
          </a:p>
          <a:p>
            <a:r>
              <a:rPr lang="de-DE" dirty="0"/>
              <a:t>Vorstellung der Kompressionsverfahren</a:t>
            </a:r>
          </a:p>
          <a:p>
            <a:r>
              <a:rPr lang="de-DE" dirty="0"/>
              <a:t>Messbarkeit definieren</a:t>
            </a:r>
          </a:p>
          <a:p>
            <a:r>
              <a:rPr lang="de-DE" dirty="0"/>
              <a:t>Theoretischer Vergleich der Kompressionsverfahren (Erwartungen)</a:t>
            </a:r>
          </a:p>
          <a:p>
            <a:r>
              <a:rPr lang="de-DE" dirty="0"/>
              <a:t>Versuch</a:t>
            </a:r>
          </a:p>
          <a:p>
            <a:r>
              <a:rPr lang="de-DE" dirty="0"/>
              <a:t>Interpretation der Ergebnisse</a:t>
            </a:r>
          </a:p>
          <a:p>
            <a:r>
              <a:rPr lang="de-DE" dirty="0"/>
              <a:t>Fazit: Was ist entscheidend, damit ein Kompressionsalgorithmus Bilddaten „gut“ komprimieren kann</a:t>
            </a:r>
          </a:p>
        </p:txBody>
      </p:sp>
    </p:spTree>
    <p:extLst>
      <p:ext uri="{BB962C8B-B14F-4D97-AF65-F5344CB8AC3E}">
        <p14:creationId xmlns:p14="http://schemas.microsoft.com/office/powerpoint/2010/main" val="2150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Kompressionsverfahren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Runlength</a:t>
            </a:r>
            <a:r>
              <a:rPr lang="de-DE" dirty="0"/>
              <a:t>-Encoding (RLE)</a:t>
            </a:r>
          </a:p>
          <a:p>
            <a:r>
              <a:rPr lang="de-DE" dirty="0"/>
              <a:t>Huffman </a:t>
            </a:r>
          </a:p>
          <a:p>
            <a:r>
              <a:rPr lang="de-DE" dirty="0"/>
              <a:t>LZ77</a:t>
            </a:r>
          </a:p>
          <a:p>
            <a:r>
              <a:rPr lang="de-DE" dirty="0" err="1"/>
              <a:t>Deflate</a:t>
            </a:r>
            <a:r>
              <a:rPr lang="de-DE" dirty="0"/>
              <a:t>-Algorithmus: LZ77 + Huffman</a:t>
            </a:r>
          </a:p>
          <a:p>
            <a:r>
              <a:rPr lang="de-DE" dirty="0"/>
              <a:t>PNG: Filtern + </a:t>
            </a:r>
            <a:r>
              <a:rPr lang="de-DE" dirty="0" err="1"/>
              <a:t>Deflate</a:t>
            </a:r>
            <a:r>
              <a:rPr lang="de-DE" dirty="0"/>
              <a:t>-Algorithmus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Alle Kompressionsverfahren sind verlustfrei!</a:t>
            </a:r>
          </a:p>
        </p:txBody>
      </p:sp>
    </p:spTree>
    <p:extLst>
      <p:ext uri="{BB962C8B-B14F-4D97-AF65-F5344CB8AC3E}">
        <p14:creationId xmlns:p14="http://schemas.microsoft.com/office/powerpoint/2010/main" val="98666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Messbarkeit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Wie gut ist ein Kompressionsverfahren?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Kompressionsrate</a:t>
            </a:r>
          </a:p>
          <a:p>
            <a:r>
              <a:rPr lang="de-DE" dirty="0"/>
              <a:t>Kompressionsgeschwindigkeit, O-Notation</a:t>
            </a:r>
          </a:p>
          <a:p>
            <a:r>
              <a:rPr lang="de-DE" dirty="0"/>
              <a:t>Dekompressionsgeschwindigkeit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6014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Versuch</a:t>
            </a:r>
          </a:p>
        </p:txBody>
      </p:sp>
      <p:pic>
        <p:nvPicPr>
          <p:cNvPr id="2" name="Grafik 1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85D012AE-E701-DBC7-52C6-5FD6FFE6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3" y="2144468"/>
            <a:ext cx="2562726" cy="170848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4C77EB2-DA76-37B3-C465-E48DCFDDD510}"/>
              </a:ext>
            </a:extLst>
          </p:cNvPr>
          <p:cNvSpPr/>
          <p:nvPr/>
        </p:nvSpPr>
        <p:spPr>
          <a:xfrm>
            <a:off x="3613164" y="27577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8D19A5-220F-CC6D-2556-25EBD412B3A3}"/>
              </a:ext>
            </a:extLst>
          </p:cNvPr>
          <p:cNvSpPr txBox="1"/>
          <p:nvPr/>
        </p:nvSpPr>
        <p:spPr>
          <a:xfrm>
            <a:off x="107070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8" name="Grafik 7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32CD32A9-437D-0AD2-606D-EBB27E43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7" y="2033510"/>
            <a:ext cx="2413000" cy="193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4818510-6899-4FE6-7BEE-234B41A382D1}"/>
              </a:ext>
            </a:extLst>
          </p:cNvPr>
          <p:cNvSpPr txBox="1"/>
          <p:nvPr/>
        </p:nvSpPr>
        <p:spPr>
          <a:xfrm>
            <a:off x="463743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FD7BCDE-522A-0689-CC70-A9E73EBD6607}"/>
              </a:ext>
            </a:extLst>
          </p:cNvPr>
          <p:cNvSpPr/>
          <p:nvPr/>
        </p:nvSpPr>
        <p:spPr>
          <a:xfrm>
            <a:off x="7105031" y="273873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29B9C855-0897-A4D2-C32A-5C5CCE63C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2671616"/>
            <a:ext cx="3386606" cy="6044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518C984-8BFC-CEE2-EC3C-E0578347DD89}"/>
              </a:ext>
            </a:extLst>
          </p:cNvPr>
          <p:cNvSpPr txBox="1"/>
          <p:nvPr/>
        </p:nvSpPr>
        <p:spPr>
          <a:xfrm>
            <a:off x="8517013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3CC571F-727C-CA60-5262-EC0EBC1E4641}"/>
              </a:ext>
            </a:extLst>
          </p:cNvPr>
          <p:cNvSpPr/>
          <p:nvPr/>
        </p:nvSpPr>
        <p:spPr>
          <a:xfrm>
            <a:off x="3763233" y="505266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90D9FD-9965-3CBD-3DC0-0EA8381058F4}"/>
              </a:ext>
            </a:extLst>
          </p:cNvPr>
          <p:cNvSpPr txBox="1"/>
          <p:nvPr/>
        </p:nvSpPr>
        <p:spPr>
          <a:xfrm>
            <a:off x="3332537" y="4538870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2A757E-0994-C896-A3CD-1674D0FB1C8C}"/>
              </a:ext>
            </a:extLst>
          </p:cNvPr>
          <p:cNvSpPr txBox="1"/>
          <p:nvPr/>
        </p:nvSpPr>
        <p:spPr>
          <a:xfrm>
            <a:off x="5007974" y="501503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997E9829-52B9-B4C6-B019-5F51A24660F5}"/>
              </a:ext>
            </a:extLst>
          </p:cNvPr>
          <p:cNvSpPr/>
          <p:nvPr/>
        </p:nvSpPr>
        <p:spPr>
          <a:xfrm>
            <a:off x="7696032" y="50831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9005F9-576E-D7BF-566B-3716C7D33A9B}"/>
              </a:ext>
            </a:extLst>
          </p:cNvPr>
          <p:cNvSpPr txBox="1"/>
          <p:nvPr/>
        </p:nvSpPr>
        <p:spPr>
          <a:xfrm>
            <a:off x="7206542" y="454081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8FEE21-F641-C11A-9B9F-A6BC4605E458}"/>
              </a:ext>
            </a:extLst>
          </p:cNvPr>
          <p:cNvSpPr txBox="1"/>
          <p:nvPr/>
        </p:nvSpPr>
        <p:spPr>
          <a:xfrm>
            <a:off x="8942216" y="5015038"/>
            <a:ext cx="22173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103E2-D30E-FC12-322A-4FA46EAFA008}"/>
              </a:ext>
            </a:extLst>
          </p:cNvPr>
          <p:cNvSpPr txBox="1"/>
          <p:nvPr/>
        </p:nvSpPr>
        <p:spPr>
          <a:xfrm>
            <a:off x="1075175" y="497976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034705-FEE9-2F16-E955-3E4DBF33F7A8}"/>
              </a:ext>
            </a:extLst>
          </p:cNvPr>
          <p:cNvSpPr txBox="1"/>
          <p:nvPr/>
        </p:nvSpPr>
        <p:spPr>
          <a:xfrm>
            <a:off x="3332538" y="5530526"/>
            <a:ext cx="15127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79ABE7-C2DC-1A2A-5785-1FFD39B25384}"/>
              </a:ext>
            </a:extLst>
          </p:cNvPr>
          <p:cNvSpPr txBox="1"/>
          <p:nvPr/>
        </p:nvSpPr>
        <p:spPr>
          <a:xfrm>
            <a:off x="5007974" y="5530526"/>
            <a:ext cx="20970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6119F8-A724-91FB-5280-5CEDA2946A33}"/>
              </a:ext>
            </a:extLst>
          </p:cNvPr>
          <p:cNvSpPr txBox="1"/>
          <p:nvPr/>
        </p:nvSpPr>
        <p:spPr>
          <a:xfrm>
            <a:off x="7206542" y="553219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261703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Aktueller Stand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Code läuft, erste Ergebnisse auf Testbild: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3D9A4182-70B0-3DBD-D537-520DF319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6" y="3429000"/>
            <a:ext cx="10427368" cy="1529884"/>
          </a:xfrm>
          <a:prstGeom prst="rect">
            <a:avLst/>
          </a:prstGeom>
        </p:spPr>
      </p:pic>
      <p:pic>
        <p:nvPicPr>
          <p:cNvPr id="11" name="Grafik 10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91B2D1F6-D99C-517D-04F5-BA0B89F4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92" y="1190929"/>
            <a:ext cx="2282308" cy="17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Probleme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Implementierung der Algorithmen ist nicht trivial</a:t>
            </a:r>
          </a:p>
          <a:p>
            <a:r>
              <a:rPr lang="de-DE" dirty="0"/>
              <a:t>Große Matrizen sind eine Herausforderung </a:t>
            </a:r>
            <a:br>
              <a:rPr lang="de-DE" dirty="0"/>
            </a:br>
            <a:r>
              <a:rPr lang="de-DE" dirty="0"/>
              <a:t>(Python ist high-level Sprache) </a:t>
            </a:r>
          </a:p>
          <a:p>
            <a:r>
              <a:rPr lang="de-DE" dirty="0"/>
              <a:t>Kompressionsalgorithmen werden normalerweise nicht auf Bilddaten angewandt, manuelle Konvertierung und Anpassung an das Problem</a:t>
            </a:r>
          </a:p>
        </p:txBody>
      </p:sp>
    </p:spTree>
    <p:extLst>
      <p:ext uri="{BB962C8B-B14F-4D97-AF65-F5344CB8AC3E}">
        <p14:creationId xmlns:p14="http://schemas.microsoft.com/office/powerpoint/2010/main" val="33955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Quellen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W3C Algorithmus Spezifikationen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Informationstheorie:</a:t>
            </a:r>
          </a:p>
          <a:p>
            <a:r>
              <a:rPr lang="de-DE" i="1" dirty="0">
                <a:solidFill>
                  <a:srgbClr val="202122"/>
                </a:solidFill>
              </a:rPr>
              <a:t>Informations- und Codierungstheorie. Mathematische Grundlagen der Daten-Kompression und -Sicherung in diskreten Kommunikationssystemen. </a:t>
            </a:r>
            <a:r>
              <a:rPr lang="de-DE" dirty="0">
                <a:solidFill>
                  <a:srgbClr val="202122"/>
                </a:solidFill>
              </a:rPr>
              <a:t>(</a:t>
            </a:r>
            <a:r>
              <a:rPr lang="de-DE" sz="24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Werner Heise, Pasquale </a:t>
            </a:r>
            <a:r>
              <a:rPr lang="de-DE" sz="2400" b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Quattrocchi</a:t>
            </a:r>
            <a:r>
              <a:rPr lang="de-DE" dirty="0">
                <a:solidFill>
                  <a:srgbClr val="2021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05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67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Vergleich verlustfreier Datenkompressionsverfahren auf Bilddaten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verlustfreier Datenkompressionsverfahren auf Bilddaten</dc:title>
  <dc:creator>Nick Schreiber</dc:creator>
  <cp:lastModifiedBy>Schreiber, Nick</cp:lastModifiedBy>
  <cp:revision>11</cp:revision>
  <dcterms:created xsi:type="dcterms:W3CDTF">2023-11-22T16:22:48Z</dcterms:created>
  <dcterms:modified xsi:type="dcterms:W3CDTF">2023-11-24T19:16:05Z</dcterms:modified>
</cp:coreProperties>
</file>