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0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06DBF-F3E0-5E4A-1A82-C459FDB2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C6238-0763-770E-FA76-A7F5AF56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723E-FEB6-5486-AC2D-C18D39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A899D-09D1-80F2-C68C-C7C7215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9FD8A-A3A9-D9FC-4681-87A3FDC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B017-829B-0D88-930E-E215764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E2C8-E7B1-DCA0-12E5-0E05E39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59262-40E8-6E87-FEFA-6EB7F7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21C0-22CD-B389-1DD3-0B3E828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88FE4-B974-3C2C-8E34-3BE2041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59FA-68D2-11B7-4F69-6419DB03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CD27-FB27-A8D5-ADEE-F08664E3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98417-ADEE-FC30-6846-049D261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7B63-891B-CAC2-DB55-D4B4183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AE98-4C43-A059-95B5-5E33242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3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F0DCE6-4704-4698-AFAC-D5550CE9FAB0}"/>
              </a:ext>
            </a:extLst>
          </p:cNvPr>
          <p:cNvSpPr/>
          <p:nvPr/>
        </p:nvSpPr>
        <p:spPr>
          <a:xfrm>
            <a:off x="0" y="639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57821-2480-43F4-BA34-F510B1752C1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C0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F7A7-217D-4037-8041-FF118C4E3B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5202000"/>
          </a:xfrm>
        </p:spPr>
        <p:txBody>
          <a:bodyPr anchor="ctr"/>
          <a:lstStyle>
            <a:lvl1pPr algn="ctr">
              <a:defRPr sz="8000">
                <a:latin typeface="+mj-lt"/>
              </a:defRPr>
            </a:lvl1pPr>
          </a:lstStyle>
          <a:p>
            <a:r>
              <a:rPr lang="de-DE" noProof="0" dirty="0"/>
              <a:t>Titel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C78D-723E-4EA3-B177-8B35F0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6. Juni 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CB7-C809-4BFC-92CA-8D84979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000"/>
            <a:ext cx="41148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Philipp Weber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6616-2F1A-4697-ACAA-6732B5F0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29E1D32-139B-4C55-A3C3-B5F4791988C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FFBEEBE-E833-4093-B5D4-010B51F5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000" y="126000"/>
            <a:ext cx="2614736" cy="82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E58BB-6C62-4607-90F7-E801B9DEAD0F}"/>
              </a:ext>
            </a:extLst>
          </p:cNvPr>
          <p:cNvSpPr/>
          <p:nvPr/>
        </p:nvSpPr>
        <p:spPr>
          <a:xfrm>
            <a:off x="0" y="108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490C0-D29E-B21B-9F08-9F2C4403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71F34-937D-B83A-0C82-E6C3BCB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B944D-F666-70FA-14B0-19F9C95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F5A60-029A-EDBE-C16F-2C4F855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A32A-CF11-525E-AA4A-ECE2233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983C-4314-1467-5BFE-97693EB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0DB9A-36D5-6E15-5499-56D3F21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AE7C-5115-EFF3-FBC3-3CF7FF3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F15D-410C-F05C-AB9B-9BBB7F2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7A86E-BC83-1EBF-8661-CB2410CA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C4A8-01BA-41AB-6F1E-055BB79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04D7E-7A84-5FD9-5E3D-2D78C13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03FB1-F09C-2C4A-E7D6-5B887BD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E62FD-B919-12E0-DE29-1720F3E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EBA98-DF36-390F-3758-6832A8EA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733CC-ABBE-5269-CC5B-847055A9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2350-9EE2-17C3-D36E-A50718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941E-91CE-A600-AD06-B82C4F56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E201D-6470-A821-FD77-F5F31C80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AD7DC-659B-2165-A998-40A85A5A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264A2C-EE28-5670-77B5-5048C690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F39211-C281-F48B-FEB6-F2F3945D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BA720-3D8A-D0CC-94E4-7104456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2253-9A69-BFDC-7774-357A6EB7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8C545-21B9-7A41-9CC3-82CC429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D5698-0D01-C11E-71D0-590DBC8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618C-7590-C584-3962-0E7B801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D9ECD-6189-109F-0ABE-98664AB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991656-C7E7-4A03-0ECD-CD52C06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BFAFC-2819-7757-C450-B87D032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63DA8-9A33-15F4-3CB2-C34BF85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D665-3A62-4FE4-F61B-D2612712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439E7-6787-8030-3955-0C66651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51EAE-70C9-589E-9E71-F7C80DB1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32B5-0D4C-BE25-0F03-E2564E6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1BF8A0-0D4E-3AC3-9E1B-64B7F5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3D842-6D74-BD95-6C78-3258233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0E15C-2A03-7D3C-8B2F-0534ADD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23332-7B64-EB84-F71B-1D614055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E8C03-3CE5-CDC0-05FE-AAC12112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04CAE-B66C-E715-4A2F-CE5148B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E25E2-3BF5-5EAC-4DB5-2438115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083FB-2D43-DE8B-F25F-7A2DAF1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99DA31-2A6E-241F-FA61-AEB13F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E645-354D-099D-D55E-431F16F5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59D5-FADC-FCEB-6FA5-3531569F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3B453-8DB8-7C77-BF94-4753651F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54B7B-AB3B-3A5B-C3C3-0FABC57C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8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42B-F209-5A99-D589-8323330F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88000"/>
            <a:ext cx="10752000" cy="5202000"/>
          </a:xfrm>
        </p:spPr>
        <p:txBody>
          <a:bodyPr>
            <a:normAutofit/>
          </a:bodyPr>
          <a:lstStyle/>
          <a:p>
            <a:r>
              <a:rPr lang="de-DE" sz="6000" dirty="0"/>
              <a:t>Vergleich verlustfreier Datenkompressionsverfahren auf Bilddaten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10B7B537-C1E4-13EB-DF89-3244B63C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7" y="1353761"/>
            <a:ext cx="2562726" cy="1708484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B445CB7-B81F-56BD-C0B0-1CF79A4085F5}"/>
              </a:ext>
            </a:extLst>
          </p:cNvPr>
          <p:cNvSpPr/>
          <p:nvPr/>
        </p:nvSpPr>
        <p:spPr>
          <a:xfrm>
            <a:off x="3501748" y="1967057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AD860C-C9D6-369B-F8D9-306DA2FBE4FD}"/>
              </a:ext>
            </a:extLst>
          </p:cNvPr>
          <p:cNvSpPr txBox="1"/>
          <p:nvPr/>
        </p:nvSpPr>
        <p:spPr>
          <a:xfrm>
            <a:off x="959292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13" name="Grafik 12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933E9079-8C15-54FB-4BE9-BBBFE7838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1" y="1242803"/>
            <a:ext cx="2413000" cy="1930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423E1CD-4DAA-CF51-1196-3F946C63ED9E}"/>
              </a:ext>
            </a:extLst>
          </p:cNvPr>
          <p:cNvSpPr txBox="1"/>
          <p:nvPr/>
        </p:nvSpPr>
        <p:spPr>
          <a:xfrm>
            <a:off x="4526022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1096BE4-7812-49DD-811E-F68A3E331BB1}"/>
              </a:ext>
            </a:extLst>
          </p:cNvPr>
          <p:cNvSpPr/>
          <p:nvPr/>
        </p:nvSpPr>
        <p:spPr>
          <a:xfrm>
            <a:off x="6993615" y="1948027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BD04B801-88E1-3507-2E51-CC0B32ED3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78" y="1880909"/>
            <a:ext cx="3386606" cy="60443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8515C7B-894D-D4B7-804E-A304BDD0842C}"/>
              </a:ext>
            </a:extLst>
          </p:cNvPr>
          <p:cNvSpPr txBox="1"/>
          <p:nvPr/>
        </p:nvSpPr>
        <p:spPr>
          <a:xfrm>
            <a:off x="8405597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1EF1246-2E48-7CF5-B5A8-12FE245A693D}"/>
              </a:ext>
            </a:extLst>
          </p:cNvPr>
          <p:cNvSpPr/>
          <p:nvPr/>
        </p:nvSpPr>
        <p:spPr>
          <a:xfrm>
            <a:off x="3647350" y="4503880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B8772C-DD23-423A-7EA5-B6A8C1B64254}"/>
              </a:ext>
            </a:extLst>
          </p:cNvPr>
          <p:cNvSpPr txBox="1"/>
          <p:nvPr/>
        </p:nvSpPr>
        <p:spPr>
          <a:xfrm>
            <a:off x="3216654" y="3990088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1679E80-7D6D-4AC4-BFC0-E5C77C867669}"/>
              </a:ext>
            </a:extLst>
          </p:cNvPr>
          <p:cNvSpPr txBox="1"/>
          <p:nvPr/>
        </p:nvSpPr>
        <p:spPr>
          <a:xfrm>
            <a:off x="4892091" y="4466256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6C1C592-3288-FF19-2BA5-D0B012904B4D}"/>
              </a:ext>
            </a:extLst>
          </p:cNvPr>
          <p:cNvSpPr/>
          <p:nvPr/>
        </p:nvSpPr>
        <p:spPr>
          <a:xfrm>
            <a:off x="7580149" y="453438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D59AB6B-4800-86DC-B942-6A6A57D6675B}"/>
              </a:ext>
            </a:extLst>
          </p:cNvPr>
          <p:cNvSpPr txBox="1"/>
          <p:nvPr/>
        </p:nvSpPr>
        <p:spPr>
          <a:xfrm>
            <a:off x="7090659" y="3992036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98922E-3AFC-E22F-6240-B417AB7031FC}"/>
              </a:ext>
            </a:extLst>
          </p:cNvPr>
          <p:cNvSpPr txBox="1"/>
          <p:nvPr/>
        </p:nvSpPr>
        <p:spPr>
          <a:xfrm>
            <a:off x="8824890" y="4465332"/>
            <a:ext cx="23025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033E466-59E1-69B6-171D-13C71BD63C94}"/>
              </a:ext>
            </a:extLst>
          </p:cNvPr>
          <p:cNvSpPr txBox="1"/>
          <p:nvPr/>
        </p:nvSpPr>
        <p:spPr>
          <a:xfrm>
            <a:off x="959292" y="4430986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3BBC8A-DF67-9B51-C156-875F2F0015D4}"/>
              </a:ext>
            </a:extLst>
          </p:cNvPr>
          <p:cNvSpPr txBox="1"/>
          <p:nvPr/>
        </p:nvSpPr>
        <p:spPr>
          <a:xfrm>
            <a:off x="3272276" y="4981744"/>
            <a:ext cx="13778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A2D6757-F90F-E58E-22FA-D6718DD28B5D}"/>
              </a:ext>
            </a:extLst>
          </p:cNvPr>
          <p:cNvSpPr txBox="1"/>
          <p:nvPr/>
        </p:nvSpPr>
        <p:spPr>
          <a:xfrm>
            <a:off x="5005095" y="4981744"/>
            <a:ext cx="186276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68E9E57-1656-7BF4-EE3D-B168E3B975B0}"/>
              </a:ext>
            </a:extLst>
          </p:cNvPr>
          <p:cNvSpPr txBox="1"/>
          <p:nvPr/>
        </p:nvSpPr>
        <p:spPr>
          <a:xfrm>
            <a:off x="7213944" y="4983416"/>
            <a:ext cx="13778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35829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EA49E79-528F-E529-48D0-38B7DA82F83D}"/>
              </a:ext>
            </a:extLst>
          </p:cNvPr>
          <p:cNvSpPr/>
          <p:nvPr/>
        </p:nvSpPr>
        <p:spPr>
          <a:xfrm>
            <a:off x="2286000" y="1241168"/>
            <a:ext cx="6083300" cy="447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F083249-84C5-1925-A3BD-57B24F49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2532"/>
              </p:ext>
            </p:extLst>
          </p:nvPr>
        </p:nvGraphicFramePr>
        <p:xfrm>
          <a:off x="3943350" y="140438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98B223E-9C81-3D23-D50A-630C7BA2E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0905"/>
              </p:ext>
            </p:extLst>
          </p:nvPr>
        </p:nvGraphicFramePr>
        <p:xfrm>
          <a:off x="3175001" y="1963138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269E51C-0101-9778-A825-5BC006D1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22335"/>
              </p:ext>
            </p:extLst>
          </p:nvPr>
        </p:nvGraphicFramePr>
        <p:xfrm>
          <a:off x="2406652" y="252189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352945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34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93801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1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6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7374206-9646-58C3-C6DD-EB41E3AF1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1056"/>
              </p:ext>
            </p:extLst>
          </p:nvPr>
        </p:nvGraphicFramePr>
        <p:xfrm>
          <a:off x="3943350" y="140438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44E9484-7982-EAFC-0EC1-9F750CDB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31866"/>
              </p:ext>
            </p:extLst>
          </p:nvPr>
        </p:nvGraphicFramePr>
        <p:xfrm>
          <a:off x="3175001" y="1963138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D393B71-859D-BAFE-828F-4316E0E9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32320"/>
              </p:ext>
            </p:extLst>
          </p:nvPr>
        </p:nvGraphicFramePr>
        <p:xfrm>
          <a:off x="2406652" y="252189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352945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34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93801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1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7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EB425E3-D36E-40EE-E3DD-AA77B657B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37911"/>
              </p:ext>
            </p:extLst>
          </p:nvPr>
        </p:nvGraphicFramePr>
        <p:xfrm>
          <a:off x="1509712" y="2913177"/>
          <a:ext cx="9172575" cy="103164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70245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0245267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53599008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2203479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1895511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56083422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81822980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8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1243693-61F0-B983-CEF8-0A8A05CD2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43157"/>
              </p:ext>
            </p:extLst>
          </p:nvPr>
        </p:nvGraphicFramePr>
        <p:xfrm>
          <a:off x="1509712" y="2913177"/>
          <a:ext cx="9172575" cy="103164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70245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0245267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53599008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2203479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1895511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56083422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81822980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228582A-A312-117E-8ED3-06417197380A}"/>
              </a:ext>
            </a:extLst>
          </p:cNvPr>
          <p:cNvSpPr/>
          <p:nvPr/>
        </p:nvSpPr>
        <p:spPr>
          <a:xfrm>
            <a:off x="1397000" y="2781300"/>
            <a:ext cx="9423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Ziele der Arbeit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Wieso sind einige Datenkompressionsverfahren für </a:t>
            </a:r>
            <a:r>
              <a:rPr lang="de-DE" b="1" dirty="0"/>
              <a:t>Bilddaten</a:t>
            </a:r>
            <a:r>
              <a:rPr lang="de-DE" dirty="0"/>
              <a:t> gut geeignet und andere nicht?</a:t>
            </a:r>
          </a:p>
          <a:p>
            <a:r>
              <a:rPr lang="de-DE" dirty="0"/>
              <a:t>Versuch: </a:t>
            </a:r>
            <a:br>
              <a:rPr lang="de-DE" dirty="0"/>
            </a:br>
            <a:r>
              <a:rPr lang="de-DE" dirty="0"/>
              <a:t>Implementierung verschiedener Kompressionsverfahren Vergleich mit verschiedenen Bildern</a:t>
            </a:r>
          </a:p>
        </p:txBody>
      </p:sp>
    </p:spTree>
    <p:extLst>
      <p:ext uri="{BB962C8B-B14F-4D97-AF65-F5344CB8AC3E}">
        <p14:creationId xmlns:p14="http://schemas.microsoft.com/office/powerpoint/2010/main" val="1667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Gliederung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Datenkompression allgemein</a:t>
            </a:r>
          </a:p>
          <a:p>
            <a:r>
              <a:rPr lang="de-DE" dirty="0"/>
              <a:t>Vorstellung der Kompressionsverfahren</a:t>
            </a:r>
          </a:p>
          <a:p>
            <a:r>
              <a:rPr lang="de-DE" dirty="0"/>
              <a:t>Messbarkeit definieren</a:t>
            </a:r>
          </a:p>
          <a:p>
            <a:r>
              <a:rPr lang="de-DE" dirty="0"/>
              <a:t>Theoretischer Vergleich der Kompressionsverfahren (Erwartungen)</a:t>
            </a:r>
          </a:p>
          <a:p>
            <a:r>
              <a:rPr lang="de-DE" dirty="0"/>
              <a:t>Versuch</a:t>
            </a:r>
          </a:p>
          <a:p>
            <a:r>
              <a:rPr lang="de-DE" dirty="0"/>
              <a:t>Interpretation der Ergebnisse</a:t>
            </a:r>
          </a:p>
          <a:p>
            <a:r>
              <a:rPr lang="de-DE" dirty="0"/>
              <a:t>Fazit: Was ist entscheidend, damit ein Kompressionsalgorithmus Bilddaten „gut“ komprimieren kann</a:t>
            </a:r>
          </a:p>
        </p:txBody>
      </p:sp>
    </p:spTree>
    <p:extLst>
      <p:ext uri="{BB962C8B-B14F-4D97-AF65-F5344CB8AC3E}">
        <p14:creationId xmlns:p14="http://schemas.microsoft.com/office/powerpoint/2010/main" val="215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Kompressionsverfahren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Runlength</a:t>
            </a:r>
            <a:r>
              <a:rPr lang="de-DE" dirty="0"/>
              <a:t>-Encoding (RLE)</a:t>
            </a:r>
          </a:p>
          <a:p>
            <a:r>
              <a:rPr lang="de-DE" dirty="0"/>
              <a:t>Huffman </a:t>
            </a:r>
          </a:p>
          <a:p>
            <a:r>
              <a:rPr lang="de-DE" dirty="0"/>
              <a:t>LZ77</a:t>
            </a:r>
          </a:p>
          <a:p>
            <a:r>
              <a:rPr lang="de-DE" dirty="0" err="1"/>
              <a:t>Deflate</a:t>
            </a:r>
            <a:r>
              <a:rPr lang="de-DE" dirty="0"/>
              <a:t>-Algorithmus: LZ77 + Huffman</a:t>
            </a:r>
          </a:p>
          <a:p>
            <a:r>
              <a:rPr lang="de-DE" dirty="0"/>
              <a:t>PNG: Filtern + </a:t>
            </a:r>
            <a:r>
              <a:rPr lang="de-DE" dirty="0" err="1"/>
              <a:t>Deflate</a:t>
            </a:r>
            <a:r>
              <a:rPr lang="de-DE" dirty="0"/>
              <a:t>-Algorithmus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Alle Kompressionsverfahren sind verlustfrei!</a:t>
            </a:r>
          </a:p>
        </p:txBody>
      </p:sp>
    </p:spTree>
    <p:extLst>
      <p:ext uri="{BB962C8B-B14F-4D97-AF65-F5344CB8AC3E}">
        <p14:creationId xmlns:p14="http://schemas.microsoft.com/office/powerpoint/2010/main" val="9866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Messbarkeit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Wie gut ist ein Kompressionsverfahren?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Kompressionsrate</a:t>
            </a:r>
          </a:p>
          <a:p>
            <a:r>
              <a:rPr lang="de-DE" dirty="0"/>
              <a:t>Kompressionsgeschwindigkeit, O-Notation</a:t>
            </a:r>
          </a:p>
          <a:p>
            <a:r>
              <a:rPr lang="de-DE" dirty="0"/>
              <a:t>Dekompressionsgeschwindigkeit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601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63233" y="505266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332537" y="453887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5007974" y="501503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96032" y="50831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206542" y="454081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942216" y="501503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75175" y="497976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332538" y="553052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5007974" y="553052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206542" y="553219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6170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Aktueller Stand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Code läuft, erste Ergebnisse auf Testbild: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3D9A4182-70B0-3DBD-D537-520DF319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6" y="3429000"/>
            <a:ext cx="10427368" cy="1529884"/>
          </a:xfrm>
          <a:prstGeom prst="rect">
            <a:avLst/>
          </a:prstGeom>
        </p:spPr>
      </p:pic>
      <p:pic>
        <p:nvPicPr>
          <p:cNvPr id="11" name="Grafik 10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1B2D1F6-D99C-517D-04F5-BA0B89F4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2" y="1190929"/>
            <a:ext cx="2282308" cy="17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Probleme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Implementierung der Algorithmen ist nicht trivial</a:t>
            </a:r>
          </a:p>
          <a:p>
            <a:r>
              <a:rPr lang="de-DE" dirty="0"/>
              <a:t>Große Matrizen sind eine Herausforderung </a:t>
            </a:r>
            <a:br>
              <a:rPr lang="de-DE" dirty="0"/>
            </a:br>
            <a:r>
              <a:rPr lang="de-DE" dirty="0"/>
              <a:t>(Python ist high-level Sprache) </a:t>
            </a:r>
          </a:p>
          <a:p>
            <a:r>
              <a:rPr lang="de-DE" dirty="0"/>
              <a:t>Kompressionsalgorithmen werden normalerweise nicht auf Bilddaten angewandt, manuelle Konvertierung und Anpassung an das Problem</a:t>
            </a:r>
          </a:p>
        </p:txBody>
      </p:sp>
    </p:spTree>
    <p:extLst>
      <p:ext uri="{BB962C8B-B14F-4D97-AF65-F5344CB8AC3E}">
        <p14:creationId xmlns:p14="http://schemas.microsoft.com/office/powerpoint/2010/main" val="33955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Quellen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W3C Algorithmus Spezifikationen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Informationstheorie:</a:t>
            </a:r>
          </a:p>
          <a:p>
            <a:r>
              <a:rPr lang="de-DE" i="1" dirty="0">
                <a:solidFill>
                  <a:srgbClr val="202122"/>
                </a:solidFill>
              </a:rPr>
              <a:t>Informations- und Codierungstheorie. Mathematische Grundlagen der Daten-Kompression und -Sicherung in diskreten Kommunikationssystemen. </a:t>
            </a:r>
            <a:r>
              <a:rPr lang="de-DE" dirty="0">
                <a:solidFill>
                  <a:srgbClr val="202122"/>
                </a:solidFill>
              </a:rPr>
              <a:t>(</a:t>
            </a:r>
            <a:r>
              <a:rPr lang="de-DE" sz="2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Werner Heise, Pasquale </a:t>
            </a:r>
            <a:r>
              <a:rPr lang="de-DE" sz="24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Quattrocchi</a:t>
            </a:r>
            <a:r>
              <a:rPr lang="de-DE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150</Paragraphs>
  <Slides>14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Vergleich verlustfreier Datenkompressionsverfahren auf Bilddaten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verlustfreier Datenkompressionsverfahren auf Bilddaten</dc:title>
  <dc:creator>Nick Schreiber</dc:creator>
  <cp:lastModifiedBy>Schreiber, Nick</cp:lastModifiedBy>
  <cp:revision>10</cp:revision>
  <dcterms:created xsi:type="dcterms:W3CDTF">2023-11-22T16:22:48Z</dcterms:created>
  <dcterms:modified xsi:type="dcterms:W3CDTF">2023-11-24T19:14:49Z</dcterms:modified>
</cp:coreProperties>
</file>