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7" r:id="rId5"/>
    <p:sldId id="258" r:id="rId6"/>
    <p:sldId id="259" r:id="rId7"/>
    <p:sldId id="267" r:id="rId8"/>
    <p:sldId id="260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06DBF-F3E0-5E4A-1A82-C459FDB24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DC6238-0763-770E-FA76-A7F5AF566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0723E-FEB6-5486-AC2D-C18D3924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A899D-09D1-80F2-C68C-C7C7215C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A9FD8A-A3A9-D9FC-4681-87A3FDC3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27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AB017-829B-0D88-930E-E215764F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1FE2C8-E7B1-DCA0-12E5-0E05E39D3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59262-40E8-6E87-FEFA-6EB7F711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B321C0-22CD-B389-1DD3-0B3E828E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88FE4-B974-3C2C-8E34-3BE2041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1F59FA-68D2-11B7-4F69-6419DB03C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9DCD27-FB27-A8D5-ADEE-F08664E39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98417-ADEE-FC30-6846-049D261B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697B63-891B-CAC2-DB55-D4B4183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4AE98-4C43-A059-95B5-5E332425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2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490C0-D29E-B21B-9F08-9F2C4403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71F34-937D-B83A-0C82-E6C3BCB6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2B944D-F666-70FA-14B0-19F9C95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7F5A60-029A-EDBE-C16F-2C4F855C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4A32A-CF11-525E-AA4A-ECE22339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10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B983C-4314-1467-5BFE-97693EBD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90DB9A-36D5-6E15-5499-56D3F21E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3AE7C-5115-EFF3-FBC3-3CF7FF3C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1F15D-410C-F05C-AB9B-9BBB7F26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7A86E-BC83-1EBF-8661-CB2410CA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35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4C4A8-01BA-41AB-6F1E-055BB794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F04D7E-7A84-5FD9-5E3D-2D78C1359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803FB1-F09C-2C4A-E7D6-5B887BD5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2E62FD-B919-12E0-DE29-1720F3E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5EBA98-DF36-390F-3758-6832A8EA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2733CC-ABBE-5269-CC5B-847055A9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24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32350-9EE2-17C3-D36E-A5071845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AB941E-91CE-A600-AD06-B82C4F56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6E201D-6470-A821-FD77-F5F31C804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8AD7DC-659B-2165-A998-40A85A5AE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264A2C-EE28-5670-77B5-5048C690E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F39211-C281-F48B-FEB6-F2F3945D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0BA720-3D8A-D0CC-94E4-71044560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B02253-9A69-BFDC-7774-357A6EB7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8C545-21B9-7A41-9CC3-82CC4292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D5698-0D01-C11E-71D0-590DBC80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B1618C-7590-C584-3962-0E7B8010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ED9ECD-6189-109F-0ABE-98664AB2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4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991656-C7E7-4A03-0ECD-CD52C06F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9BFAFC-2819-7757-C450-B87D032E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D63DA8-9A33-15F4-3CB2-C34BF85E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70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5D665-3A62-4FE4-F61B-D2612712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439E7-6787-8030-3955-0C66651C7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051EAE-70C9-589E-9E71-F7C80DB1D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932B5-0D4C-BE25-0F03-E2564E6E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1BF8A0-0D4E-3AC3-9E1B-64B7F5A4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3D842-6D74-BD95-6C78-3258233B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7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0E15C-2A03-7D3C-8B2F-0534ADD9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423332-7B64-EB84-F71B-1D6140551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0E8C03-3CE5-CDC0-05FE-AAC12112A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D04CAE-B66C-E715-4A2F-CE5148B6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BE25E2-3BF5-5EAC-4DB5-2438115A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083FB-2D43-DE8B-F25F-7A2DAF1A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94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99DA31-2A6E-241F-FA61-AEB13F3E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6E645-354D-099D-D55E-431F16F5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859D5-FADC-FCEB-6FA5-3531569FB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4690-A043-4FCB-87D3-F17411ACC32B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3B453-8DB8-7C77-BF94-4753651F6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54B7B-AB3B-3A5B-C3C3-0FABC57CC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84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40B69-24E4-17C6-9673-25A0D278D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Vergleich verlustfreier Datenkompressionsverfahren auf Bilddaten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BEC892-966B-E14D-EF89-24AD6107D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36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7374206-9646-58C3-C6DD-EB41E3AF1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1056"/>
              </p:ext>
            </p:extLst>
          </p:nvPr>
        </p:nvGraphicFramePr>
        <p:xfrm>
          <a:off x="3943350" y="1404383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48202914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3756239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144761218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44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39310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06486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68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90145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44E9484-7982-EAFC-0EC1-9F750CDB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31866"/>
              </p:ext>
            </p:extLst>
          </p:nvPr>
        </p:nvGraphicFramePr>
        <p:xfrm>
          <a:off x="3175001" y="1963138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48202914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3756239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144761218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67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39310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06486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90145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D393B71-859D-BAFE-828F-4316E0E9D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32320"/>
              </p:ext>
            </p:extLst>
          </p:nvPr>
        </p:nvGraphicFramePr>
        <p:xfrm>
          <a:off x="2406652" y="2521893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02392619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4352945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133841169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34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33987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893801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116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47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EB425E3-D36E-40EE-E3DD-AA77B657B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37911"/>
              </p:ext>
            </p:extLst>
          </p:nvPr>
        </p:nvGraphicFramePr>
        <p:xfrm>
          <a:off x="1509712" y="2913177"/>
          <a:ext cx="9172575" cy="103164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2392619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13384116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79702455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60245267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53599008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122034798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71895511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56083422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181822980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67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300" dirty="0"/>
                        <a:t>66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68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3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68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1243693-61F0-B983-CEF8-0A8A05CD2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43157"/>
              </p:ext>
            </p:extLst>
          </p:nvPr>
        </p:nvGraphicFramePr>
        <p:xfrm>
          <a:off x="1509712" y="2913177"/>
          <a:ext cx="9172575" cy="103164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2392619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13384116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79702455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60245267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53599008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122034798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71895511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56083422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181822980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67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300" dirty="0"/>
                        <a:t>66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…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68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33987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B228582A-A312-117E-8ED3-06417197380A}"/>
              </a:ext>
            </a:extLst>
          </p:cNvPr>
          <p:cNvSpPr/>
          <p:nvPr/>
        </p:nvSpPr>
        <p:spPr>
          <a:xfrm>
            <a:off x="1397000" y="2781300"/>
            <a:ext cx="9423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03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73AD4-C0ED-3026-A481-4BFBA695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AB74D-16A4-1261-7979-CE65FDB5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Wieso ist Datenkompression wichtig?</a:t>
            </a:r>
          </a:p>
        </p:txBody>
      </p:sp>
    </p:spTree>
    <p:extLst>
      <p:ext uri="{BB962C8B-B14F-4D97-AF65-F5344CB8AC3E}">
        <p14:creationId xmlns:p14="http://schemas.microsoft.com/office/powerpoint/2010/main" val="51913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1FAC4-B0DE-D17E-46A9-4DA21F01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Ziele der 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13F60-11E5-8722-B6FA-183D44C5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Wieso sind einige Datenkompressionsverfahren für </a:t>
            </a:r>
            <a:r>
              <a:rPr lang="de-DE" b="1" dirty="0"/>
              <a:t>Bilddaten</a:t>
            </a:r>
            <a:r>
              <a:rPr lang="de-DE" dirty="0"/>
              <a:t> gut geeignet und andere nicht</a:t>
            </a:r>
          </a:p>
          <a:p>
            <a:r>
              <a:rPr lang="de-DE" dirty="0"/>
              <a:t>Versuch: Implementierung verschiedener Kompressionsverfahren in Python und vergleich mit verschiedenen Bildern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62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F623A-FB54-9543-8534-BE5B41FA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Was wird Verglichen?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3BC3B-50D4-B9BB-8557-AEDABAD81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Runlength</a:t>
            </a:r>
            <a:r>
              <a:rPr lang="de-DE" dirty="0"/>
              <a:t> </a:t>
            </a:r>
            <a:r>
              <a:rPr lang="de-DE" dirty="0" err="1"/>
              <a:t>encoding</a:t>
            </a:r>
            <a:r>
              <a:rPr lang="de-DE" dirty="0"/>
              <a:t> (RLE)</a:t>
            </a:r>
          </a:p>
          <a:p>
            <a:r>
              <a:rPr lang="de-DE" dirty="0"/>
              <a:t>Huffman </a:t>
            </a:r>
          </a:p>
          <a:p>
            <a:r>
              <a:rPr lang="de-DE" dirty="0"/>
              <a:t>LZ77</a:t>
            </a:r>
          </a:p>
          <a:p>
            <a:r>
              <a:rPr lang="de-DE" dirty="0" err="1"/>
              <a:t>Deflate</a:t>
            </a:r>
            <a:r>
              <a:rPr lang="de-DE" dirty="0"/>
              <a:t> Algorithmus: LZ77 + Huffman</a:t>
            </a:r>
          </a:p>
          <a:p>
            <a:r>
              <a:rPr lang="de-DE" dirty="0"/>
              <a:t>PNG: Filtern + </a:t>
            </a:r>
            <a:r>
              <a:rPr lang="de-DE" dirty="0" err="1"/>
              <a:t>Deflate</a:t>
            </a:r>
            <a:r>
              <a:rPr lang="de-DE" dirty="0"/>
              <a:t> Algorithmus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Alle Kompressionsverfahren sind verlustfrei!</a:t>
            </a:r>
          </a:p>
        </p:txBody>
      </p:sp>
    </p:spTree>
    <p:extLst>
      <p:ext uri="{BB962C8B-B14F-4D97-AF65-F5344CB8AC3E}">
        <p14:creationId xmlns:p14="http://schemas.microsoft.com/office/powerpoint/2010/main" val="35653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D2612-8284-7B4E-1827-8B7CFBF1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Kompressionsverfahren messbar machen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A37DF-2704-FFDA-0E7F-19802EDB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Kompressionsrate</a:t>
            </a:r>
          </a:p>
          <a:p>
            <a:r>
              <a:rPr lang="de-DE" dirty="0"/>
              <a:t>Kompressionsgeschwindigkeit, O-Notation</a:t>
            </a:r>
          </a:p>
          <a:p>
            <a:r>
              <a:rPr lang="de-DE" dirty="0"/>
              <a:t>Dekompressionsgeschwindigkeit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99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CDF19-B57D-4DF8-CF99-75ABE5C5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Versuchsaufbau</a:t>
            </a:r>
          </a:p>
        </p:txBody>
      </p:sp>
      <p:pic>
        <p:nvPicPr>
          <p:cNvPr id="6" name="Grafik 5" descr="Ein Bild, das Vogel, Eisvogel, Wildleben, Schnabel enthält.&#10;&#10;Automatisch generierte Beschreibung">
            <a:extLst>
              <a:ext uri="{FF2B5EF4-FFF2-40B4-BE49-F238E27FC236}">
                <a16:creationId xmlns:a16="http://schemas.microsoft.com/office/drawing/2014/main" id="{7894C365-553E-7E13-F994-B88842EBF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3" y="2412903"/>
            <a:ext cx="2562726" cy="1708484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AB7781DA-5DA1-A6C7-6A40-75EA03709FC9}"/>
              </a:ext>
            </a:extLst>
          </p:cNvPr>
          <p:cNvSpPr/>
          <p:nvPr/>
        </p:nvSpPr>
        <p:spPr>
          <a:xfrm>
            <a:off x="3613164" y="3026199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AB653D-D87A-09FC-94AA-1CA7E23C42C6}"/>
              </a:ext>
            </a:extLst>
          </p:cNvPr>
          <p:cNvSpPr txBox="1"/>
          <p:nvPr/>
        </p:nvSpPr>
        <p:spPr>
          <a:xfrm>
            <a:off x="1070708" y="1932613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Originalbild (RAW)</a:t>
            </a:r>
          </a:p>
        </p:txBody>
      </p:sp>
      <p:pic>
        <p:nvPicPr>
          <p:cNvPr id="9" name="Grafik 8" descr="Ein Bild, das Text, Screenshot, Quadrat, Rechteck enthält.&#10;&#10;Automatisch generierte Beschreibung">
            <a:extLst>
              <a:ext uri="{FF2B5EF4-FFF2-40B4-BE49-F238E27FC236}">
                <a16:creationId xmlns:a16="http://schemas.microsoft.com/office/drawing/2014/main" id="{724CC587-2BD8-00E0-3B4B-A24AAF706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27" y="2301945"/>
            <a:ext cx="2413000" cy="1930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36B0E2B-CA27-5F09-1572-81EAC2BF140F}"/>
              </a:ext>
            </a:extLst>
          </p:cNvPr>
          <p:cNvSpPr txBox="1"/>
          <p:nvPr/>
        </p:nvSpPr>
        <p:spPr>
          <a:xfrm>
            <a:off x="4637438" y="1932613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RGB-Matrix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E2022DA4-DC10-5CB1-D245-E551548ABD17}"/>
              </a:ext>
            </a:extLst>
          </p:cNvPr>
          <p:cNvSpPr/>
          <p:nvPr/>
        </p:nvSpPr>
        <p:spPr>
          <a:xfrm>
            <a:off x="7105031" y="3007169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Ein Bild, das Screenshot, Schrift, Grafiken, Farbigkeit enthält.&#10;&#10;Automatisch generierte Beschreibung">
            <a:extLst>
              <a:ext uri="{FF2B5EF4-FFF2-40B4-BE49-F238E27FC236}">
                <a16:creationId xmlns:a16="http://schemas.microsoft.com/office/drawing/2014/main" id="{A10983B6-32CA-2521-08AF-97D51D6BF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94" y="2940051"/>
            <a:ext cx="3386606" cy="60443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3247F34-5E8D-AAA4-9049-A2868F688622}"/>
              </a:ext>
            </a:extLst>
          </p:cNvPr>
          <p:cNvSpPr txBox="1"/>
          <p:nvPr/>
        </p:nvSpPr>
        <p:spPr>
          <a:xfrm>
            <a:off x="8517013" y="1932613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FB4855BA-7DDF-9F13-910B-00FEF1F7DA05}"/>
              </a:ext>
            </a:extLst>
          </p:cNvPr>
          <p:cNvSpPr/>
          <p:nvPr/>
        </p:nvSpPr>
        <p:spPr>
          <a:xfrm>
            <a:off x="3763233" y="5321097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5968CC-6396-0BB1-2DBF-977E0FEB06C4}"/>
              </a:ext>
            </a:extLst>
          </p:cNvPr>
          <p:cNvSpPr txBox="1"/>
          <p:nvPr/>
        </p:nvSpPr>
        <p:spPr>
          <a:xfrm>
            <a:off x="3332537" y="4807305"/>
            <a:ext cx="15127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EE0FA83-C65A-056F-EA6B-B09C93B08178}"/>
              </a:ext>
            </a:extLst>
          </p:cNvPr>
          <p:cNvSpPr txBox="1"/>
          <p:nvPr/>
        </p:nvSpPr>
        <p:spPr>
          <a:xfrm>
            <a:off x="5007974" y="5283473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Komprimiertes Bild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FFF94A04-C529-20EB-78DF-FABCFEEC9A25}"/>
              </a:ext>
            </a:extLst>
          </p:cNvPr>
          <p:cNvSpPr/>
          <p:nvPr/>
        </p:nvSpPr>
        <p:spPr>
          <a:xfrm>
            <a:off x="7696032" y="5351599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F7207A4-B2F0-6A14-6571-62AB4CAEF7F1}"/>
              </a:ext>
            </a:extLst>
          </p:cNvPr>
          <p:cNvSpPr txBox="1"/>
          <p:nvPr/>
        </p:nvSpPr>
        <p:spPr>
          <a:xfrm>
            <a:off x="7206542" y="4809253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2391B50-AAD0-9BCD-B786-15EC363EE314}"/>
              </a:ext>
            </a:extLst>
          </p:cNvPr>
          <p:cNvSpPr txBox="1"/>
          <p:nvPr/>
        </p:nvSpPr>
        <p:spPr>
          <a:xfrm>
            <a:off x="8942216" y="5283473"/>
            <a:ext cx="22173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Dekomprimiertes Bild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4392066-E009-B1EF-116B-C91B52F49572}"/>
              </a:ext>
            </a:extLst>
          </p:cNvPr>
          <p:cNvSpPr txBox="1"/>
          <p:nvPr/>
        </p:nvSpPr>
        <p:spPr>
          <a:xfrm>
            <a:off x="1075175" y="5248203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516724C-DE55-7451-ABC6-E1405FF0575F}"/>
              </a:ext>
            </a:extLst>
          </p:cNvPr>
          <p:cNvSpPr txBox="1"/>
          <p:nvPr/>
        </p:nvSpPr>
        <p:spPr>
          <a:xfrm>
            <a:off x="3332538" y="5798961"/>
            <a:ext cx="151274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216DFB-7184-FA88-7F01-86CC0841F95D}"/>
              </a:ext>
            </a:extLst>
          </p:cNvPr>
          <p:cNvSpPr txBox="1"/>
          <p:nvPr/>
        </p:nvSpPr>
        <p:spPr>
          <a:xfrm>
            <a:off x="5007974" y="5798961"/>
            <a:ext cx="209705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Kompressionsrate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D29B35-D207-E651-300A-DB3A9F894E30}"/>
              </a:ext>
            </a:extLst>
          </p:cNvPr>
          <p:cNvSpPr txBox="1"/>
          <p:nvPr/>
        </p:nvSpPr>
        <p:spPr>
          <a:xfrm>
            <a:off x="7206542" y="5800633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</p:spTree>
    <p:extLst>
      <p:ext uri="{BB962C8B-B14F-4D97-AF65-F5344CB8AC3E}">
        <p14:creationId xmlns:p14="http://schemas.microsoft.com/office/powerpoint/2010/main" val="65406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B2566-5662-DD96-27D3-D80AB737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2F0308-729B-1207-6A2C-EABCA7E01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84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Vogel, Eisvogel, Wildleben, Schnabel enthält.&#10;&#10;Automatisch generierte Beschreibung">
            <a:extLst>
              <a:ext uri="{FF2B5EF4-FFF2-40B4-BE49-F238E27FC236}">
                <a16:creationId xmlns:a16="http://schemas.microsoft.com/office/drawing/2014/main" id="{10B7B537-C1E4-13EB-DF89-3244B63C4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7" y="1353761"/>
            <a:ext cx="2562726" cy="1708484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B445CB7-B81F-56BD-C0B0-1CF79A4085F5}"/>
              </a:ext>
            </a:extLst>
          </p:cNvPr>
          <p:cNvSpPr/>
          <p:nvPr/>
        </p:nvSpPr>
        <p:spPr>
          <a:xfrm>
            <a:off x="3501748" y="1967057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AD860C-C9D6-369B-F8D9-306DA2FBE4FD}"/>
              </a:ext>
            </a:extLst>
          </p:cNvPr>
          <p:cNvSpPr txBox="1"/>
          <p:nvPr/>
        </p:nvSpPr>
        <p:spPr>
          <a:xfrm>
            <a:off x="959292" y="873471"/>
            <a:ext cx="2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Originalbild (RAW)</a:t>
            </a:r>
          </a:p>
        </p:txBody>
      </p:sp>
      <p:pic>
        <p:nvPicPr>
          <p:cNvPr id="13" name="Grafik 12" descr="Ein Bild, das Text, Screenshot, Quadrat, Rechteck enthält.&#10;&#10;Automatisch generierte Beschreibung">
            <a:extLst>
              <a:ext uri="{FF2B5EF4-FFF2-40B4-BE49-F238E27FC236}">
                <a16:creationId xmlns:a16="http://schemas.microsoft.com/office/drawing/2014/main" id="{933E9079-8C15-54FB-4BE9-BBBFE7838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11" y="1242803"/>
            <a:ext cx="2413000" cy="1930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423E1CD-4DAA-CF51-1196-3F946C63ED9E}"/>
              </a:ext>
            </a:extLst>
          </p:cNvPr>
          <p:cNvSpPr txBox="1"/>
          <p:nvPr/>
        </p:nvSpPr>
        <p:spPr>
          <a:xfrm>
            <a:off x="4526022" y="873471"/>
            <a:ext cx="2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RGB-Matrix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1096BE4-7812-49DD-811E-F68A3E331BB1}"/>
              </a:ext>
            </a:extLst>
          </p:cNvPr>
          <p:cNvSpPr/>
          <p:nvPr/>
        </p:nvSpPr>
        <p:spPr>
          <a:xfrm>
            <a:off x="6993615" y="1948027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Grafik 18" descr="Ein Bild, das Screenshot, Schrift, Grafiken, Farbigkeit enthält.&#10;&#10;Automatisch generierte Beschreibung">
            <a:extLst>
              <a:ext uri="{FF2B5EF4-FFF2-40B4-BE49-F238E27FC236}">
                <a16:creationId xmlns:a16="http://schemas.microsoft.com/office/drawing/2014/main" id="{BD04B801-88E1-3507-2E51-CC0B32ED3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78" y="1880909"/>
            <a:ext cx="3386606" cy="60443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78515C7B-894D-D4B7-804E-A304BDD0842C}"/>
              </a:ext>
            </a:extLst>
          </p:cNvPr>
          <p:cNvSpPr txBox="1"/>
          <p:nvPr/>
        </p:nvSpPr>
        <p:spPr>
          <a:xfrm>
            <a:off x="8405597" y="873471"/>
            <a:ext cx="2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41EF1246-2E48-7CF5-B5A8-12FE245A693D}"/>
              </a:ext>
            </a:extLst>
          </p:cNvPr>
          <p:cNvSpPr/>
          <p:nvPr/>
        </p:nvSpPr>
        <p:spPr>
          <a:xfrm>
            <a:off x="3647350" y="4503880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B8772C-DD23-423A-7EA5-B6A8C1B64254}"/>
              </a:ext>
            </a:extLst>
          </p:cNvPr>
          <p:cNvSpPr txBox="1"/>
          <p:nvPr/>
        </p:nvSpPr>
        <p:spPr>
          <a:xfrm>
            <a:off x="3216654" y="3990088"/>
            <a:ext cx="15127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1679E80-7D6D-4AC4-BFC0-E5C77C867669}"/>
              </a:ext>
            </a:extLst>
          </p:cNvPr>
          <p:cNvSpPr txBox="1"/>
          <p:nvPr/>
        </p:nvSpPr>
        <p:spPr>
          <a:xfrm>
            <a:off x="4892091" y="4466256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Komprimiertes Bild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46C1C592-3288-FF19-2BA5-D0B012904B4D}"/>
              </a:ext>
            </a:extLst>
          </p:cNvPr>
          <p:cNvSpPr/>
          <p:nvPr/>
        </p:nvSpPr>
        <p:spPr>
          <a:xfrm>
            <a:off x="7580149" y="4534382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D59AB6B-4800-86DC-B942-6A6A57D6675B}"/>
              </a:ext>
            </a:extLst>
          </p:cNvPr>
          <p:cNvSpPr txBox="1"/>
          <p:nvPr/>
        </p:nvSpPr>
        <p:spPr>
          <a:xfrm>
            <a:off x="7090659" y="3992036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Dekompression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698922E-3AFC-E22F-6240-B417AB7031FC}"/>
              </a:ext>
            </a:extLst>
          </p:cNvPr>
          <p:cNvSpPr txBox="1"/>
          <p:nvPr/>
        </p:nvSpPr>
        <p:spPr>
          <a:xfrm>
            <a:off x="8824890" y="4465332"/>
            <a:ext cx="23025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Dekomprimiertes Bild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033E466-59E1-69B6-171D-13C71BD63C94}"/>
              </a:ext>
            </a:extLst>
          </p:cNvPr>
          <p:cNvSpPr txBox="1"/>
          <p:nvPr/>
        </p:nvSpPr>
        <p:spPr>
          <a:xfrm>
            <a:off x="959292" y="4430986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3BBC8A-DF67-9B51-C156-875F2F0015D4}"/>
              </a:ext>
            </a:extLst>
          </p:cNvPr>
          <p:cNvSpPr txBox="1"/>
          <p:nvPr/>
        </p:nvSpPr>
        <p:spPr>
          <a:xfrm>
            <a:off x="3272276" y="4981744"/>
            <a:ext cx="13778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A2D6757-F90F-E58E-22FA-D6718DD28B5D}"/>
              </a:ext>
            </a:extLst>
          </p:cNvPr>
          <p:cNvSpPr txBox="1"/>
          <p:nvPr/>
        </p:nvSpPr>
        <p:spPr>
          <a:xfrm>
            <a:off x="5005095" y="4981744"/>
            <a:ext cx="186276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Kompressionsrate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68E9E57-1656-7BF4-EE3D-B168E3B975B0}"/>
              </a:ext>
            </a:extLst>
          </p:cNvPr>
          <p:cNvSpPr txBox="1"/>
          <p:nvPr/>
        </p:nvSpPr>
        <p:spPr>
          <a:xfrm>
            <a:off x="7213944" y="4983416"/>
            <a:ext cx="13778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</p:spTree>
    <p:extLst>
      <p:ext uri="{BB962C8B-B14F-4D97-AF65-F5344CB8AC3E}">
        <p14:creationId xmlns:p14="http://schemas.microsoft.com/office/powerpoint/2010/main" val="358291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EA49E79-528F-E529-48D0-38B7DA82F83D}"/>
              </a:ext>
            </a:extLst>
          </p:cNvPr>
          <p:cNvSpPr/>
          <p:nvPr/>
        </p:nvSpPr>
        <p:spPr>
          <a:xfrm>
            <a:off x="2286000" y="1241168"/>
            <a:ext cx="6083300" cy="4473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6F083249-84C5-1925-A3BD-57B24F494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92532"/>
              </p:ext>
            </p:extLst>
          </p:nvPr>
        </p:nvGraphicFramePr>
        <p:xfrm>
          <a:off x="3943350" y="1404383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48202914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3756239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144761218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44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39310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06486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68</a:t>
                      </a:r>
                    </a:p>
                  </a:txBody>
                  <a:tcPr marL="71526" marR="71526" marT="35763" marB="3576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90145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98B223E-9C81-3D23-D50A-630C7BA2E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50905"/>
              </p:ext>
            </p:extLst>
          </p:nvPr>
        </p:nvGraphicFramePr>
        <p:xfrm>
          <a:off x="3175001" y="1963138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48202914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3756239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144761218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67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39310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06486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66</a:t>
                      </a:r>
                    </a:p>
                  </a:txBody>
                  <a:tcPr marL="71526" marR="71526" marT="35763" marB="3576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90145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269E51C-0101-9778-A825-5BC006D1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22335"/>
              </p:ext>
            </p:extLst>
          </p:nvPr>
        </p:nvGraphicFramePr>
        <p:xfrm>
          <a:off x="2406652" y="2521893"/>
          <a:ext cx="4305300" cy="30949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02392619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4352945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133841169"/>
                    </a:ext>
                  </a:extLst>
                </a:gridCol>
              </a:tblGrid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1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34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33987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254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255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6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893801"/>
                  </a:ext>
                </a:extLst>
              </a:tr>
              <a:tr h="966611"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43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75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300" dirty="0"/>
                        <a:t>88</a:t>
                      </a:r>
                    </a:p>
                  </a:txBody>
                  <a:tcPr marL="71526" marR="71526" marT="35763" marB="3576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116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86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Breitbild</PresentationFormat>
  <Paragraphs>112</Paragraphs>
  <Slides>12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Vergleich verlustfreier Datenkompressionsverfahren auf Bilddaten</vt:lpstr>
      <vt:lpstr>PowerPoint-Präsentation</vt:lpstr>
      <vt:lpstr>Ziele der Arbeit</vt:lpstr>
      <vt:lpstr>Was wird Verglichen?</vt:lpstr>
      <vt:lpstr>Kompressionsverfahren messbar machen</vt:lpstr>
      <vt:lpstr>Versuchsaufbau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Vergleich verlustfreier Datenkompressionsverfahren auf Bilddaten</dc:title>
  <dc:creator>Nick Schreiber</dc:creator>
  <cp:lastModifiedBy>Nick Schreiber</cp:lastModifiedBy>
  <cp:revision>7</cp:revision>
  <dcterms:created xsi:type="dcterms:W3CDTF">2023-11-22T16:22:48Z</dcterms:created>
  <dcterms:modified xsi:type="dcterms:W3CDTF">2023-11-22T17:58:09Z</dcterms:modified>
</cp:coreProperties>
</file>