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0" r:id="rId12"/>
    <p:sldId id="26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F0DCE6-4704-4698-AFAC-D5550CE9FAB0}"/>
              </a:ext>
            </a:extLst>
          </p:cNvPr>
          <p:cNvSpPr/>
          <p:nvPr/>
        </p:nvSpPr>
        <p:spPr>
          <a:xfrm>
            <a:off x="0" y="639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57821-2480-43F4-BA34-F510B1752C1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C0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F7A7-217D-4037-8041-FF118C4E3B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5202000"/>
          </a:xfrm>
        </p:spPr>
        <p:txBody>
          <a:bodyPr anchor="ctr"/>
          <a:lstStyle>
            <a:lvl1pPr algn="ctr">
              <a:defRPr sz="8000">
                <a:latin typeface="+mj-lt"/>
              </a:defRPr>
            </a:lvl1pPr>
          </a:lstStyle>
          <a:p>
            <a:r>
              <a:rPr lang="de-DE" noProof="0" dirty="0"/>
              <a:t>Titel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C78D-723E-4EA3-B177-8B35F0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6. Juni 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CB7-C809-4BFC-92CA-8D84979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000"/>
            <a:ext cx="41148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Philipp Weber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6616-2F1A-4697-ACAA-6732B5F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29E1D32-139B-4C55-A3C3-B5F4791988C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FFBEEBE-E833-4093-B5D4-010B51F5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000" y="126000"/>
            <a:ext cx="2614736" cy="82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E58BB-6C62-4607-90F7-E801B9DEAD0F}"/>
              </a:ext>
            </a:extLst>
          </p:cNvPr>
          <p:cNvSpPr/>
          <p:nvPr/>
        </p:nvSpPr>
        <p:spPr>
          <a:xfrm>
            <a:off x="0" y="108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2B-F209-5A99-D589-8323330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8000"/>
            <a:ext cx="10752000" cy="5202000"/>
          </a:xfrm>
        </p:spPr>
        <p:txBody>
          <a:bodyPr>
            <a:normAutofit/>
          </a:bodyPr>
          <a:lstStyle/>
          <a:p>
            <a:r>
              <a:rPr lang="de-DE" sz="6000" dirty="0"/>
              <a:t>Vergleich verlustfreier Datenkompressionsverfahren auf Bilddaten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973FEE-E459-F0D1-3293-4095DA05E418}"/>
              </a:ext>
            </a:extLst>
          </p:cNvPr>
          <p:cNvSpPr/>
          <p:nvPr/>
        </p:nvSpPr>
        <p:spPr>
          <a:xfrm>
            <a:off x="2540059" y="1624136"/>
            <a:ext cx="6899524" cy="368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 descr="A blue and green gradient&#10;&#10;Description automatically generated">
            <a:extLst>
              <a:ext uri="{FF2B5EF4-FFF2-40B4-BE49-F238E27FC236}">
                <a16:creationId xmlns:a16="http://schemas.microsoft.com/office/drawing/2014/main" id="{389B4493-8528-3712-6CE1-E1360559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77" y="1624136"/>
            <a:ext cx="2325602" cy="11628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981A591-B1B0-1F8F-B19B-3B2AE5A2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76" y="3430937"/>
            <a:ext cx="2032614" cy="1544356"/>
          </a:xfrm>
          <a:prstGeom prst="rect">
            <a:avLst/>
          </a:prstGeom>
        </p:spPr>
      </p:pic>
      <p:pic>
        <p:nvPicPr>
          <p:cNvPr id="8" name="Picture 7" descr="A group of kittens in grass&#10;&#10;Description automatically generated">
            <a:extLst>
              <a:ext uri="{FF2B5EF4-FFF2-40B4-BE49-F238E27FC236}">
                <a16:creationId xmlns:a16="http://schemas.microsoft.com/office/drawing/2014/main" id="{AF86F4F0-6FFB-7443-DBEE-AA477D7E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58" y="3507738"/>
            <a:ext cx="2622840" cy="1465046"/>
          </a:xfrm>
          <a:prstGeom prst="rect">
            <a:avLst/>
          </a:prstGeom>
        </p:spPr>
      </p:pic>
      <p:pic>
        <p:nvPicPr>
          <p:cNvPr id="10" name="Picture 9" descr="A blurry background of a colorful gradient&#10;&#10;Description automatically generated">
            <a:extLst>
              <a:ext uri="{FF2B5EF4-FFF2-40B4-BE49-F238E27FC236}">
                <a16:creationId xmlns:a16="http://schemas.microsoft.com/office/drawing/2014/main" id="{D318BBE3-0816-0B8D-18AE-ACC6174A2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42" y="1627453"/>
            <a:ext cx="2031941" cy="1160761"/>
          </a:xfrm>
          <a:prstGeom prst="rect">
            <a:avLst/>
          </a:prstGeom>
        </p:spPr>
      </p:pic>
      <p:pic>
        <p:nvPicPr>
          <p:cNvPr id="12" name="Picture 11" descr="A red yellow and black flag&#10;&#10;Description automatically generated">
            <a:extLst>
              <a:ext uri="{FF2B5EF4-FFF2-40B4-BE49-F238E27FC236}">
                <a16:creationId xmlns:a16="http://schemas.microsoft.com/office/drawing/2014/main" id="{8BFF7522-14B6-3401-5A13-BE705A024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6" y="1624136"/>
            <a:ext cx="1938002" cy="1162801"/>
          </a:xfrm>
          <a:prstGeom prst="rect">
            <a:avLst/>
          </a:prstGeom>
        </p:spPr>
      </p:pic>
      <p:pic>
        <p:nvPicPr>
          <p:cNvPr id="14" name="Picture 13" descr="A person wearing a hat&#10;&#10;Description automatically generated">
            <a:extLst>
              <a:ext uri="{FF2B5EF4-FFF2-40B4-BE49-F238E27FC236}">
                <a16:creationId xmlns:a16="http://schemas.microsoft.com/office/drawing/2014/main" id="{4422CA52-7A8C-D43B-05C8-43B1056CC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59" y="3310000"/>
            <a:ext cx="1665292" cy="1665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2C269-F26E-FE57-F3ED-1BAF4DAA15B3}"/>
              </a:ext>
            </a:extLst>
          </p:cNvPr>
          <p:cNvSpPr txBox="1"/>
          <p:nvPr/>
        </p:nvSpPr>
        <p:spPr>
          <a:xfrm>
            <a:off x="2543398" y="2786937"/>
            <a:ext cx="194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Flagge (290, 174)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F7C9A-8B19-F3C6-6434-3C4A7C11F7FA}"/>
              </a:ext>
            </a:extLst>
          </p:cNvPr>
          <p:cNvSpPr txBox="1"/>
          <p:nvPr/>
        </p:nvSpPr>
        <p:spPr>
          <a:xfrm>
            <a:off x="4798915" y="2786937"/>
            <a:ext cx="232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Fade 1 (318, 159)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9B885-C3D1-91B3-8E21-21AA1DD9883D}"/>
              </a:ext>
            </a:extLst>
          </p:cNvPr>
          <p:cNvSpPr txBox="1"/>
          <p:nvPr/>
        </p:nvSpPr>
        <p:spPr>
          <a:xfrm>
            <a:off x="7403112" y="2786937"/>
            <a:ext cx="2039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Fade 2 (1670, 954)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4A87B-BD37-CCE9-4EA7-658D2003F1EC}"/>
              </a:ext>
            </a:extLst>
          </p:cNvPr>
          <p:cNvSpPr txBox="1"/>
          <p:nvPr/>
        </p:nvSpPr>
        <p:spPr>
          <a:xfrm>
            <a:off x="2540059" y="4972784"/>
            <a:ext cx="166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Frau (512, 512)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94B5D-4127-223B-9758-005B989BA511}"/>
              </a:ext>
            </a:extLst>
          </p:cNvPr>
          <p:cNvSpPr txBox="1"/>
          <p:nvPr/>
        </p:nvSpPr>
        <p:spPr>
          <a:xfrm>
            <a:off x="4485258" y="4972784"/>
            <a:ext cx="262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Katzen (1289, 720)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AA44D-91E2-DDC9-1661-57D1144691AD}"/>
              </a:ext>
            </a:extLst>
          </p:cNvPr>
          <p:cNvSpPr txBox="1"/>
          <p:nvPr/>
        </p:nvSpPr>
        <p:spPr>
          <a:xfrm>
            <a:off x="7388005" y="4971240"/>
            <a:ext cx="203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Folie (945, 718)</a:t>
            </a:r>
          </a:p>
        </p:txBody>
      </p:sp>
    </p:spTree>
    <p:extLst>
      <p:ext uri="{BB962C8B-B14F-4D97-AF65-F5344CB8AC3E}">
        <p14:creationId xmlns:p14="http://schemas.microsoft.com/office/powerpoint/2010/main" val="218700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10B7B537-C1E4-13EB-DF89-3244B63C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1353761"/>
            <a:ext cx="2562726" cy="170848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B445CB7-B81F-56BD-C0B0-1CF79A4085F5}"/>
              </a:ext>
            </a:extLst>
          </p:cNvPr>
          <p:cNvSpPr/>
          <p:nvPr/>
        </p:nvSpPr>
        <p:spPr>
          <a:xfrm>
            <a:off x="3501748" y="196705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AD860C-C9D6-369B-F8D9-306DA2FBE4FD}"/>
              </a:ext>
            </a:extLst>
          </p:cNvPr>
          <p:cNvSpPr txBox="1"/>
          <p:nvPr/>
        </p:nvSpPr>
        <p:spPr>
          <a:xfrm>
            <a:off x="959292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13" name="Grafik 12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933E9079-8C15-54FB-4BE9-BBBFE783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1" y="1242803"/>
            <a:ext cx="2413000" cy="1930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423E1CD-4DAA-CF51-1196-3F946C63ED9E}"/>
              </a:ext>
            </a:extLst>
          </p:cNvPr>
          <p:cNvSpPr txBox="1"/>
          <p:nvPr/>
        </p:nvSpPr>
        <p:spPr>
          <a:xfrm>
            <a:off x="4526022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1096BE4-7812-49DD-811E-F68A3E331BB1}"/>
              </a:ext>
            </a:extLst>
          </p:cNvPr>
          <p:cNvSpPr/>
          <p:nvPr/>
        </p:nvSpPr>
        <p:spPr>
          <a:xfrm>
            <a:off x="6993615" y="194802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BD04B801-88E1-3507-2E51-CC0B32ED3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78" y="1880909"/>
            <a:ext cx="3386606" cy="60443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8515C7B-894D-D4B7-804E-A304BDD0842C}"/>
              </a:ext>
            </a:extLst>
          </p:cNvPr>
          <p:cNvSpPr txBox="1"/>
          <p:nvPr/>
        </p:nvSpPr>
        <p:spPr>
          <a:xfrm>
            <a:off x="8405597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1EF1246-2E48-7CF5-B5A8-12FE245A693D}"/>
              </a:ext>
            </a:extLst>
          </p:cNvPr>
          <p:cNvSpPr/>
          <p:nvPr/>
        </p:nvSpPr>
        <p:spPr>
          <a:xfrm>
            <a:off x="3647350" y="4503880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B8772C-DD23-423A-7EA5-B6A8C1B64254}"/>
              </a:ext>
            </a:extLst>
          </p:cNvPr>
          <p:cNvSpPr txBox="1"/>
          <p:nvPr/>
        </p:nvSpPr>
        <p:spPr>
          <a:xfrm>
            <a:off x="3216654" y="3990088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1679E80-7D6D-4AC4-BFC0-E5C77C867669}"/>
              </a:ext>
            </a:extLst>
          </p:cNvPr>
          <p:cNvSpPr txBox="1"/>
          <p:nvPr/>
        </p:nvSpPr>
        <p:spPr>
          <a:xfrm>
            <a:off x="4892091" y="4466256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6C1C592-3288-FF19-2BA5-D0B012904B4D}"/>
              </a:ext>
            </a:extLst>
          </p:cNvPr>
          <p:cNvSpPr/>
          <p:nvPr/>
        </p:nvSpPr>
        <p:spPr>
          <a:xfrm>
            <a:off x="7580149" y="453438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D59AB6B-4800-86DC-B942-6A6A57D6675B}"/>
              </a:ext>
            </a:extLst>
          </p:cNvPr>
          <p:cNvSpPr txBox="1"/>
          <p:nvPr/>
        </p:nvSpPr>
        <p:spPr>
          <a:xfrm>
            <a:off x="7090659" y="3992036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98922E-3AFC-E22F-6240-B417AB7031FC}"/>
              </a:ext>
            </a:extLst>
          </p:cNvPr>
          <p:cNvSpPr txBox="1"/>
          <p:nvPr/>
        </p:nvSpPr>
        <p:spPr>
          <a:xfrm>
            <a:off x="8824890" y="4465332"/>
            <a:ext cx="23025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033E466-59E1-69B6-171D-13C71BD63C94}"/>
              </a:ext>
            </a:extLst>
          </p:cNvPr>
          <p:cNvSpPr txBox="1"/>
          <p:nvPr/>
        </p:nvSpPr>
        <p:spPr>
          <a:xfrm>
            <a:off x="959292" y="4430986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3BBC8A-DF67-9B51-C156-875F2F0015D4}"/>
              </a:ext>
            </a:extLst>
          </p:cNvPr>
          <p:cNvSpPr txBox="1"/>
          <p:nvPr/>
        </p:nvSpPr>
        <p:spPr>
          <a:xfrm>
            <a:off x="3272276" y="4981744"/>
            <a:ext cx="13778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A2D6757-F90F-E58E-22FA-D6718DD28B5D}"/>
              </a:ext>
            </a:extLst>
          </p:cNvPr>
          <p:cNvSpPr txBox="1"/>
          <p:nvPr/>
        </p:nvSpPr>
        <p:spPr>
          <a:xfrm>
            <a:off x="5005095" y="4981744"/>
            <a:ext cx="186276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68E9E57-1656-7BF4-EE3D-B168E3B975B0}"/>
              </a:ext>
            </a:extLst>
          </p:cNvPr>
          <p:cNvSpPr txBox="1"/>
          <p:nvPr/>
        </p:nvSpPr>
        <p:spPr>
          <a:xfrm>
            <a:off x="7213944" y="4983416"/>
            <a:ext cx="13778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358291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EA49E79-528F-E529-48D0-38B7DA82F83D}"/>
              </a:ext>
            </a:extLst>
          </p:cNvPr>
          <p:cNvSpPr/>
          <p:nvPr/>
        </p:nvSpPr>
        <p:spPr>
          <a:xfrm>
            <a:off x="2286000" y="1241168"/>
            <a:ext cx="6083300" cy="44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F083249-84C5-1925-A3BD-57B24F49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2532"/>
              </p:ext>
            </p:extLst>
          </p:nvPr>
        </p:nvGraphicFramePr>
        <p:xfrm>
          <a:off x="3943350" y="140438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98B223E-9C81-3D23-D50A-630C7BA2E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0905"/>
              </p:ext>
            </p:extLst>
          </p:nvPr>
        </p:nvGraphicFramePr>
        <p:xfrm>
          <a:off x="3175001" y="1963138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269E51C-0101-9778-A825-5BC006D1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22335"/>
              </p:ext>
            </p:extLst>
          </p:nvPr>
        </p:nvGraphicFramePr>
        <p:xfrm>
          <a:off x="2406652" y="252189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352945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34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3801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1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6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7374206-9646-58C3-C6DD-EB41E3AF1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1056"/>
              </p:ext>
            </p:extLst>
          </p:nvPr>
        </p:nvGraphicFramePr>
        <p:xfrm>
          <a:off x="3943350" y="140438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44E9484-7982-EAFC-0EC1-9F750CDB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31866"/>
              </p:ext>
            </p:extLst>
          </p:nvPr>
        </p:nvGraphicFramePr>
        <p:xfrm>
          <a:off x="3175001" y="1963138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D393B71-859D-BAFE-828F-4316E0E9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32320"/>
              </p:ext>
            </p:extLst>
          </p:nvPr>
        </p:nvGraphicFramePr>
        <p:xfrm>
          <a:off x="2406652" y="252189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352945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34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3801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1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7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EB425E3-D36E-40EE-E3DD-AA77B657B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37911"/>
              </p:ext>
            </p:extLst>
          </p:nvPr>
        </p:nvGraphicFramePr>
        <p:xfrm>
          <a:off x="1509712" y="2913177"/>
          <a:ext cx="9172575" cy="103164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70245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024526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3599008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2203479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189551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6083422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81822980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8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1243693-61F0-B983-CEF8-0A8A05CD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43157"/>
              </p:ext>
            </p:extLst>
          </p:nvPr>
        </p:nvGraphicFramePr>
        <p:xfrm>
          <a:off x="1509712" y="2913177"/>
          <a:ext cx="9172575" cy="103164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70245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024526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3599008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2203479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189551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6083422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81822980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228582A-A312-117E-8ED3-06417197380A}"/>
              </a:ext>
            </a:extLst>
          </p:cNvPr>
          <p:cNvSpPr/>
          <p:nvPr/>
        </p:nvSpPr>
        <p:spPr>
          <a:xfrm>
            <a:off x="1397000" y="2781300"/>
            <a:ext cx="942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Ziele der Arbeit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nicht?</a:t>
            </a:r>
          </a:p>
          <a:p>
            <a:r>
              <a:rPr lang="de-DE" dirty="0"/>
              <a:t>Versuch: </a:t>
            </a:r>
            <a:br>
              <a:rPr lang="de-DE" dirty="0"/>
            </a:br>
            <a:r>
              <a:rPr lang="de-DE" dirty="0"/>
              <a:t>Implementierung verschiedener Kompressionsverfahren Vergleich mit verschiedenen Bildern</a:t>
            </a:r>
          </a:p>
        </p:txBody>
      </p:sp>
    </p:spTree>
    <p:extLst>
      <p:ext uri="{BB962C8B-B14F-4D97-AF65-F5344CB8AC3E}">
        <p14:creationId xmlns:p14="http://schemas.microsoft.com/office/powerpoint/2010/main" val="1667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Gliederung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Datenkompression allgemein</a:t>
            </a:r>
          </a:p>
          <a:p>
            <a:r>
              <a:rPr lang="de-DE" dirty="0"/>
              <a:t>Vorstellung der Kompressionsverfahren</a:t>
            </a:r>
          </a:p>
          <a:p>
            <a:r>
              <a:rPr lang="de-DE" dirty="0"/>
              <a:t>Messbarkeit definieren</a:t>
            </a:r>
          </a:p>
          <a:p>
            <a:r>
              <a:rPr lang="de-DE" dirty="0"/>
              <a:t>Theoretischer Vergleich der Kompressionsverfahren (Erwartungen)</a:t>
            </a:r>
          </a:p>
          <a:p>
            <a:r>
              <a:rPr lang="de-DE" dirty="0"/>
              <a:t>Versuch</a:t>
            </a:r>
          </a:p>
          <a:p>
            <a:r>
              <a:rPr lang="de-DE" dirty="0"/>
              <a:t>Interpretation der Ergebnisse</a:t>
            </a:r>
          </a:p>
          <a:p>
            <a:r>
              <a:rPr lang="de-DE" dirty="0"/>
              <a:t>Fazit: Was ist entscheidend, damit ein Kompressionsalgorithmus Bilddaten „gut“ komprimieren kann</a:t>
            </a:r>
          </a:p>
        </p:txBody>
      </p:sp>
    </p:spTree>
    <p:extLst>
      <p:ext uri="{BB962C8B-B14F-4D97-AF65-F5344CB8AC3E}">
        <p14:creationId xmlns:p14="http://schemas.microsoft.com/office/powerpoint/2010/main" val="215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Kompressionsverfahren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Runlength</a:t>
            </a:r>
            <a:r>
              <a:rPr lang="de-DE" dirty="0"/>
              <a:t>-Encoding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-Algorithmus: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-Algorithmus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9866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Messbarkeit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Wie gut ist ein Kompressionsverfahren?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601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63233" y="505266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332537" y="453887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5007974" y="501503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96032" y="50831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206542" y="454081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942216" y="501503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75175" y="497976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332538" y="553052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5007974" y="553052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206542" y="553219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6170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Aktueller Stand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Code läuft, erste Ergebnisse auf Testbild: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3D9A4182-70B0-3DBD-D537-520DF319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6" y="3429000"/>
            <a:ext cx="10427368" cy="1529884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1B2D1F6-D99C-517D-04F5-BA0B89F4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2" y="1190929"/>
            <a:ext cx="2282308" cy="1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Probleme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Implementierung der Algorithmen ist nicht trivial</a:t>
            </a:r>
          </a:p>
          <a:p>
            <a:r>
              <a:rPr lang="de-DE" dirty="0"/>
              <a:t>Große Matrizen sind eine Herausforderung </a:t>
            </a:r>
            <a:br>
              <a:rPr lang="de-DE" dirty="0"/>
            </a:br>
            <a:r>
              <a:rPr lang="de-DE" dirty="0"/>
              <a:t>(Python ist high-level Sprache) </a:t>
            </a:r>
          </a:p>
          <a:p>
            <a:r>
              <a:rPr lang="de-DE" dirty="0"/>
              <a:t>Kompressionsalgorithmen werden normalerweise nicht auf Bilddaten angewandt, manuelle Konvertierung und Anpassung an das Problem</a:t>
            </a:r>
          </a:p>
        </p:txBody>
      </p:sp>
    </p:spTree>
    <p:extLst>
      <p:ext uri="{BB962C8B-B14F-4D97-AF65-F5344CB8AC3E}">
        <p14:creationId xmlns:p14="http://schemas.microsoft.com/office/powerpoint/2010/main" val="33955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Quellen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W3C Algorithmus Spezifikationen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Informationstheorie:</a:t>
            </a:r>
          </a:p>
          <a:p>
            <a:r>
              <a:rPr lang="de-DE" i="1" dirty="0">
                <a:solidFill>
                  <a:srgbClr val="202122"/>
                </a:solidFill>
              </a:rPr>
              <a:t>Informations- und Codierungstheorie. Mathematische Grundlagen der Daten-Kompression und -Sicherung in diskreten Kommunikationssystemen. </a:t>
            </a:r>
            <a:r>
              <a:rPr lang="de-DE" dirty="0">
                <a:solidFill>
                  <a:srgbClr val="202122"/>
                </a:solidFill>
              </a:rPr>
              <a:t>(</a:t>
            </a:r>
            <a:r>
              <a:rPr lang="de-DE" sz="2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Werner Heise, Pasquale </a:t>
            </a:r>
            <a:r>
              <a:rPr lang="de-DE" sz="24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Quattrocchi</a:t>
            </a:r>
            <a:r>
              <a:rPr lang="de-DE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156</Paragraphs>
  <Slides>15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Schreiber, Nick</cp:lastModifiedBy>
  <cp:revision>11</cp:revision>
  <dcterms:created xsi:type="dcterms:W3CDTF">2023-11-22T16:22:48Z</dcterms:created>
  <dcterms:modified xsi:type="dcterms:W3CDTF">2023-12-16T17:11:26Z</dcterms:modified>
</cp:coreProperties>
</file>