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Arial Narr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33" roundtripDataSignature="AMtx7mh+9weMGfYNu3Q9D+Cbb/BaH98IX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Nicholas Szwe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918FD9-29A5-4C66-847C-9BCB349F3951}">
  <a:tblStyle styleId="{6F918FD9-29A5-4C66-847C-9BCB349F395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8"/>
          </a:solidFill>
        </a:fill>
      </a:tcStyle>
    </a:wholeTbl>
    <a:band1H>
      <a:tcTxStyle/>
      <a:tcStyle>
        <a:fill>
          <a:solidFill>
            <a:srgbClr val="CCCCCD"/>
          </a:solidFill>
        </a:fill>
      </a:tcStyle>
    </a:band1H>
    <a:band2H>
      <a:tcTxStyle/>
    </a:band2H>
    <a:band1V>
      <a:tcTxStyle/>
      <a:tcStyle>
        <a:fill>
          <a:solidFill>
            <a:srgbClr val="CCCCC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font" Target="fonts/ArialNarrow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ArialNarrow-italic.fntdata"/><Relationship Id="rId30" Type="http://schemas.openxmlformats.org/officeDocument/2006/relationships/font" Target="fonts/ArialNarrow-bold.fntdata"/><Relationship Id="rId11" Type="http://schemas.openxmlformats.org/officeDocument/2006/relationships/slide" Target="slides/slide4.xml"/><Relationship Id="rId33" Type="http://customschemas.google.com/relationships/presentationmetadata" Target="metadata"/><Relationship Id="rId10" Type="http://schemas.openxmlformats.org/officeDocument/2006/relationships/slide" Target="slides/slide3.xml"/><Relationship Id="rId32" Type="http://schemas.openxmlformats.org/officeDocument/2006/relationships/font" Target="fonts/ArialNarrow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FE-4200-B3C8-CDCB79489C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FE-4200-B3C8-CDCB79489C2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FE-4200-B3C8-CDCB79489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0388207"/>
        <c:axId val="1380386287"/>
      </c:lineChart>
      <c:catAx>
        <c:axId val="1380388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386287"/>
        <c:crosses val="autoZero"/>
        <c:auto val="1"/>
        <c:lblAlgn val="ctr"/>
        <c:lblOffset val="100"/>
        <c:noMultiLvlLbl val="0"/>
      </c:catAx>
      <c:valAx>
        <c:axId val="138038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0388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5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17T07:09:12.829">
    <p:pos x="6000" y="0"/>
    <p:text>Nick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Qn6Xls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4-17T07:09:26.657">
    <p:pos x="6000" y="0"/>
    <p:text>Nick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SPAj4I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4-17T07:09:20.897">
    <p:pos x="6000" y="0"/>
    <p:text>Nick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SPAj4M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4-17T07:09:33.998">
    <p:pos x="6000" y="0"/>
    <p:text>Nick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vQn6Xlw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Phudis</a:t>
            </a:r>
            <a:endParaRPr/>
          </a:p>
        </p:txBody>
      </p:sp>
      <p:sp>
        <p:nvSpPr>
          <p:cNvPr id="133" name="Google Shape;133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Julio</a:t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Julio</a:t>
            </a:r>
            <a:endParaRPr/>
          </a:p>
        </p:txBody>
      </p:sp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Julio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666E70"/>
                </a:solidFill>
              </a:rPr>
              <a:t>Vaibhav Honakere</a:t>
            </a:r>
            <a:endParaRPr sz="1050">
              <a:solidFill>
                <a:srgbClr val="666E7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666E70"/>
                </a:solidFill>
              </a:rPr>
              <a:t>Reasons for why we should make this app</a:t>
            </a:r>
            <a:endParaRPr sz="1050">
              <a:solidFill>
                <a:srgbClr val="666E70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666E70"/>
              </a:buClr>
              <a:buSzPts val="1050"/>
              <a:buChar char="●"/>
            </a:pPr>
            <a:r>
              <a:rPr lang="en" sz="1050">
                <a:solidFill>
                  <a:srgbClr val="666E70"/>
                </a:solidFill>
              </a:rPr>
              <a:t>Holds you accountable</a:t>
            </a:r>
            <a:endParaRPr sz="1050">
              <a:solidFill>
                <a:srgbClr val="666E70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E70"/>
              </a:buClr>
              <a:buSzPts val="1050"/>
              <a:buChar char="●"/>
            </a:pPr>
            <a:r>
              <a:rPr lang="en" sz="1050">
                <a:solidFill>
                  <a:srgbClr val="666E70"/>
                </a:solidFill>
              </a:rPr>
              <a:t>Allows for easier modifications and shows when and where diet changes need to be made</a:t>
            </a:r>
            <a:endParaRPr sz="1050">
              <a:solidFill>
                <a:srgbClr val="666E70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E70"/>
              </a:buClr>
              <a:buSzPts val="1050"/>
              <a:buChar char="●"/>
            </a:pPr>
            <a:r>
              <a:rPr lang="en" sz="1050">
                <a:solidFill>
                  <a:srgbClr val="666E70"/>
                </a:solidFill>
              </a:rPr>
              <a:t>Can be used to reflect back on what foods make you feel bloated, what foods give you more energy, and more.</a:t>
            </a:r>
            <a:endParaRPr sz="1050">
              <a:solidFill>
                <a:srgbClr val="666E70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E70"/>
              </a:buClr>
              <a:buSzPts val="1050"/>
              <a:buChar char="●"/>
            </a:pPr>
            <a:r>
              <a:rPr lang="en" sz="1050">
                <a:solidFill>
                  <a:srgbClr val="666E70"/>
                </a:solidFill>
              </a:rPr>
              <a:t>Can easily keep track of protein, carbohydrate, and fat intake</a:t>
            </a:r>
            <a:endParaRPr sz="1050">
              <a:solidFill>
                <a:srgbClr val="666E70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E70"/>
              </a:buClr>
              <a:buSzPts val="1050"/>
              <a:buChar char="●"/>
            </a:pPr>
            <a:r>
              <a:rPr lang="en" sz="1050">
                <a:solidFill>
                  <a:srgbClr val="666E70"/>
                </a:solidFill>
              </a:rPr>
              <a:t>Helps to drive the focus and direction of your programming</a:t>
            </a:r>
            <a:endParaRPr sz="1050">
              <a:solidFill>
                <a:srgbClr val="666E7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Nick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Batu Salih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Vaibhav Honakere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Batu Salih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Spikes: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Both"/>
            </a:pPr>
            <a:r>
              <a:rPr lang="en"/>
              <a:t>Have those pages working so that you can setup API calls to a local database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Vaibhav Honakere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Phudis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Phudis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9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2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2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4.xml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90965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Total Fitness App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55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550"/>
              <a:t>4/15/2023</a:t>
            </a:r>
            <a:endParaRPr sz="1550"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454625" y="3091675"/>
            <a:ext cx="8123100" cy="17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rPr lang="en" sz="5200"/>
              <a:t>Team Members:</a:t>
            </a:r>
            <a:endParaRPr sz="5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t/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Nicholas Szwed - </a:t>
            </a:r>
            <a:r>
              <a:rPr lang="en" sz="5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Product Owner</a:t>
            </a:r>
            <a:endParaRPr sz="5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t/>
            </a:r>
            <a:endParaRPr sz="5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Batu Salih - </a:t>
            </a:r>
            <a:r>
              <a:rPr lang="en" sz="52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Initial ScrumMaster</a:t>
            </a:r>
            <a:endParaRPr sz="52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t/>
            </a:r>
            <a:endParaRPr sz="5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rPr lang="en" sz="5200"/>
              <a:t>Vaibhav Honakere</a:t>
            </a:r>
            <a:endParaRPr sz="5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rPr lang="en" sz="5200"/>
              <a:t> </a:t>
            </a:r>
            <a:endParaRPr sz="5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Julio Vasquez-Bonilla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t/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4615"/>
              <a:buNone/>
            </a:pPr>
            <a:r>
              <a:rPr lang="en" sz="5200">
                <a:latin typeface="Arial"/>
                <a:ea typeface="Arial"/>
                <a:cs typeface="Arial"/>
                <a:sym typeface="Arial"/>
              </a:rPr>
              <a:t>Phudis Rangsisuriyachai </a:t>
            </a:r>
            <a:endParaRPr sz="5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/>
          <p:nvPr/>
        </p:nvSpPr>
        <p:spPr>
          <a:xfrm>
            <a:off x="5100924" y="1696571"/>
            <a:ext cx="315798" cy="1361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5042550" y="1693678"/>
            <a:ext cx="374172" cy="1390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1052015" y="1669313"/>
            <a:ext cx="332838" cy="1765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 txBox="1"/>
          <p:nvPr>
            <p:ph type="title"/>
          </p:nvPr>
        </p:nvSpPr>
        <p:spPr>
          <a:xfrm>
            <a:off x="377806" y="180797"/>
            <a:ext cx="2064900" cy="572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Architecture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1"/>
          <p:cNvSpPr/>
          <p:nvPr/>
        </p:nvSpPr>
        <p:spPr>
          <a:xfrm>
            <a:off x="620528" y="922899"/>
            <a:ext cx="2951100" cy="390090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171C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/>
          <p:nvPr/>
        </p:nvSpPr>
        <p:spPr>
          <a:xfrm>
            <a:off x="883407" y="995297"/>
            <a:ext cx="541092" cy="518474"/>
          </a:xfrm>
          <a:prstGeom prst="ellipse">
            <a:avLst/>
          </a:prstGeom>
          <a:solidFill>
            <a:schemeClr val="accent3"/>
          </a:solidFill>
          <a:ln cap="flat" cmpd="sng" w="254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1490715" y="1042431"/>
            <a:ext cx="631596" cy="21210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Profile name</a:t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1535967" y="1293010"/>
            <a:ext cx="541092" cy="11618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endParaRPr/>
          </a:p>
        </p:txBody>
      </p:sp>
      <p:cxnSp>
        <p:nvCxnSpPr>
          <p:cNvPr id="143" name="Google Shape;143;p11"/>
          <p:cNvCxnSpPr/>
          <p:nvPr/>
        </p:nvCxnSpPr>
        <p:spPr>
          <a:xfrm>
            <a:off x="3355939" y="977789"/>
            <a:ext cx="12469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44" name="Google Shape;144;p11"/>
          <p:cNvCxnSpPr/>
          <p:nvPr/>
        </p:nvCxnSpPr>
        <p:spPr>
          <a:xfrm>
            <a:off x="3355939" y="1023311"/>
            <a:ext cx="12469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45" name="Google Shape;145;p11"/>
          <p:cNvCxnSpPr/>
          <p:nvPr/>
        </p:nvCxnSpPr>
        <p:spPr>
          <a:xfrm>
            <a:off x="3355939" y="1076750"/>
            <a:ext cx="12469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46" name="Google Shape;146;p11"/>
          <p:cNvCxnSpPr/>
          <p:nvPr/>
        </p:nvCxnSpPr>
        <p:spPr>
          <a:xfrm>
            <a:off x="835553" y="1669313"/>
            <a:ext cx="2520386" cy="0"/>
          </a:xfrm>
          <a:prstGeom prst="straightConnector1">
            <a:avLst/>
          </a:prstGeom>
          <a:noFill/>
          <a:ln cap="flat" cmpd="sng" w="9525">
            <a:solidFill>
              <a:srgbClr val="9595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1"/>
          <p:cNvSpPr txBox="1"/>
          <p:nvPr/>
        </p:nvSpPr>
        <p:spPr>
          <a:xfrm>
            <a:off x="1347895" y="1661235"/>
            <a:ext cx="4764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Nutrition</a:t>
            </a:r>
            <a:endParaRPr/>
          </a:p>
        </p:txBody>
      </p:sp>
      <p:sp>
        <p:nvSpPr>
          <p:cNvPr id="148" name="Google Shape;148;p11"/>
          <p:cNvSpPr txBox="1"/>
          <p:nvPr/>
        </p:nvSpPr>
        <p:spPr>
          <a:xfrm>
            <a:off x="2190426" y="1669313"/>
            <a:ext cx="50607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Calendar</a:t>
            </a:r>
            <a:endParaRPr/>
          </a:p>
        </p:txBody>
      </p:sp>
      <p:sp>
        <p:nvSpPr>
          <p:cNvPr id="149" name="Google Shape;149;p11"/>
          <p:cNvSpPr txBox="1"/>
          <p:nvPr/>
        </p:nvSpPr>
        <p:spPr>
          <a:xfrm>
            <a:off x="2636162" y="1669313"/>
            <a:ext cx="54428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50" name="Google Shape;150;p11"/>
          <p:cNvSpPr txBox="1"/>
          <p:nvPr/>
        </p:nvSpPr>
        <p:spPr>
          <a:xfrm>
            <a:off x="1750972" y="1669313"/>
            <a:ext cx="4707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Workout</a:t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1076801" y="1690560"/>
            <a:ext cx="283265" cy="14217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 txBox="1"/>
          <p:nvPr/>
        </p:nvSpPr>
        <p:spPr>
          <a:xfrm>
            <a:off x="1042510" y="1663654"/>
            <a:ext cx="54428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1042510" y="1937787"/>
            <a:ext cx="1144930" cy="1108214"/>
          </a:xfrm>
          <a:prstGeom prst="ellipse">
            <a:avLst/>
          </a:prstGeom>
          <a:solidFill>
            <a:schemeClr val="accent5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1076801" y="3137887"/>
            <a:ext cx="1144930" cy="1108214"/>
          </a:xfrm>
          <a:prstGeom prst="ellipse">
            <a:avLst/>
          </a:prstGeom>
          <a:solidFill>
            <a:srgbClr val="85979D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1592972" y="4394244"/>
            <a:ext cx="1144930" cy="2236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Nutrition</a:t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1052015" y="1956128"/>
            <a:ext cx="1114930" cy="1105994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A0E3C0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2240163" y="1974218"/>
            <a:ext cx="10744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Calories goal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2240163" y="2186789"/>
            <a:ext cx="107442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Calories:</a:t>
            </a:r>
            <a:endParaRPr/>
          </a:p>
        </p:txBody>
      </p:sp>
      <p:sp>
        <p:nvSpPr>
          <p:cNvPr id="159" name="Google Shape;159;p11"/>
          <p:cNvSpPr txBox="1"/>
          <p:nvPr/>
        </p:nvSpPr>
        <p:spPr>
          <a:xfrm>
            <a:off x="2244402" y="2342153"/>
            <a:ext cx="107442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Remaining:</a:t>
            </a:r>
            <a:endParaRPr/>
          </a:p>
        </p:txBody>
      </p:sp>
      <p:sp>
        <p:nvSpPr>
          <p:cNvPr id="160" name="Google Shape;160;p11"/>
          <p:cNvSpPr txBox="1"/>
          <p:nvPr/>
        </p:nvSpPr>
        <p:spPr>
          <a:xfrm>
            <a:off x="2279635" y="3182057"/>
            <a:ext cx="9954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Protein goal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2283317" y="3409649"/>
            <a:ext cx="107442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Protein: (g)</a:t>
            </a:r>
            <a:endParaRPr/>
          </a:p>
        </p:txBody>
      </p:sp>
      <p:sp>
        <p:nvSpPr>
          <p:cNvPr id="162" name="Google Shape;162;p11"/>
          <p:cNvSpPr txBox="1"/>
          <p:nvPr/>
        </p:nvSpPr>
        <p:spPr>
          <a:xfrm>
            <a:off x="2283316" y="3563577"/>
            <a:ext cx="107442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Remaining:</a:t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4355678" y="864974"/>
            <a:ext cx="2951018" cy="3901043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171C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4549157" y="995297"/>
            <a:ext cx="541092" cy="518474"/>
          </a:xfrm>
          <a:prstGeom prst="ellipse">
            <a:avLst/>
          </a:prstGeom>
          <a:solidFill>
            <a:schemeClr val="accent3"/>
          </a:solidFill>
          <a:ln cap="flat" cmpd="sng" w="254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5156465" y="1042431"/>
            <a:ext cx="631596" cy="21210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Profile name</a:t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5201717" y="1293010"/>
            <a:ext cx="541092" cy="11618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endParaRPr/>
          </a:p>
        </p:txBody>
      </p:sp>
      <p:cxnSp>
        <p:nvCxnSpPr>
          <p:cNvPr id="167" name="Google Shape;167;p11"/>
          <p:cNvCxnSpPr/>
          <p:nvPr/>
        </p:nvCxnSpPr>
        <p:spPr>
          <a:xfrm>
            <a:off x="7021689" y="977789"/>
            <a:ext cx="12469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68" name="Google Shape;168;p11"/>
          <p:cNvCxnSpPr/>
          <p:nvPr/>
        </p:nvCxnSpPr>
        <p:spPr>
          <a:xfrm>
            <a:off x="7021689" y="1023311"/>
            <a:ext cx="12469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69" name="Google Shape;169;p11"/>
          <p:cNvCxnSpPr/>
          <p:nvPr/>
        </p:nvCxnSpPr>
        <p:spPr>
          <a:xfrm>
            <a:off x="7021689" y="1076750"/>
            <a:ext cx="12469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70" name="Google Shape;170;p11"/>
          <p:cNvCxnSpPr/>
          <p:nvPr/>
        </p:nvCxnSpPr>
        <p:spPr>
          <a:xfrm>
            <a:off x="4501303" y="1669313"/>
            <a:ext cx="2520386" cy="0"/>
          </a:xfrm>
          <a:prstGeom prst="straightConnector1">
            <a:avLst/>
          </a:prstGeom>
          <a:noFill/>
          <a:ln cap="flat" cmpd="sng" w="9525">
            <a:solidFill>
              <a:srgbClr val="9595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11"/>
          <p:cNvSpPr txBox="1"/>
          <p:nvPr/>
        </p:nvSpPr>
        <p:spPr>
          <a:xfrm>
            <a:off x="5856176" y="1669313"/>
            <a:ext cx="50607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Calendar</a:t>
            </a:r>
            <a:endParaRPr/>
          </a:p>
        </p:txBody>
      </p:sp>
      <p:sp>
        <p:nvSpPr>
          <p:cNvPr id="172" name="Google Shape;172;p11"/>
          <p:cNvSpPr txBox="1"/>
          <p:nvPr/>
        </p:nvSpPr>
        <p:spPr>
          <a:xfrm>
            <a:off x="6301912" y="1669313"/>
            <a:ext cx="54428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173" name="Google Shape;173;p11"/>
          <p:cNvSpPr txBox="1"/>
          <p:nvPr/>
        </p:nvSpPr>
        <p:spPr>
          <a:xfrm>
            <a:off x="5416722" y="1669313"/>
            <a:ext cx="4707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Workout</a:t>
            </a:r>
            <a:endParaRPr/>
          </a:p>
        </p:txBody>
      </p:sp>
      <p:sp>
        <p:nvSpPr>
          <p:cNvPr id="174" name="Google Shape;174;p11"/>
          <p:cNvSpPr txBox="1"/>
          <p:nvPr/>
        </p:nvSpPr>
        <p:spPr>
          <a:xfrm>
            <a:off x="4708260" y="1663654"/>
            <a:ext cx="54428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4999864" y="1697240"/>
            <a:ext cx="441881" cy="12881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Nutrition</a:t>
            </a:r>
            <a:endParaRPr b="0" i="0" sz="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7372912" y="768655"/>
            <a:ext cx="1081160" cy="745116"/>
          </a:xfrm>
          <a:prstGeom prst="wedgeRectCallout">
            <a:avLst>
              <a:gd fmla="val -60671" name="adj1"/>
              <a:gd fmla="val -26142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contain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-"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Profile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set body-type page</a:t>
            </a:r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5205598" y="1860657"/>
            <a:ext cx="10744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 Food</a:t>
            </a:r>
            <a:endParaRPr/>
          </a:p>
        </p:txBody>
      </p:sp>
      <p:sp>
        <p:nvSpPr>
          <p:cNvPr id="178" name="Google Shape;178;p11"/>
          <p:cNvSpPr txBox="1"/>
          <p:nvPr/>
        </p:nvSpPr>
        <p:spPr>
          <a:xfrm>
            <a:off x="4668387" y="2222337"/>
            <a:ext cx="10744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Calories:</a:t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4683593" y="2469691"/>
            <a:ext cx="10744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Protein:</a:t>
            </a:r>
            <a:endParaRPr/>
          </a:p>
        </p:txBody>
      </p:sp>
      <p:sp>
        <p:nvSpPr>
          <p:cNvPr id="180" name="Google Shape;180;p11"/>
          <p:cNvSpPr txBox="1"/>
          <p:nvPr/>
        </p:nvSpPr>
        <p:spPr>
          <a:xfrm>
            <a:off x="4661038" y="2734853"/>
            <a:ext cx="10744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Sugar:</a:t>
            </a:r>
            <a:endParaRPr/>
          </a:p>
        </p:txBody>
      </p:sp>
      <p:sp>
        <p:nvSpPr>
          <p:cNvPr id="181" name="Google Shape;181;p11"/>
          <p:cNvSpPr txBox="1"/>
          <p:nvPr/>
        </p:nvSpPr>
        <p:spPr>
          <a:xfrm>
            <a:off x="4668387" y="2994044"/>
            <a:ext cx="10744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Carbs:</a:t>
            </a:r>
            <a:endParaRPr/>
          </a:p>
        </p:txBody>
      </p:sp>
      <p:sp>
        <p:nvSpPr>
          <p:cNvPr id="182" name="Google Shape;182;p11"/>
          <p:cNvSpPr txBox="1"/>
          <p:nvPr/>
        </p:nvSpPr>
        <p:spPr>
          <a:xfrm>
            <a:off x="4675358" y="3240372"/>
            <a:ext cx="10744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Salt:</a:t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6982932" y="2624343"/>
            <a:ext cx="1081160" cy="745116"/>
          </a:xfrm>
          <a:prstGeom prst="wedgeRectCallout">
            <a:avLst>
              <a:gd fmla="val -60671" name="adj1"/>
              <a:gd fmla="val -26142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use MyFitnessPal API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1064836" y="3121419"/>
            <a:ext cx="1144930" cy="1108214"/>
          </a:xfrm>
          <a:prstGeom prst="ellipse">
            <a:avLst/>
          </a:prstGeom>
          <a:solidFill>
            <a:schemeClr val="accent5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1074341" y="3139760"/>
            <a:ext cx="1114930" cy="1105994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A0E3C0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/>
          <p:nvPr/>
        </p:nvSpPr>
        <p:spPr>
          <a:xfrm>
            <a:off x="5103823" y="1696571"/>
            <a:ext cx="315798" cy="13616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2"/>
          <p:cNvSpPr/>
          <p:nvPr/>
        </p:nvSpPr>
        <p:spPr>
          <a:xfrm>
            <a:off x="5045449" y="1693678"/>
            <a:ext cx="374172" cy="13905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/>
          <p:cNvSpPr/>
          <p:nvPr/>
        </p:nvSpPr>
        <p:spPr>
          <a:xfrm>
            <a:off x="4358577" y="864974"/>
            <a:ext cx="2951018" cy="3901043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171C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4552056" y="995297"/>
            <a:ext cx="541092" cy="518474"/>
          </a:xfrm>
          <a:prstGeom prst="ellipse">
            <a:avLst/>
          </a:prstGeom>
          <a:solidFill>
            <a:schemeClr val="accent3"/>
          </a:solidFill>
          <a:ln cap="flat" cmpd="sng" w="254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/>
          </a:p>
        </p:txBody>
      </p:sp>
      <p:sp>
        <p:nvSpPr>
          <p:cNvPr id="194" name="Google Shape;194;p12"/>
          <p:cNvSpPr/>
          <p:nvPr/>
        </p:nvSpPr>
        <p:spPr>
          <a:xfrm>
            <a:off x="5159364" y="1042431"/>
            <a:ext cx="631596" cy="21210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Profile name</a:t>
            </a:r>
            <a:endParaRPr/>
          </a:p>
        </p:txBody>
      </p:sp>
      <p:sp>
        <p:nvSpPr>
          <p:cNvPr id="195" name="Google Shape;195;p12"/>
          <p:cNvSpPr/>
          <p:nvPr/>
        </p:nvSpPr>
        <p:spPr>
          <a:xfrm>
            <a:off x="5204616" y="1293010"/>
            <a:ext cx="541092" cy="11618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endParaRPr/>
          </a:p>
        </p:txBody>
      </p:sp>
      <p:cxnSp>
        <p:nvCxnSpPr>
          <p:cNvPr id="196" name="Google Shape;196;p12"/>
          <p:cNvCxnSpPr/>
          <p:nvPr/>
        </p:nvCxnSpPr>
        <p:spPr>
          <a:xfrm>
            <a:off x="7024588" y="977789"/>
            <a:ext cx="12469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97" name="Google Shape;197;p12"/>
          <p:cNvCxnSpPr/>
          <p:nvPr/>
        </p:nvCxnSpPr>
        <p:spPr>
          <a:xfrm>
            <a:off x="7024588" y="1023311"/>
            <a:ext cx="12469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98" name="Google Shape;198;p12"/>
          <p:cNvCxnSpPr/>
          <p:nvPr/>
        </p:nvCxnSpPr>
        <p:spPr>
          <a:xfrm>
            <a:off x="7024588" y="1076750"/>
            <a:ext cx="12469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99" name="Google Shape;199;p12"/>
          <p:cNvCxnSpPr/>
          <p:nvPr/>
        </p:nvCxnSpPr>
        <p:spPr>
          <a:xfrm>
            <a:off x="4504202" y="1669313"/>
            <a:ext cx="2520386" cy="0"/>
          </a:xfrm>
          <a:prstGeom prst="straightConnector1">
            <a:avLst/>
          </a:prstGeom>
          <a:noFill/>
          <a:ln cap="flat" cmpd="sng" w="9525">
            <a:solidFill>
              <a:srgbClr val="9595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12"/>
          <p:cNvSpPr txBox="1"/>
          <p:nvPr/>
        </p:nvSpPr>
        <p:spPr>
          <a:xfrm>
            <a:off x="5859075" y="1669313"/>
            <a:ext cx="50607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Calendar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6304811" y="1669313"/>
            <a:ext cx="54428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5419621" y="1669313"/>
            <a:ext cx="4707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Workout</a:t>
            </a:r>
            <a:endParaRPr/>
          </a:p>
        </p:txBody>
      </p:sp>
      <p:sp>
        <p:nvSpPr>
          <p:cNvPr id="203" name="Google Shape;203;p12"/>
          <p:cNvSpPr txBox="1"/>
          <p:nvPr/>
        </p:nvSpPr>
        <p:spPr>
          <a:xfrm>
            <a:off x="4711159" y="1663654"/>
            <a:ext cx="54428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204" name="Google Shape;204;p12"/>
          <p:cNvSpPr txBox="1"/>
          <p:nvPr>
            <p:ph type="title"/>
          </p:nvPr>
        </p:nvSpPr>
        <p:spPr>
          <a:xfrm>
            <a:off x="377806" y="180797"/>
            <a:ext cx="2064900" cy="572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Architecture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12"/>
          <p:cNvSpPr/>
          <p:nvPr/>
        </p:nvSpPr>
        <p:spPr>
          <a:xfrm>
            <a:off x="1052015" y="1669313"/>
            <a:ext cx="332838" cy="1765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689928" y="864974"/>
            <a:ext cx="2951018" cy="3901043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171C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883407" y="995297"/>
            <a:ext cx="541092" cy="518474"/>
          </a:xfrm>
          <a:prstGeom prst="ellipse">
            <a:avLst/>
          </a:prstGeom>
          <a:solidFill>
            <a:schemeClr val="accent3"/>
          </a:solidFill>
          <a:ln cap="flat" cmpd="sng" w="254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/>
          </a:p>
        </p:txBody>
      </p:sp>
      <p:sp>
        <p:nvSpPr>
          <p:cNvPr id="208" name="Google Shape;208;p12"/>
          <p:cNvSpPr/>
          <p:nvPr/>
        </p:nvSpPr>
        <p:spPr>
          <a:xfrm>
            <a:off x="1490715" y="1042431"/>
            <a:ext cx="631596" cy="21210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Profile name</a:t>
            </a:r>
            <a:endParaRPr/>
          </a:p>
        </p:txBody>
      </p:sp>
      <p:sp>
        <p:nvSpPr>
          <p:cNvPr id="209" name="Google Shape;209;p12"/>
          <p:cNvSpPr/>
          <p:nvPr/>
        </p:nvSpPr>
        <p:spPr>
          <a:xfrm>
            <a:off x="1535967" y="1293010"/>
            <a:ext cx="541092" cy="11618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endParaRPr/>
          </a:p>
        </p:txBody>
      </p:sp>
      <p:cxnSp>
        <p:nvCxnSpPr>
          <p:cNvPr id="210" name="Google Shape;210;p12"/>
          <p:cNvCxnSpPr/>
          <p:nvPr/>
        </p:nvCxnSpPr>
        <p:spPr>
          <a:xfrm>
            <a:off x="3355939" y="977789"/>
            <a:ext cx="12469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11" name="Google Shape;211;p12"/>
          <p:cNvCxnSpPr/>
          <p:nvPr/>
        </p:nvCxnSpPr>
        <p:spPr>
          <a:xfrm>
            <a:off x="3355939" y="1023311"/>
            <a:ext cx="12469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12" name="Google Shape;212;p12"/>
          <p:cNvCxnSpPr/>
          <p:nvPr/>
        </p:nvCxnSpPr>
        <p:spPr>
          <a:xfrm>
            <a:off x="3355939" y="1076750"/>
            <a:ext cx="12469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13" name="Google Shape;213;p12"/>
          <p:cNvCxnSpPr/>
          <p:nvPr/>
        </p:nvCxnSpPr>
        <p:spPr>
          <a:xfrm>
            <a:off x="835553" y="1669313"/>
            <a:ext cx="2520386" cy="0"/>
          </a:xfrm>
          <a:prstGeom prst="straightConnector1">
            <a:avLst/>
          </a:prstGeom>
          <a:noFill/>
          <a:ln cap="flat" cmpd="sng" w="9525">
            <a:solidFill>
              <a:srgbClr val="9595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12"/>
          <p:cNvSpPr txBox="1"/>
          <p:nvPr/>
        </p:nvSpPr>
        <p:spPr>
          <a:xfrm>
            <a:off x="1347895" y="1661235"/>
            <a:ext cx="4764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Nutrition</a:t>
            </a:r>
            <a:endParaRPr/>
          </a:p>
        </p:txBody>
      </p:sp>
      <p:sp>
        <p:nvSpPr>
          <p:cNvPr id="215" name="Google Shape;215;p12"/>
          <p:cNvSpPr txBox="1"/>
          <p:nvPr/>
        </p:nvSpPr>
        <p:spPr>
          <a:xfrm>
            <a:off x="2190426" y="1669313"/>
            <a:ext cx="50607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Calendar</a:t>
            </a:r>
            <a:endParaRPr/>
          </a:p>
        </p:txBody>
      </p:sp>
      <p:sp>
        <p:nvSpPr>
          <p:cNvPr id="216" name="Google Shape;216;p12"/>
          <p:cNvSpPr txBox="1"/>
          <p:nvPr/>
        </p:nvSpPr>
        <p:spPr>
          <a:xfrm>
            <a:off x="2636162" y="1669313"/>
            <a:ext cx="54428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17" name="Google Shape;217;p12"/>
          <p:cNvSpPr txBox="1"/>
          <p:nvPr/>
        </p:nvSpPr>
        <p:spPr>
          <a:xfrm>
            <a:off x="1750972" y="1669313"/>
            <a:ext cx="4707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Workout</a:t>
            </a:r>
            <a:endParaRPr/>
          </a:p>
        </p:txBody>
      </p:sp>
      <p:sp>
        <p:nvSpPr>
          <p:cNvPr id="218" name="Google Shape;218;p12"/>
          <p:cNvSpPr txBox="1"/>
          <p:nvPr/>
        </p:nvSpPr>
        <p:spPr>
          <a:xfrm>
            <a:off x="1048214" y="1653157"/>
            <a:ext cx="54428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219" name="Google Shape;219;p12"/>
          <p:cNvSpPr/>
          <p:nvPr/>
        </p:nvSpPr>
        <p:spPr>
          <a:xfrm>
            <a:off x="1766125" y="1695162"/>
            <a:ext cx="441881" cy="12881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Workout</a:t>
            </a:r>
            <a:endParaRPr b="0" i="0" sz="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5838881" y="1706522"/>
            <a:ext cx="506070" cy="12881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Calendar</a:t>
            </a:r>
            <a:endParaRPr b="0" i="0" sz="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"/>
          <p:cNvSpPr txBox="1"/>
          <p:nvPr/>
        </p:nvSpPr>
        <p:spPr>
          <a:xfrm>
            <a:off x="5014626" y="1663654"/>
            <a:ext cx="4764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Nutrition</a:t>
            </a:r>
            <a:endParaRPr/>
          </a:p>
        </p:txBody>
      </p:sp>
      <p:sp>
        <p:nvSpPr>
          <p:cNvPr id="222" name="Google Shape;222;p12"/>
          <p:cNvSpPr txBox="1"/>
          <p:nvPr/>
        </p:nvSpPr>
        <p:spPr>
          <a:xfrm>
            <a:off x="1692566" y="1863542"/>
            <a:ext cx="7689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</p:txBody>
      </p:sp>
      <p:sp>
        <p:nvSpPr>
          <p:cNvPr id="223" name="Google Shape;223;p12"/>
          <p:cNvSpPr txBox="1"/>
          <p:nvPr/>
        </p:nvSpPr>
        <p:spPr>
          <a:xfrm>
            <a:off x="1541056" y="2097943"/>
            <a:ext cx="133389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Workout</a:t>
            </a:r>
            <a:endParaRPr/>
          </a:p>
        </p:txBody>
      </p:sp>
      <p:sp>
        <p:nvSpPr>
          <p:cNvPr id="224" name="Google Shape;224;p12"/>
          <p:cNvSpPr txBox="1"/>
          <p:nvPr/>
        </p:nvSpPr>
        <p:spPr>
          <a:xfrm>
            <a:off x="887288" y="2300159"/>
            <a:ext cx="10744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Exercise1:</a:t>
            </a:r>
            <a:endParaRPr/>
          </a:p>
        </p:txBody>
      </p:sp>
      <p:sp>
        <p:nvSpPr>
          <p:cNvPr id="225" name="Google Shape;225;p12"/>
          <p:cNvSpPr txBox="1"/>
          <p:nvPr/>
        </p:nvSpPr>
        <p:spPr>
          <a:xfrm>
            <a:off x="1124417" y="2550135"/>
            <a:ext cx="21505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Set1:         Set2:          Set3:</a:t>
            </a:r>
            <a:endParaRPr/>
          </a:p>
        </p:txBody>
      </p:sp>
      <p:sp>
        <p:nvSpPr>
          <p:cNvPr id="226" name="Google Shape;226;p12"/>
          <p:cNvSpPr txBox="1"/>
          <p:nvPr/>
        </p:nvSpPr>
        <p:spPr>
          <a:xfrm>
            <a:off x="835553" y="2825688"/>
            <a:ext cx="10744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Exercise2:</a:t>
            </a:r>
            <a:endParaRPr/>
          </a:p>
        </p:txBody>
      </p:sp>
      <p:sp>
        <p:nvSpPr>
          <p:cNvPr id="227" name="Google Shape;227;p12"/>
          <p:cNvSpPr txBox="1"/>
          <p:nvPr/>
        </p:nvSpPr>
        <p:spPr>
          <a:xfrm>
            <a:off x="1115163" y="3106525"/>
            <a:ext cx="21505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Set1:         Set2:          Set3:</a:t>
            </a:r>
            <a:endParaRPr/>
          </a:p>
        </p:txBody>
      </p:sp>
      <p:sp>
        <p:nvSpPr>
          <p:cNvPr id="228" name="Google Shape;228;p12"/>
          <p:cNvSpPr/>
          <p:nvPr/>
        </p:nvSpPr>
        <p:spPr>
          <a:xfrm>
            <a:off x="3225248" y="4472177"/>
            <a:ext cx="255381" cy="214119"/>
          </a:xfrm>
          <a:prstGeom prst="ellipse">
            <a:avLst/>
          </a:prstGeom>
          <a:solidFill>
            <a:schemeClr val="accent4"/>
          </a:solidFill>
          <a:ln cap="flat" cmpd="sng" w="25400">
            <a:solidFill>
              <a:srgbClr val="6F6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229" name="Google Shape;229;p12"/>
          <p:cNvSpPr/>
          <p:nvPr/>
        </p:nvSpPr>
        <p:spPr>
          <a:xfrm>
            <a:off x="1343660" y="3662915"/>
            <a:ext cx="697812" cy="28615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Save</a:t>
            </a:r>
            <a:endParaRPr/>
          </a:p>
        </p:txBody>
      </p:sp>
      <p:sp>
        <p:nvSpPr>
          <p:cNvPr id="230" name="Google Shape;230;p12"/>
          <p:cNvSpPr/>
          <p:nvPr/>
        </p:nvSpPr>
        <p:spPr>
          <a:xfrm>
            <a:off x="2165436" y="3662915"/>
            <a:ext cx="761637" cy="28615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Cancel</a:t>
            </a:r>
            <a:endParaRPr/>
          </a:p>
        </p:txBody>
      </p:sp>
      <p:graphicFrame>
        <p:nvGraphicFramePr>
          <p:cNvPr id="231" name="Google Shape;231;p12"/>
          <p:cNvGraphicFramePr/>
          <p:nvPr/>
        </p:nvGraphicFramePr>
        <p:xfrm>
          <a:off x="4358577" y="1968700"/>
          <a:ext cx="3000000" cy="3000000"/>
        </p:xfrm>
        <a:graphic>
          <a:graphicData uri="http://schemas.openxmlformats.org/drawingml/2006/table">
            <a:tbl>
              <a:tblPr bandCol="1" bandRow="1" firstCol="1" firstRow="1" lastCol="1" lastRow="1">
                <a:noFill/>
                <a:tableStyleId>{6F918FD9-29A5-4C66-847C-9BCB349F3951}</a:tableStyleId>
              </a:tblPr>
              <a:tblGrid>
                <a:gridCol w="421575"/>
                <a:gridCol w="421575"/>
                <a:gridCol w="421575"/>
                <a:gridCol w="421575"/>
                <a:gridCol w="421575"/>
                <a:gridCol w="421575"/>
                <a:gridCol w="421575"/>
              </a:tblGrid>
              <a:tr h="61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THU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</a:tr>
              <a:tr h="19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</a:tr>
              <a:tr h="19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</a:tr>
              <a:tr h="19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</a:tr>
              <a:tr h="19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</a:tr>
              <a:tr h="19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</a:tr>
              <a:tr h="19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2" name="Google Shape;232;p12"/>
          <p:cNvSpPr/>
          <p:nvPr/>
        </p:nvSpPr>
        <p:spPr>
          <a:xfrm>
            <a:off x="7372912" y="2515565"/>
            <a:ext cx="1081160" cy="745116"/>
          </a:xfrm>
          <a:prstGeom prst="wedgeRectCallout">
            <a:avLst>
              <a:gd fmla="val -60671" name="adj1"/>
              <a:gd fmla="val -26142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will be able to add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"/>
          <p:cNvSpPr/>
          <p:nvPr/>
        </p:nvSpPr>
        <p:spPr>
          <a:xfrm>
            <a:off x="1052015" y="1669313"/>
            <a:ext cx="332838" cy="1765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689928" y="864974"/>
            <a:ext cx="2951018" cy="3901043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171C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3"/>
          <p:cNvSpPr/>
          <p:nvPr/>
        </p:nvSpPr>
        <p:spPr>
          <a:xfrm>
            <a:off x="883407" y="995297"/>
            <a:ext cx="541092" cy="518474"/>
          </a:xfrm>
          <a:prstGeom prst="ellipse">
            <a:avLst/>
          </a:prstGeom>
          <a:solidFill>
            <a:schemeClr val="accent3"/>
          </a:solidFill>
          <a:ln cap="flat" cmpd="sng" w="25400">
            <a:solidFill>
              <a:srgbClr val="4646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Picture</a:t>
            </a:r>
            <a:endParaRPr/>
          </a:p>
        </p:txBody>
      </p:sp>
      <p:sp>
        <p:nvSpPr>
          <p:cNvPr id="240" name="Google Shape;240;p13"/>
          <p:cNvSpPr/>
          <p:nvPr/>
        </p:nvSpPr>
        <p:spPr>
          <a:xfrm>
            <a:off x="1490715" y="1042431"/>
            <a:ext cx="631596" cy="21210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Profile name</a:t>
            </a:r>
            <a:endParaRPr/>
          </a:p>
        </p:txBody>
      </p:sp>
      <p:sp>
        <p:nvSpPr>
          <p:cNvPr id="241" name="Google Shape;241;p13"/>
          <p:cNvSpPr/>
          <p:nvPr/>
        </p:nvSpPr>
        <p:spPr>
          <a:xfrm>
            <a:off x="1535967" y="1293010"/>
            <a:ext cx="541092" cy="11618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endParaRPr/>
          </a:p>
        </p:txBody>
      </p:sp>
      <p:cxnSp>
        <p:nvCxnSpPr>
          <p:cNvPr id="242" name="Google Shape;242;p13"/>
          <p:cNvCxnSpPr/>
          <p:nvPr/>
        </p:nvCxnSpPr>
        <p:spPr>
          <a:xfrm>
            <a:off x="3355939" y="977789"/>
            <a:ext cx="12469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43" name="Google Shape;243;p13"/>
          <p:cNvCxnSpPr/>
          <p:nvPr/>
        </p:nvCxnSpPr>
        <p:spPr>
          <a:xfrm>
            <a:off x="3355939" y="1023311"/>
            <a:ext cx="12469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44" name="Google Shape;244;p13"/>
          <p:cNvCxnSpPr/>
          <p:nvPr/>
        </p:nvCxnSpPr>
        <p:spPr>
          <a:xfrm>
            <a:off x="3355939" y="1076750"/>
            <a:ext cx="12469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245" name="Google Shape;245;p13"/>
          <p:cNvCxnSpPr/>
          <p:nvPr/>
        </p:nvCxnSpPr>
        <p:spPr>
          <a:xfrm>
            <a:off x="835553" y="1669313"/>
            <a:ext cx="2520386" cy="0"/>
          </a:xfrm>
          <a:prstGeom prst="straightConnector1">
            <a:avLst/>
          </a:prstGeom>
          <a:noFill/>
          <a:ln cap="flat" cmpd="sng" w="9525">
            <a:solidFill>
              <a:srgbClr val="95959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13"/>
          <p:cNvSpPr txBox="1"/>
          <p:nvPr/>
        </p:nvSpPr>
        <p:spPr>
          <a:xfrm>
            <a:off x="1347895" y="1661235"/>
            <a:ext cx="47641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Nutrition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2190426" y="1669313"/>
            <a:ext cx="506071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Calendar</a:t>
            </a:r>
            <a:endParaRPr/>
          </a:p>
        </p:txBody>
      </p:sp>
      <p:sp>
        <p:nvSpPr>
          <p:cNvPr id="248" name="Google Shape;248;p13"/>
          <p:cNvSpPr txBox="1"/>
          <p:nvPr/>
        </p:nvSpPr>
        <p:spPr>
          <a:xfrm>
            <a:off x="2636162" y="1669313"/>
            <a:ext cx="54428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49" name="Google Shape;249;p13"/>
          <p:cNvSpPr txBox="1"/>
          <p:nvPr/>
        </p:nvSpPr>
        <p:spPr>
          <a:xfrm>
            <a:off x="1750972" y="1669313"/>
            <a:ext cx="470759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Workout</a:t>
            </a:r>
            <a:endParaRPr/>
          </a:p>
        </p:txBody>
      </p:sp>
      <p:sp>
        <p:nvSpPr>
          <p:cNvPr id="250" name="Google Shape;250;p13"/>
          <p:cNvSpPr txBox="1"/>
          <p:nvPr/>
        </p:nvSpPr>
        <p:spPr>
          <a:xfrm>
            <a:off x="1048214" y="1653157"/>
            <a:ext cx="54428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2671104" y="1697241"/>
            <a:ext cx="506071" cy="12881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3"/>
          <p:cNvSpPr txBox="1"/>
          <p:nvPr>
            <p:ph type="title"/>
          </p:nvPr>
        </p:nvSpPr>
        <p:spPr>
          <a:xfrm>
            <a:off x="377806" y="180797"/>
            <a:ext cx="2064900" cy="572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Architecture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253" name="Google Shape;253;p13"/>
          <p:cNvGraphicFramePr/>
          <p:nvPr/>
        </p:nvGraphicFramePr>
        <p:xfrm>
          <a:off x="1011263" y="2001435"/>
          <a:ext cx="2222096" cy="1652679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254" name="Google Shape;254;p13"/>
          <p:cNvSpPr/>
          <p:nvPr/>
        </p:nvSpPr>
        <p:spPr>
          <a:xfrm>
            <a:off x="4056912" y="2258170"/>
            <a:ext cx="2892287" cy="113920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we finish sooner than what we have in sprint, we will try to add more feature and </a:t>
            </a:r>
            <a:r>
              <a:rPr lang="en">
                <a:solidFill>
                  <a:schemeClr val="lt1"/>
                </a:solidFill>
              </a:rPr>
              <a:t>decorate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it…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/>
          <p:nvPr>
            <p:ph type="title"/>
          </p:nvPr>
        </p:nvSpPr>
        <p:spPr>
          <a:xfrm>
            <a:off x="311700" y="445025"/>
            <a:ext cx="21078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Technologies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60" name="Google Shape;2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2150" y="1017725"/>
            <a:ext cx="2107800" cy="165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724" y="2823174"/>
            <a:ext cx="1651225" cy="1730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0901" y="2876050"/>
            <a:ext cx="1550300" cy="162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8924" y="1400336"/>
            <a:ext cx="1196826" cy="1040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52600" y="1017725"/>
            <a:ext cx="2300301" cy="14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25500" y="2876049"/>
            <a:ext cx="1730175" cy="17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>
            <p:ph type="title"/>
          </p:nvPr>
        </p:nvSpPr>
        <p:spPr>
          <a:xfrm>
            <a:off x="311700" y="445025"/>
            <a:ext cx="1760609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1" name="Google Shape;271;p15"/>
          <p:cNvSpPr txBox="1"/>
          <p:nvPr>
            <p:ph idx="1" type="body"/>
          </p:nvPr>
        </p:nvSpPr>
        <p:spPr>
          <a:xfrm>
            <a:off x="311700" y="970458"/>
            <a:ext cx="8520600" cy="12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Challenge 1: Creating a secure way of saving user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Given that we need to be able to store multiple users the app must have a method of authenticating those users. </a:t>
            </a:r>
            <a:br>
              <a:rPr lang="en"/>
            </a:br>
            <a:r>
              <a:rPr lang="en"/>
              <a:t> </a:t>
            </a:r>
            <a:endParaRPr/>
          </a:p>
        </p:txBody>
      </p:sp>
      <p:pic>
        <p:nvPicPr>
          <p:cNvPr id="272" name="Google Shape;2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2034300"/>
            <a:ext cx="3505200" cy="24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5"/>
          <p:cNvSpPr txBox="1"/>
          <p:nvPr/>
        </p:nvSpPr>
        <p:spPr>
          <a:xfrm>
            <a:off x="311700" y="2034300"/>
            <a:ext cx="4056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To accomplish this we are using Firebases authentication tools. These tools will allow us to authenticate users without having to create our own hashing functions. With these tools a potential user can sign up using their google account, email, or phone number.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Challenges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79" name="Google Shape;279;p16"/>
          <p:cNvSpPr txBox="1"/>
          <p:nvPr>
            <p:ph idx="1" type="body"/>
          </p:nvPr>
        </p:nvSpPr>
        <p:spPr>
          <a:xfrm>
            <a:off x="311700" y="1125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Challenge 2: One of the largest challenges was coordinating to make sure that every page had the same fonts and formats.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This is important because if one page had certain parts in a specific font for a section and another had a different font it would look odd and jumpy when transitioning between pages instead of just having clean seamless transition.</a:t>
            </a:r>
            <a:endParaRPr/>
          </a:p>
        </p:txBody>
      </p:sp>
      <p:sp>
        <p:nvSpPr>
          <p:cNvPr id="280" name="Google Shape;280;p16"/>
          <p:cNvSpPr txBox="1"/>
          <p:nvPr/>
        </p:nvSpPr>
        <p:spPr>
          <a:xfrm>
            <a:off x="311700" y="445025"/>
            <a:ext cx="1760609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Proxima Nova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Challenges</a:t>
            </a:r>
            <a:endParaRPr b="0" i="0" sz="2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/>
          <p:nvPr>
            <p:ph type="title"/>
          </p:nvPr>
        </p:nvSpPr>
        <p:spPr>
          <a:xfrm>
            <a:off x="311700" y="445025"/>
            <a:ext cx="449387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Minimum Viable Product (MVP)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6" name="Google Shape;286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The MVP of this project would be a application that takes in the caloric input of a user and adds that value to the users daily goal. The product should also be able to keep track of a users workout and, allow the user to go back and see their past workouts.</a:t>
            </a:r>
            <a:endParaRPr/>
          </a:p>
        </p:txBody>
      </p:sp>
      <p:pic>
        <p:nvPicPr>
          <p:cNvPr id="287" name="Google Shape;2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6875" y="445025"/>
            <a:ext cx="3365425" cy="434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>
            <p:ph type="title"/>
          </p:nvPr>
        </p:nvSpPr>
        <p:spPr>
          <a:xfrm>
            <a:off x="3675300" y="2216675"/>
            <a:ext cx="179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Thank you and Any Question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27711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Total Fitness App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Would you like an efficient way to get fit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Tracking a diet seems difficult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Maintaining a consistent exercise routine hard,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We have come up with an app that take cares of both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Keeps track of a daily nutrition intake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Coordinate a workout plan on a given schedule set from the user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Benefits of tracking diet and exercise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Holds you accountable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Allow you to modify and show when diet changes should be made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etc.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25278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Project Scope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017725"/>
            <a:ext cx="8520600" cy="15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Allow users to keep track of their caloric intake and fitness routines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Allow Users to input meals which are then stored and compared to their daily goal.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-"/>
            </a:pPr>
            <a:r>
              <a:rPr lang="en" sz="1700">
                <a:solidFill>
                  <a:srgbClr val="000000"/>
                </a:solidFill>
              </a:rPr>
              <a:t>Allow users to input workout routines and keep track of past workouts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27363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Sprint 1 (2 Weeks)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127900"/>
            <a:ext cx="85206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41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User stories</a:t>
            </a:r>
            <a:endParaRPr sz="1800">
              <a:solidFill>
                <a:schemeClr val="dk1"/>
              </a:solidFill>
            </a:endParaRPr>
          </a:p>
          <a:p>
            <a:pPr indent="-201612" lvl="2" marL="11414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[U.S 1.1 ]As a user, I want to be able to access this app through the Internet because keeping track of my workouts and calories is tedious with pen and paper</a:t>
            </a:r>
            <a:endParaRPr>
              <a:solidFill>
                <a:schemeClr val="dk1"/>
              </a:solidFill>
            </a:endParaRPr>
          </a:p>
          <a:p>
            <a:pPr indent="-201612" lvl="2" marL="11414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[U.S 1.2]As a user, I want to create a profile that remembers my data.</a:t>
            </a:r>
            <a:endParaRPr>
              <a:solidFill>
                <a:schemeClr val="dk1"/>
              </a:solidFill>
            </a:endParaRPr>
          </a:p>
          <a:p>
            <a:pPr indent="-198628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[U.S 1.3]As a user, I want to be able to look back on my old data.</a:t>
            </a:r>
            <a:endParaRPr>
              <a:solidFill>
                <a:schemeClr val="dk1"/>
              </a:solidFill>
            </a:endParaRPr>
          </a:p>
          <a:p>
            <a:pPr indent="-2841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Spikes </a:t>
            </a:r>
            <a:endParaRPr sz="1800">
              <a:solidFill>
                <a:schemeClr val="dk1"/>
              </a:solidFill>
            </a:endParaRPr>
          </a:p>
          <a:p>
            <a:pPr indent="-201612" lvl="2" marL="11414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Set up firebase </a:t>
            </a:r>
            <a:endParaRPr>
              <a:solidFill>
                <a:schemeClr val="dk1"/>
              </a:solidFill>
            </a:endParaRPr>
          </a:p>
          <a:p>
            <a:pPr indent="-201612" lvl="2" marL="11414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Learn MUI </a:t>
            </a:r>
            <a:endParaRPr>
              <a:solidFill>
                <a:schemeClr val="dk1"/>
              </a:solidFill>
            </a:endParaRPr>
          </a:p>
          <a:p>
            <a:pPr indent="-284162" lvl="1" marL="74136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Infrastructure tasks</a:t>
            </a:r>
            <a:endParaRPr sz="1800">
              <a:solidFill>
                <a:schemeClr val="dk1"/>
              </a:solidFill>
            </a:endParaRPr>
          </a:p>
          <a:p>
            <a:pPr indent="-201612" lvl="2" marL="11414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Setting a gitRepo</a:t>
            </a:r>
            <a:endParaRPr>
              <a:solidFill>
                <a:schemeClr val="dk1"/>
              </a:solidFill>
            </a:endParaRPr>
          </a:p>
          <a:p>
            <a:pPr indent="-201612" lvl="2" marL="11414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Create Welcome page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2789719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Sprint 2 (2 Weeks)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1152" lvl="0" marL="8046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900">
                <a:solidFill>
                  <a:srgbClr val="000000"/>
                </a:solidFill>
              </a:rPr>
              <a:t>User Stories</a:t>
            </a:r>
            <a:endParaRPr sz="1900">
              <a:solidFill>
                <a:srgbClr val="000000"/>
              </a:solidFill>
            </a:endParaRPr>
          </a:p>
          <a:p>
            <a:pPr indent="-314960" lvl="1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600">
                <a:solidFill>
                  <a:srgbClr val="000000"/>
                </a:solidFill>
              </a:rPr>
              <a:t>[U.S 2.1 ] As a potential user, I want to see an impressive home page with info</a:t>
            </a:r>
            <a:endParaRPr sz="1600">
              <a:solidFill>
                <a:srgbClr val="000000"/>
              </a:solidFill>
            </a:endParaRPr>
          </a:p>
          <a:p>
            <a:pPr indent="-314960" lvl="1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600">
                <a:solidFill>
                  <a:srgbClr val="000000"/>
                </a:solidFill>
              </a:rPr>
              <a:t>[U.S 2.2] As a user, I want a clean home page with clear functionality</a:t>
            </a:r>
            <a:endParaRPr sz="1600">
              <a:solidFill>
                <a:srgbClr val="000000"/>
              </a:solidFill>
            </a:endParaRPr>
          </a:p>
          <a:p>
            <a:pPr indent="-314960" lvl="1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600">
                <a:solidFill>
                  <a:srgbClr val="000000"/>
                </a:solidFill>
              </a:rPr>
              <a:t>[U.S 2.3] As a user, I want to be able to edit my information like an email address or other data</a:t>
            </a:r>
            <a:endParaRPr sz="1600">
              <a:solidFill>
                <a:srgbClr val="000000"/>
              </a:solidFill>
            </a:endParaRPr>
          </a:p>
          <a:p>
            <a:pPr indent="-314960" lvl="1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600">
                <a:solidFill>
                  <a:srgbClr val="000000"/>
                </a:solidFill>
              </a:rPr>
              <a:t>[U.S 2.4] As a user, I want a page that clearly displays information regarding nutrition  </a:t>
            </a:r>
            <a:endParaRPr sz="1600">
              <a:solidFill>
                <a:srgbClr val="000000"/>
              </a:solidFill>
            </a:endParaRPr>
          </a:p>
          <a:p>
            <a:pPr indent="-314960" lvl="1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600">
                <a:solidFill>
                  <a:srgbClr val="000000"/>
                </a:solidFill>
              </a:rPr>
              <a:t>[U.S 2.5] As a user, I want a page that clearly displays information regarding my workouts</a:t>
            </a:r>
            <a:endParaRPr sz="1600">
              <a:solidFill>
                <a:srgbClr val="000000"/>
              </a:solidFill>
            </a:endParaRPr>
          </a:p>
          <a:p>
            <a:pPr indent="-331152" lvl="0" marL="8046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900">
                <a:solidFill>
                  <a:srgbClr val="000000"/>
                </a:solidFill>
              </a:rPr>
              <a:t>Spikes</a:t>
            </a:r>
            <a:endParaRPr sz="1900">
              <a:solidFill>
                <a:srgbClr val="000000"/>
              </a:solidFill>
            </a:endParaRPr>
          </a:p>
          <a:p>
            <a:pPr indent="-314960" lvl="1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600">
                <a:solidFill>
                  <a:srgbClr val="000000"/>
                </a:solidFill>
              </a:rPr>
              <a:t>Learn firebase</a:t>
            </a:r>
            <a:endParaRPr sz="1600">
              <a:solidFill>
                <a:srgbClr val="000000"/>
              </a:solidFill>
            </a:endParaRPr>
          </a:p>
          <a:p>
            <a:pPr indent="-314960" lvl="1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600">
                <a:solidFill>
                  <a:srgbClr val="000000"/>
                </a:solidFill>
              </a:rPr>
              <a:t>Learn how to call firebase from javascript/typescript</a:t>
            </a:r>
            <a:endParaRPr sz="1600">
              <a:solidFill>
                <a:srgbClr val="000000"/>
              </a:solidFill>
            </a:endParaRPr>
          </a:p>
          <a:p>
            <a:pPr indent="-325755" lvl="0" marL="8046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4736"/>
              <a:buChar char="●"/>
            </a:pPr>
            <a:r>
              <a:rPr lang="en" sz="1900">
                <a:solidFill>
                  <a:srgbClr val="000000"/>
                </a:solidFill>
              </a:rPr>
              <a:t>Infrastructure tasks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14960" lvl="1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600">
                <a:solidFill>
                  <a:srgbClr val="000000"/>
                </a:solidFill>
              </a:rPr>
              <a:t>Create User Home page </a:t>
            </a:r>
            <a:endParaRPr sz="1600">
              <a:solidFill>
                <a:srgbClr val="000000"/>
              </a:solidFill>
            </a:endParaRPr>
          </a:p>
          <a:p>
            <a:pPr indent="-314960" lvl="1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600">
                <a:solidFill>
                  <a:srgbClr val="000000"/>
                </a:solidFill>
              </a:rPr>
              <a:t>Create Nutrition Home </a:t>
            </a:r>
            <a:endParaRPr sz="1600">
              <a:solidFill>
                <a:srgbClr val="000000"/>
              </a:solidFill>
            </a:endParaRPr>
          </a:p>
          <a:p>
            <a:pPr indent="-314960" lvl="1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600">
                <a:solidFill>
                  <a:srgbClr val="000000"/>
                </a:solidFill>
              </a:rPr>
              <a:t>Create Fitness Home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2513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2513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2513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445025"/>
            <a:ext cx="278500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Sprint 3 (2 Weeks)</a:t>
            </a: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8046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User Stories</a:t>
            </a:r>
            <a:endParaRPr sz="1800">
              <a:solidFill>
                <a:srgbClr val="000000"/>
              </a:solidFill>
            </a:endParaRPr>
          </a:p>
          <a:p>
            <a:pPr indent="-317500" lvl="2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[U.S 3.1 ] As a user, I want to be able to enter a meal and see the nutrition breakdown</a:t>
            </a:r>
            <a:endParaRPr>
              <a:solidFill>
                <a:srgbClr val="000000"/>
              </a:solidFill>
            </a:endParaRPr>
          </a:p>
          <a:p>
            <a:pPr indent="-317500" lvl="2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[U.S 3.2] As a user, I want to be able to create and keep track of workouts</a:t>
            </a:r>
            <a:endParaRPr>
              <a:solidFill>
                <a:srgbClr val="000000"/>
              </a:solidFill>
            </a:endParaRPr>
          </a:p>
          <a:p>
            <a:pPr indent="-342900" lvl="1" marL="8046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Spikes</a:t>
            </a:r>
            <a:endParaRPr sz="1800">
              <a:solidFill>
                <a:srgbClr val="000000"/>
              </a:solidFill>
            </a:endParaRPr>
          </a:p>
          <a:p>
            <a:pPr indent="-317500" lvl="2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Have the user, nutrition, and fitness homepages working properly</a:t>
            </a:r>
            <a:endParaRPr>
              <a:solidFill>
                <a:srgbClr val="000000"/>
              </a:solidFill>
            </a:endParaRPr>
          </a:p>
          <a:p>
            <a:pPr indent="-342900" lvl="1" marL="8046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Infrastructure tasks</a:t>
            </a:r>
            <a:endParaRPr sz="1800">
              <a:solidFill>
                <a:srgbClr val="000000"/>
              </a:solidFill>
            </a:endParaRPr>
          </a:p>
          <a:p>
            <a:pPr indent="-317500" lvl="2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Setting up a connection to the API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311700" y="445025"/>
            <a:ext cx="2789719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Proxima Nova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Sprint 3 (2 Weeks)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152475"/>
            <a:ext cx="843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8046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</a:rPr>
              <a:t>User Stories	</a:t>
            </a:r>
            <a:endParaRPr>
              <a:solidFill>
                <a:srgbClr val="000000"/>
              </a:solidFill>
            </a:endParaRPr>
          </a:p>
          <a:p>
            <a:pPr indent="-317500" lvl="2" marL="12618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[U.S 4.1  ]As a User, I want to be able to see information regarding my meals for that day</a:t>
            </a:r>
            <a:endParaRPr>
              <a:solidFill>
                <a:srgbClr val="000000"/>
              </a:solidFill>
            </a:endParaRPr>
          </a:p>
          <a:p>
            <a:pPr indent="-317500" lvl="2" marL="12618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[U.S 4.2 ]As a User, I want to be able to reuse meals without manually re-entering the data</a:t>
            </a:r>
            <a:endParaRPr>
              <a:solidFill>
                <a:srgbClr val="000000"/>
              </a:solidFill>
            </a:endParaRPr>
          </a:p>
          <a:p>
            <a:pPr indent="-317500" lvl="2" marL="12618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[U.S 4.3 ]As a user, I want to see the days I worked out along with some info on the workouts</a:t>
            </a:r>
            <a:endParaRPr>
              <a:solidFill>
                <a:srgbClr val="000000"/>
              </a:solidFill>
            </a:endParaRPr>
          </a:p>
          <a:p>
            <a:pPr indent="-317500" lvl="2" marL="12618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[U.S 4.4 ]As a user, I want to be able to save and reuse old workouts</a:t>
            </a:r>
            <a:endParaRPr>
              <a:solidFill>
                <a:srgbClr val="000000"/>
              </a:solidFill>
            </a:endParaRPr>
          </a:p>
          <a:p>
            <a:pPr indent="-342900" lvl="1" marL="8046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Spikes</a:t>
            </a:r>
            <a:endParaRPr sz="1800">
              <a:solidFill>
                <a:srgbClr val="000000"/>
              </a:solidFill>
            </a:endParaRPr>
          </a:p>
          <a:p>
            <a:pPr indent="-317500" lvl="2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Make sure the frontend and backend work hand and hand</a:t>
            </a:r>
            <a:endParaRPr>
              <a:solidFill>
                <a:srgbClr val="000000"/>
              </a:solidFill>
            </a:endParaRPr>
          </a:p>
          <a:p>
            <a:pPr indent="-317500" lvl="2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Make multiple requests to the database with no faulty behavior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311700" y="445025"/>
            <a:ext cx="2789719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Proxima Nova"/>
              <a:buNone/>
            </a:pPr>
            <a:r>
              <a:rPr b="0" i="0" lang="en" sz="2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Sprint 4 (2 Weeks)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2" marL="8046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User stories</a:t>
            </a:r>
            <a:endParaRPr sz="1800">
              <a:solidFill>
                <a:schemeClr val="dk1"/>
              </a:solidFill>
            </a:endParaRPr>
          </a:p>
          <a:p>
            <a:pPr indent="-317500" lvl="3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[U.S 5.1 ]As a user, I want to be able to use the app</a:t>
            </a:r>
            <a:endParaRPr>
              <a:solidFill>
                <a:schemeClr val="dk1"/>
              </a:solidFill>
            </a:endParaRPr>
          </a:p>
          <a:p>
            <a:pPr indent="-317500" lvl="3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[U.S 5.2]As a user, I need to be able to report issues to the dev team</a:t>
            </a:r>
            <a:endParaRPr>
              <a:solidFill>
                <a:schemeClr val="dk1"/>
              </a:solidFill>
            </a:endParaRPr>
          </a:p>
          <a:p>
            <a:pPr indent="-317500" lvl="3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[U.S 5.3]As a dev, I need to know what needs to change according to the user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8046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Spikes </a:t>
            </a:r>
            <a:endParaRPr sz="1800">
              <a:solidFill>
                <a:schemeClr val="dk1"/>
              </a:solidFill>
            </a:endParaRPr>
          </a:p>
          <a:p>
            <a:pPr indent="-317500" lvl="3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Deploy the app </a:t>
            </a:r>
            <a:endParaRPr>
              <a:solidFill>
                <a:schemeClr val="dk1"/>
              </a:solidFill>
            </a:endParaRPr>
          </a:p>
          <a:p>
            <a:pPr indent="-317500" lvl="3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Test the app </a:t>
            </a:r>
            <a:endParaRPr>
              <a:solidFill>
                <a:schemeClr val="dk1"/>
              </a:solidFill>
            </a:endParaRPr>
          </a:p>
          <a:p>
            <a:pPr indent="-317500" lvl="3" marL="12618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Check the quality of the app (QoL)</a:t>
            </a:r>
            <a:endParaRPr>
              <a:solidFill>
                <a:schemeClr val="dk1"/>
              </a:solidFill>
            </a:endParaRPr>
          </a:p>
          <a:p>
            <a:pPr indent="-342900" lvl="2" marL="8046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Infrastructure tasks</a:t>
            </a:r>
            <a:endParaRPr sz="1800">
              <a:solidFill>
                <a:schemeClr val="dk1"/>
              </a:solidFill>
            </a:endParaRPr>
          </a:p>
          <a:p>
            <a:pPr indent="-88900" lvl="3" marL="10332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     Deploy the app with google</a:t>
            </a:r>
            <a:endParaRPr>
              <a:solidFill>
                <a:schemeClr val="dk1"/>
              </a:solidFill>
            </a:endParaRPr>
          </a:p>
          <a:p>
            <a:pPr indent="-88900" lvl="3" marL="10332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     Unit testing</a:t>
            </a:r>
            <a:endParaRPr>
              <a:solidFill>
                <a:schemeClr val="dk1"/>
              </a:solidFill>
            </a:endParaRPr>
          </a:p>
          <a:p>
            <a:pPr indent="0" lvl="0" marL="103327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 txBox="1"/>
          <p:nvPr>
            <p:ph type="title"/>
          </p:nvPr>
        </p:nvSpPr>
        <p:spPr>
          <a:xfrm>
            <a:off x="311700" y="445025"/>
            <a:ext cx="2789719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Sprint 5 (1 Weeks)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4345585" y="850065"/>
            <a:ext cx="2951018" cy="3901043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171C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>
            <a:off x="377806" y="180797"/>
            <a:ext cx="2064900" cy="5727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</a:rPr>
              <a:t>Architecture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665080" y="850065"/>
            <a:ext cx="2951018" cy="390104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171C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846" y="1008402"/>
            <a:ext cx="1639481" cy="14503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0"/>
          <p:cNvCxnSpPr>
            <a:stCxn id="110" idx="1"/>
            <a:endCxn id="110" idx="3"/>
          </p:cNvCxnSpPr>
          <p:nvPr/>
        </p:nvCxnSpPr>
        <p:spPr>
          <a:xfrm>
            <a:off x="665080" y="2800587"/>
            <a:ext cx="2951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3" name="Google Shape;113;p10"/>
          <p:cNvSpPr/>
          <p:nvPr/>
        </p:nvSpPr>
        <p:spPr>
          <a:xfrm>
            <a:off x="665080" y="2800587"/>
            <a:ext cx="2951018" cy="1950519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rgbClr val="171C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1675069" y="2879973"/>
            <a:ext cx="9310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About us</a:t>
            </a:r>
            <a:endParaRPr/>
          </a:p>
        </p:txBody>
      </p:sp>
      <p:sp>
        <p:nvSpPr>
          <p:cNvPr id="115" name="Google Shape;115;p10"/>
          <p:cNvSpPr/>
          <p:nvPr/>
        </p:nvSpPr>
        <p:spPr>
          <a:xfrm rot="-8131893">
            <a:off x="2078239" y="4505220"/>
            <a:ext cx="124691" cy="130629"/>
          </a:xfrm>
          <a:prstGeom prst="halfFrame">
            <a:avLst>
              <a:gd fmla="val 33333" name="adj1"/>
              <a:gd fmla="val 33333" name="adj2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0"/>
          <p:cNvCxnSpPr/>
          <p:nvPr/>
        </p:nvCxnSpPr>
        <p:spPr>
          <a:xfrm>
            <a:off x="3331091" y="962880"/>
            <a:ext cx="12469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17" name="Google Shape;117;p10"/>
          <p:cNvCxnSpPr/>
          <p:nvPr/>
        </p:nvCxnSpPr>
        <p:spPr>
          <a:xfrm>
            <a:off x="3331091" y="1008402"/>
            <a:ext cx="12469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118" name="Google Shape;118;p10"/>
          <p:cNvCxnSpPr/>
          <p:nvPr/>
        </p:nvCxnSpPr>
        <p:spPr>
          <a:xfrm>
            <a:off x="3331091" y="1061841"/>
            <a:ext cx="12469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119" name="Google Shape;119;p10"/>
          <p:cNvSpPr/>
          <p:nvPr/>
        </p:nvSpPr>
        <p:spPr>
          <a:xfrm>
            <a:off x="1051028" y="3456699"/>
            <a:ext cx="718457" cy="40375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0"/>
          <p:cNvCxnSpPr/>
          <p:nvPr/>
        </p:nvCxnSpPr>
        <p:spPr>
          <a:xfrm>
            <a:off x="1959491" y="3539826"/>
            <a:ext cx="108659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10"/>
          <p:cNvCxnSpPr/>
          <p:nvPr/>
        </p:nvCxnSpPr>
        <p:spPr>
          <a:xfrm>
            <a:off x="1959491" y="3678371"/>
            <a:ext cx="108659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10"/>
          <p:cNvCxnSpPr/>
          <p:nvPr/>
        </p:nvCxnSpPr>
        <p:spPr>
          <a:xfrm>
            <a:off x="1959491" y="3810980"/>
            <a:ext cx="1086592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0"/>
          <p:cNvSpPr/>
          <p:nvPr/>
        </p:nvSpPr>
        <p:spPr>
          <a:xfrm>
            <a:off x="3720243" y="753497"/>
            <a:ext cx="1248992" cy="1015000"/>
          </a:xfrm>
          <a:prstGeom prst="wedgeRectCallout">
            <a:avLst>
              <a:gd fmla="val -60671" name="adj1"/>
              <a:gd fmla="val -26142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will contain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Home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About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Contact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Log-in/Sign-in</a:t>
            </a:r>
            <a:endParaRPr/>
          </a:p>
        </p:txBody>
      </p:sp>
      <p:sp>
        <p:nvSpPr>
          <p:cNvPr id="124" name="Google Shape;124;p10"/>
          <p:cNvSpPr/>
          <p:nvPr/>
        </p:nvSpPr>
        <p:spPr>
          <a:xfrm>
            <a:off x="4948516" y="1964223"/>
            <a:ext cx="1745156" cy="167272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 txBox="1"/>
          <p:nvPr/>
        </p:nvSpPr>
        <p:spPr>
          <a:xfrm>
            <a:off x="5332522" y="1384668"/>
            <a:ext cx="9771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Welcome</a:t>
            </a:r>
            <a:endParaRPr/>
          </a:p>
        </p:txBody>
      </p:sp>
      <p:sp>
        <p:nvSpPr>
          <p:cNvPr id="126" name="Google Shape;126;p10"/>
          <p:cNvSpPr/>
          <p:nvPr/>
        </p:nvSpPr>
        <p:spPr>
          <a:xfrm>
            <a:off x="5275817" y="2376044"/>
            <a:ext cx="1128156" cy="21969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5275817" y="2690739"/>
            <a:ext cx="1128156" cy="21969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5541530" y="3029611"/>
            <a:ext cx="559128" cy="21969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2628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5275817" y="3291790"/>
            <a:ext cx="11281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Forgot password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 account</a:t>
            </a:r>
            <a:endParaRPr/>
          </a:p>
        </p:txBody>
      </p:sp>
      <p:sp>
        <p:nvSpPr>
          <p:cNvPr id="130" name="Google Shape;130;p10"/>
          <p:cNvSpPr/>
          <p:nvPr/>
        </p:nvSpPr>
        <p:spPr>
          <a:xfrm>
            <a:off x="6403973" y="3139459"/>
            <a:ext cx="1128156" cy="592492"/>
          </a:xfrm>
          <a:prstGeom prst="wedgeRectCallout">
            <a:avLst>
              <a:gd fmla="val -60671" name="adj1"/>
              <a:gd fmla="val -26142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might be more feature than these in the future…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