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72" r:id="rId3"/>
    <p:sldId id="273" r:id="rId4"/>
    <p:sldId id="257" r:id="rId5"/>
    <p:sldId id="258" r:id="rId6"/>
    <p:sldId id="259" r:id="rId7"/>
    <p:sldId id="260" r:id="rId8"/>
    <p:sldId id="274" r:id="rId9"/>
    <p:sldId id="277" r:id="rId10"/>
    <p:sldId id="275" r:id="rId11"/>
    <p:sldId id="278" r:id="rId12"/>
    <p:sldId id="262" r:id="rId13"/>
    <p:sldId id="261" r:id="rId14"/>
    <p:sldId id="263" r:id="rId15"/>
    <p:sldId id="264" r:id="rId16"/>
    <p:sldId id="265" r:id="rId17"/>
    <p:sldId id="266" r:id="rId18"/>
    <p:sldId id="267" r:id="rId19"/>
    <p:sldId id="268" r:id="rId20"/>
    <p:sldId id="269" r:id="rId21"/>
    <p:sldId id="270" r:id="rId22"/>
    <p:sldId id="271" r:id="rId23"/>
    <p:sldId id="279" r:id="rId24"/>
    <p:sldId id="280" r:id="rId25"/>
    <p:sldId id="283"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5454"/>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794BA6-3BE1-4A6F-A45C-68401C8E394E}" v="1" dt="2019-02-04T12:56:04.2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088" autoAdjust="0"/>
  </p:normalViewPr>
  <p:slideViewPr>
    <p:cSldViewPr snapToGrid="0">
      <p:cViewPr varScale="1">
        <p:scale>
          <a:sx n="85" d="100"/>
          <a:sy n="85" d="100"/>
        </p:scale>
        <p:origin x="15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Thomas" userId="c70d66d9-7267-4f59-8d9e-6268ec5bdaef" providerId="ADAL" clId="{25794BA6-3BE1-4A6F-A45C-68401C8E394E}"/>
    <pc:docChg chg="custSel addSld modSld">
      <pc:chgData name="Nick Thomas" userId="c70d66d9-7267-4f59-8d9e-6268ec5bdaef" providerId="ADAL" clId="{25794BA6-3BE1-4A6F-A45C-68401C8E394E}" dt="2019-02-04T12:56:18.741" v="41" actId="20577"/>
      <pc:docMkLst>
        <pc:docMk/>
      </pc:docMkLst>
      <pc:sldChg chg="modSp">
        <pc:chgData name="Nick Thomas" userId="c70d66d9-7267-4f59-8d9e-6268ec5bdaef" providerId="ADAL" clId="{25794BA6-3BE1-4A6F-A45C-68401C8E394E}" dt="2019-02-04T11:34:59.228" v="2" actId="313"/>
        <pc:sldMkLst>
          <pc:docMk/>
          <pc:sldMk cId="823188776" sldId="258"/>
        </pc:sldMkLst>
        <pc:spChg chg="mod">
          <ac:chgData name="Nick Thomas" userId="c70d66d9-7267-4f59-8d9e-6268ec5bdaef" providerId="ADAL" clId="{25794BA6-3BE1-4A6F-A45C-68401C8E394E}" dt="2019-02-04T11:34:59.228" v="2" actId="313"/>
          <ac:spMkLst>
            <pc:docMk/>
            <pc:sldMk cId="823188776" sldId="258"/>
            <ac:spMk id="2" creationId="{F61A24FD-46DB-45FB-A98D-30BACBC4A997}"/>
          </ac:spMkLst>
        </pc:spChg>
      </pc:sldChg>
      <pc:sldChg chg="modSp">
        <pc:chgData name="Nick Thomas" userId="c70d66d9-7267-4f59-8d9e-6268ec5bdaef" providerId="ADAL" clId="{25794BA6-3BE1-4A6F-A45C-68401C8E394E}" dt="2019-02-04T12:54:30.008" v="4" actId="313"/>
        <pc:sldMkLst>
          <pc:docMk/>
          <pc:sldMk cId="391363295" sldId="267"/>
        </pc:sldMkLst>
        <pc:spChg chg="mod">
          <ac:chgData name="Nick Thomas" userId="c70d66d9-7267-4f59-8d9e-6268ec5bdaef" providerId="ADAL" clId="{25794BA6-3BE1-4A6F-A45C-68401C8E394E}" dt="2019-02-04T12:54:30.008" v="4" actId="313"/>
          <ac:spMkLst>
            <pc:docMk/>
            <pc:sldMk cId="391363295" sldId="267"/>
            <ac:spMk id="3" creationId="{5A6AB806-8B59-4E11-8E15-40743E87A808}"/>
          </ac:spMkLst>
        </pc:spChg>
      </pc:sldChg>
      <pc:sldChg chg="modSp">
        <pc:chgData name="Nick Thomas" userId="c70d66d9-7267-4f59-8d9e-6268ec5bdaef" providerId="ADAL" clId="{25794BA6-3BE1-4A6F-A45C-68401C8E394E}" dt="2019-01-28T12:26:41.251" v="1" actId="14100"/>
        <pc:sldMkLst>
          <pc:docMk/>
          <pc:sldMk cId="1247440211" sldId="282"/>
        </pc:sldMkLst>
        <pc:spChg chg="mod">
          <ac:chgData name="Nick Thomas" userId="c70d66d9-7267-4f59-8d9e-6268ec5bdaef" providerId="ADAL" clId="{25794BA6-3BE1-4A6F-A45C-68401C8E394E}" dt="2019-01-28T12:26:41.251" v="1" actId="14100"/>
          <ac:spMkLst>
            <pc:docMk/>
            <pc:sldMk cId="1247440211" sldId="282"/>
            <ac:spMk id="4" creationId="{026F0184-33BE-4998-831D-1EF6805C2C76}"/>
          </ac:spMkLst>
        </pc:spChg>
      </pc:sldChg>
      <pc:sldChg chg="modSp add">
        <pc:chgData name="Nick Thomas" userId="c70d66d9-7267-4f59-8d9e-6268ec5bdaef" providerId="ADAL" clId="{25794BA6-3BE1-4A6F-A45C-68401C8E394E}" dt="2019-02-04T12:56:18.741" v="41" actId="20577"/>
        <pc:sldMkLst>
          <pc:docMk/>
          <pc:sldMk cId="165618924" sldId="283"/>
        </pc:sldMkLst>
        <pc:spChg chg="mod">
          <ac:chgData name="Nick Thomas" userId="c70d66d9-7267-4f59-8d9e-6268ec5bdaef" providerId="ADAL" clId="{25794BA6-3BE1-4A6F-A45C-68401C8E394E}" dt="2019-02-04T12:56:18.741" v="41" actId="20577"/>
          <ac:spMkLst>
            <pc:docMk/>
            <pc:sldMk cId="165618924" sldId="283"/>
            <ac:spMk id="2" creationId="{77DC105A-CC1F-454E-9A80-9543192989D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038341-2DA5-4B26-A838-014A52D54594}" type="datetimeFigureOut">
              <a:rPr lang="en-GB" smtClean="0"/>
              <a:t>04/02/2019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00882E-850F-4DD7-AE30-677EA1C2A66C}" type="slidenum">
              <a:rPr lang="en-GB" smtClean="0"/>
              <a:t>‹#›</a:t>
            </a:fld>
            <a:endParaRPr lang="en-GB"/>
          </a:p>
        </p:txBody>
      </p:sp>
    </p:spTree>
    <p:extLst>
      <p:ext uri="{BB962C8B-B14F-4D97-AF65-F5344CB8AC3E}">
        <p14:creationId xmlns:p14="http://schemas.microsoft.com/office/powerpoint/2010/main" val="628122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ARPANET      </a:t>
            </a:r>
            <a:r>
              <a:rPr lang="en-GB" sz="1200" b="0" i="0" kern="1200" dirty="0">
                <a:solidFill>
                  <a:schemeClr val="tx1"/>
                </a:solidFill>
                <a:effectLst/>
                <a:latin typeface="+mn-lt"/>
                <a:ea typeface="+mn-ea"/>
                <a:cs typeface="+mn-cs"/>
              </a:rPr>
              <a:t>The Advanced Research Projects Agency Network </a:t>
            </a:r>
            <a:endParaRPr lang="en-GB" dirty="0"/>
          </a:p>
        </p:txBody>
      </p:sp>
      <p:sp>
        <p:nvSpPr>
          <p:cNvPr id="4" name="Slide Number Placeholder 3"/>
          <p:cNvSpPr>
            <a:spLocks noGrp="1"/>
          </p:cNvSpPr>
          <p:nvPr>
            <p:ph type="sldNum" sz="quarter" idx="5"/>
          </p:nvPr>
        </p:nvSpPr>
        <p:spPr/>
        <p:txBody>
          <a:bodyPr/>
          <a:lstStyle/>
          <a:p>
            <a:fld id="{4300882E-850F-4DD7-AE30-677EA1C2A66C}" type="slidenum">
              <a:rPr lang="en-GB" smtClean="0"/>
              <a:t>2</a:t>
            </a:fld>
            <a:endParaRPr lang="en-GB"/>
          </a:p>
        </p:txBody>
      </p:sp>
    </p:spTree>
    <p:extLst>
      <p:ext uri="{BB962C8B-B14F-4D97-AF65-F5344CB8AC3E}">
        <p14:creationId xmlns:p14="http://schemas.microsoft.com/office/powerpoint/2010/main" val="3873889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Sockets are not a layer</a:t>
            </a:r>
          </a:p>
          <a:p>
            <a:r>
              <a:rPr lang="en-GB" dirty="0"/>
              <a:t>The API fist in-between application and transport but can also bypass transport for direct connection to network.</a:t>
            </a:r>
          </a:p>
        </p:txBody>
      </p:sp>
      <p:sp>
        <p:nvSpPr>
          <p:cNvPr id="4" name="Slide Number Placeholder 3"/>
          <p:cNvSpPr>
            <a:spLocks noGrp="1"/>
          </p:cNvSpPr>
          <p:nvPr>
            <p:ph type="sldNum" sz="quarter" idx="5"/>
          </p:nvPr>
        </p:nvSpPr>
        <p:spPr/>
        <p:txBody>
          <a:bodyPr/>
          <a:lstStyle/>
          <a:p>
            <a:fld id="{4300882E-850F-4DD7-AE30-677EA1C2A66C}" type="slidenum">
              <a:rPr lang="en-GB" smtClean="0"/>
              <a:t>3</a:t>
            </a:fld>
            <a:endParaRPr lang="en-GB"/>
          </a:p>
        </p:txBody>
      </p:sp>
    </p:spTree>
    <p:extLst>
      <p:ext uri="{BB962C8B-B14F-4D97-AF65-F5344CB8AC3E}">
        <p14:creationId xmlns:p14="http://schemas.microsoft.com/office/powerpoint/2010/main" val="4231952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300882E-850F-4DD7-AE30-677EA1C2A66C}" type="slidenum">
              <a:rPr lang="en-GB" smtClean="0"/>
              <a:t>9</a:t>
            </a:fld>
            <a:endParaRPr lang="en-GB"/>
          </a:p>
        </p:txBody>
      </p:sp>
    </p:spTree>
    <p:extLst>
      <p:ext uri="{BB962C8B-B14F-4D97-AF65-F5344CB8AC3E}">
        <p14:creationId xmlns:p14="http://schemas.microsoft.com/office/powerpoint/2010/main" val="3211108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300882E-850F-4DD7-AE30-677EA1C2A66C}" type="slidenum">
              <a:rPr lang="en-GB" smtClean="0"/>
              <a:t>11</a:t>
            </a:fld>
            <a:endParaRPr lang="en-GB"/>
          </a:p>
        </p:txBody>
      </p:sp>
    </p:spTree>
    <p:extLst>
      <p:ext uri="{BB962C8B-B14F-4D97-AF65-F5344CB8AC3E}">
        <p14:creationId xmlns:p14="http://schemas.microsoft.com/office/powerpoint/2010/main" val="2081011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PICNIC</a:t>
            </a:r>
          </a:p>
          <a:p>
            <a:r>
              <a:rPr lang="en-GB" dirty="0"/>
              <a:t>Problem In Chain Not In Computer</a:t>
            </a:r>
          </a:p>
          <a:p>
            <a:endParaRPr lang="en-GB" dirty="0"/>
          </a:p>
          <a:p>
            <a:r>
              <a:rPr lang="en-GB" dirty="0"/>
              <a:t>Used in: </a:t>
            </a:r>
          </a:p>
          <a:p>
            <a:r>
              <a:rPr lang="en-GB" dirty="0"/>
              <a:t>Internet Group Management Protocol (IGMPv4)</a:t>
            </a:r>
          </a:p>
          <a:p>
            <a:r>
              <a:rPr lang="en-GB" dirty="0"/>
              <a:t>Open Shortest Path First (OSPF)</a:t>
            </a:r>
          </a:p>
          <a:p>
            <a:r>
              <a:rPr lang="en-GB" dirty="0"/>
              <a:t>Internet Control Message Protocol (ICMP) Ping utility uses it.</a:t>
            </a:r>
          </a:p>
          <a:p>
            <a:endParaRPr lang="en-GB" dirty="0"/>
          </a:p>
          <a:p>
            <a:r>
              <a:rPr lang="en-GB" sz="1200" b="1" i="0" kern="1200" dirty="0">
                <a:solidFill>
                  <a:schemeClr val="tx1"/>
                </a:solidFill>
                <a:effectLst/>
                <a:latin typeface="+mn-lt"/>
                <a:ea typeface="+mn-ea"/>
                <a:cs typeface="+mn-cs"/>
              </a:rPr>
              <a:t>Nmap</a:t>
            </a:r>
            <a:r>
              <a:rPr lang="en-GB" sz="1200" b="0" i="0" kern="1200" dirty="0">
                <a:solidFill>
                  <a:schemeClr val="tx1"/>
                </a:solidFill>
                <a:effectLst/>
                <a:latin typeface="+mn-lt"/>
                <a:ea typeface="+mn-ea"/>
                <a:cs typeface="+mn-cs"/>
              </a:rPr>
              <a:t> (</a:t>
            </a:r>
            <a:r>
              <a:rPr lang="en-GB" sz="1200" b="0" i="1" kern="1200" dirty="0">
                <a:solidFill>
                  <a:schemeClr val="tx1"/>
                </a:solidFill>
                <a:effectLst/>
                <a:latin typeface="+mn-lt"/>
                <a:ea typeface="+mn-ea"/>
                <a:cs typeface="+mn-cs"/>
              </a:rPr>
              <a:t>Network Mapper</a:t>
            </a:r>
            <a:r>
              <a:rPr lang="en-GB" sz="1200" b="0" i="0" kern="1200" dirty="0">
                <a:solidFill>
                  <a:schemeClr val="tx1"/>
                </a:solidFill>
                <a:effectLst/>
                <a:latin typeface="+mn-lt"/>
                <a:ea typeface="+mn-ea"/>
                <a:cs typeface="+mn-cs"/>
              </a:rPr>
              <a:t>)</a:t>
            </a:r>
            <a:endParaRPr lang="en-GB" dirty="0"/>
          </a:p>
        </p:txBody>
      </p:sp>
      <p:sp>
        <p:nvSpPr>
          <p:cNvPr id="4" name="Slide Number Placeholder 3"/>
          <p:cNvSpPr>
            <a:spLocks noGrp="1"/>
          </p:cNvSpPr>
          <p:nvPr>
            <p:ph type="sldNum" sz="quarter" idx="5"/>
          </p:nvPr>
        </p:nvSpPr>
        <p:spPr/>
        <p:txBody>
          <a:bodyPr/>
          <a:lstStyle/>
          <a:p>
            <a:fld id="{4300882E-850F-4DD7-AE30-677EA1C2A66C}" type="slidenum">
              <a:rPr lang="en-GB" smtClean="0"/>
              <a:t>18</a:t>
            </a:fld>
            <a:endParaRPr lang="en-GB"/>
          </a:p>
        </p:txBody>
      </p:sp>
    </p:spTree>
    <p:extLst>
      <p:ext uri="{BB962C8B-B14F-4D97-AF65-F5344CB8AC3E}">
        <p14:creationId xmlns:p14="http://schemas.microsoft.com/office/powerpoint/2010/main" val="3926813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System Network Architecture SNA      IBMs proprietary architecture for networking. Created in 1974. </a:t>
            </a:r>
          </a:p>
          <a:p>
            <a:endParaRPr lang="en-GB" dirty="0"/>
          </a:p>
          <a:p>
            <a:r>
              <a:rPr lang="en-GB" dirty="0"/>
              <a:t>Unix domain sockets UDS or IPC sockets (Inter-Process Communication sockets)        used to transmit data between processes on the same host operating system.</a:t>
            </a:r>
          </a:p>
        </p:txBody>
      </p:sp>
      <p:sp>
        <p:nvSpPr>
          <p:cNvPr id="4" name="Slide Number Placeholder 3"/>
          <p:cNvSpPr>
            <a:spLocks noGrp="1"/>
          </p:cNvSpPr>
          <p:nvPr>
            <p:ph type="sldNum" sz="quarter" idx="5"/>
          </p:nvPr>
        </p:nvSpPr>
        <p:spPr/>
        <p:txBody>
          <a:bodyPr/>
          <a:lstStyle/>
          <a:p>
            <a:fld id="{4300882E-850F-4DD7-AE30-677EA1C2A66C}" type="slidenum">
              <a:rPr lang="en-GB" smtClean="0"/>
              <a:t>19</a:t>
            </a:fld>
            <a:endParaRPr lang="en-GB"/>
          </a:p>
        </p:txBody>
      </p:sp>
    </p:spTree>
    <p:extLst>
      <p:ext uri="{BB962C8B-B14F-4D97-AF65-F5344CB8AC3E}">
        <p14:creationId xmlns:p14="http://schemas.microsoft.com/office/powerpoint/2010/main" val="3729675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300882E-850F-4DD7-AE30-677EA1C2A66C}" type="slidenum">
              <a:rPr lang="en-GB" smtClean="0"/>
              <a:t>23</a:t>
            </a:fld>
            <a:endParaRPr lang="en-GB"/>
          </a:p>
        </p:txBody>
      </p:sp>
    </p:spTree>
    <p:extLst>
      <p:ext uri="{BB962C8B-B14F-4D97-AF65-F5344CB8AC3E}">
        <p14:creationId xmlns:p14="http://schemas.microsoft.com/office/powerpoint/2010/main" val="1234119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300882E-850F-4DD7-AE30-677EA1C2A66C}" type="slidenum">
              <a:rPr lang="en-GB" smtClean="0"/>
              <a:t>24</a:t>
            </a:fld>
            <a:endParaRPr lang="en-GB"/>
          </a:p>
        </p:txBody>
      </p:sp>
    </p:spTree>
    <p:extLst>
      <p:ext uri="{BB962C8B-B14F-4D97-AF65-F5344CB8AC3E}">
        <p14:creationId xmlns:p14="http://schemas.microsoft.com/office/powerpoint/2010/main" val="2184016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C564DE-BB40-45B9-B397-625365F41F84}" type="datetimeFigureOut">
              <a:rPr lang="en-GB" smtClean="0"/>
              <a:t>04/02/2019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BFC904-1AFE-40CD-9147-33618D93EA6C}" type="slidenum">
              <a:rPr lang="en-GB" smtClean="0"/>
              <a:t>‹#›</a:t>
            </a:fld>
            <a:endParaRPr lang="en-GB"/>
          </a:p>
        </p:txBody>
      </p:sp>
    </p:spTree>
    <p:extLst>
      <p:ext uri="{BB962C8B-B14F-4D97-AF65-F5344CB8AC3E}">
        <p14:creationId xmlns:p14="http://schemas.microsoft.com/office/powerpoint/2010/main" val="2951247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C564DE-BB40-45B9-B397-625365F41F84}" type="datetimeFigureOut">
              <a:rPr lang="en-GB" smtClean="0"/>
              <a:t>04/02/2019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4BFC904-1AFE-40CD-9147-33618D93EA6C}" type="slidenum">
              <a:rPr lang="en-GB" smtClean="0"/>
              <a:t>‹#›</a:t>
            </a:fld>
            <a:endParaRPr lang="en-GB"/>
          </a:p>
        </p:txBody>
      </p:sp>
    </p:spTree>
    <p:extLst>
      <p:ext uri="{BB962C8B-B14F-4D97-AF65-F5344CB8AC3E}">
        <p14:creationId xmlns:p14="http://schemas.microsoft.com/office/powerpoint/2010/main" val="1911403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C564DE-BB40-45B9-B397-625365F41F84}" type="datetimeFigureOut">
              <a:rPr lang="en-GB" smtClean="0"/>
              <a:t>04/02/2019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4BFC904-1AFE-40CD-9147-33618D93EA6C}" type="slidenum">
              <a:rPr lang="en-GB" smtClean="0"/>
              <a:t>‹#›</a:t>
            </a:fld>
            <a:endParaRPr lang="en-GB"/>
          </a:p>
        </p:txBody>
      </p:sp>
    </p:spTree>
    <p:extLst>
      <p:ext uri="{BB962C8B-B14F-4D97-AF65-F5344CB8AC3E}">
        <p14:creationId xmlns:p14="http://schemas.microsoft.com/office/powerpoint/2010/main" val="2387204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C564DE-BB40-45B9-B397-625365F41F84}" type="datetimeFigureOut">
              <a:rPr lang="en-GB" smtClean="0"/>
              <a:t>04/02/2019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BFC904-1AFE-40CD-9147-33618D93EA6C}" type="slidenum">
              <a:rPr lang="en-GB" smtClean="0"/>
              <a:t>‹#›</a:t>
            </a:fld>
            <a:endParaRPr lang="en-GB"/>
          </a:p>
        </p:txBody>
      </p:sp>
    </p:spTree>
    <p:extLst>
      <p:ext uri="{BB962C8B-B14F-4D97-AF65-F5344CB8AC3E}">
        <p14:creationId xmlns:p14="http://schemas.microsoft.com/office/powerpoint/2010/main" val="1590664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C564DE-BB40-45B9-B397-625365F41F84}" type="datetimeFigureOut">
              <a:rPr lang="en-GB" smtClean="0"/>
              <a:t>04/02/2019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BFC904-1AFE-40CD-9147-33618D93EA6C}" type="slidenum">
              <a:rPr lang="en-GB" smtClean="0"/>
              <a:t>‹#›</a:t>
            </a:fld>
            <a:endParaRPr lang="en-GB"/>
          </a:p>
        </p:txBody>
      </p:sp>
    </p:spTree>
    <p:extLst>
      <p:ext uri="{BB962C8B-B14F-4D97-AF65-F5344CB8AC3E}">
        <p14:creationId xmlns:p14="http://schemas.microsoft.com/office/powerpoint/2010/main" val="1869079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BC564DE-BB40-45B9-B397-625365F41F84}" type="datetimeFigureOut">
              <a:rPr lang="en-GB" smtClean="0"/>
              <a:t>04/02/2019</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64BFC904-1AFE-40CD-9147-33618D93EA6C}" type="slidenum">
              <a:rPr lang="en-GB" smtClean="0"/>
              <a:t>‹#›</a:t>
            </a:fld>
            <a:endParaRPr lang="en-GB"/>
          </a:p>
        </p:txBody>
      </p:sp>
    </p:spTree>
    <p:extLst>
      <p:ext uri="{BB962C8B-B14F-4D97-AF65-F5344CB8AC3E}">
        <p14:creationId xmlns:p14="http://schemas.microsoft.com/office/powerpoint/2010/main" val="743028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CBC564DE-BB40-45B9-B397-625365F41F84}" type="datetimeFigureOut">
              <a:rPr lang="en-GB" smtClean="0"/>
              <a:t>04/02/2019</a:t>
            </a:fld>
            <a:endParaRPr lang="en-GB"/>
          </a:p>
        </p:txBody>
      </p:sp>
      <p:sp>
        <p:nvSpPr>
          <p:cNvPr id="11" name="Footer Placeholder 10"/>
          <p:cNvSpPr>
            <a:spLocks noGrp="1"/>
          </p:cNvSpPr>
          <p:nvPr>
            <p:ph type="ftr" sz="quarter" idx="11"/>
          </p:nvPr>
        </p:nvSpPr>
        <p:spPr/>
        <p:txBody>
          <a:bodyPr/>
          <a:lstStyle/>
          <a:p>
            <a:endParaRPr lang="en-GB"/>
          </a:p>
        </p:txBody>
      </p:sp>
      <p:sp>
        <p:nvSpPr>
          <p:cNvPr id="12" name="Slide Number Placeholder 11"/>
          <p:cNvSpPr>
            <a:spLocks noGrp="1"/>
          </p:cNvSpPr>
          <p:nvPr>
            <p:ph type="sldNum" sz="quarter" idx="12"/>
          </p:nvPr>
        </p:nvSpPr>
        <p:spPr/>
        <p:txBody>
          <a:bodyPr/>
          <a:lstStyle/>
          <a:p>
            <a:fld id="{64BFC904-1AFE-40CD-9147-33618D93EA6C}" type="slidenum">
              <a:rPr lang="en-GB" smtClean="0"/>
              <a:t>‹#›</a:t>
            </a:fld>
            <a:endParaRPr lang="en-GB"/>
          </a:p>
        </p:txBody>
      </p:sp>
    </p:spTree>
    <p:extLst>
      <p:ext uri="{BB962C8B-B14F-4D97-AF65-F5344CB8AC3E}">
        <p14:creationId xmlns:p14="http://schemas.microsoft.com/office/powerpoint/2010/main" val="793684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CBC564DE-BB40-45B9-B397-625365F41F84}" type="datetimeFigureOut">
              <a:rPr lang="en-GB" smtClean="0"/>
              <a:t>04/02/2019</a:t>
            </a:fld>
            <a:endParaRPr lang="en-GB"/>
          </a:p>
        </p:txBody>
      </p:sp>
      <p:sp>
        <p:nvSpPr>
          <p:cNvPr id="7" name="Footer Placeholder 6"/>
          <p:cNvSpPr>
            <a:spLocks noGrp="1"/>
          </p:cNvSpPr>
          <p:nvPr>
            <p:ph type="ftr" sz="quarter" idx="11"/>
          </p:nvPr>
        </p:nvSpPr>
        <p:spPr/>
        <p:txBody>
          <a:bodyPr/>
          <a:lstStyle/>
          <a:p>
            <a:endParaRPr lang="en-GB"/>
          </a:p>
        </p:txBody>
      </p:sp>
      <p:sp>
        <p:nvSpPr>
          <p:cNvPr id="8" name="Slide Number Placeholder 7"/>
          <p:cNvSpPr>
            <a:spLocks noGrp="1"/>
          </p:cNvSpPr>
          <p:nvPr>
            <p:ph type="sldNum" sz="quarter" idx="12"/>
          </p:nvPr>
        </p:nvSpPr>
        <p:spPr/>
        <p:txBody>
          <a:bodyPr/>
          <a:lstStyle/>
          <a:p>
            <a:fld id="{64BFC904-1AFE-40CD-9147-33618D93EA6C}" type="slidenum">
              <a:rPr lang="en-GB" smtClean="0"/>
              <a:t>‹#›</a:t>
            </a:fld>
            <a:endParaRPr lang="en-GB"/>
          </a:p>
        </p:txBody>
      </p:sp>
    </p:spTree>
    <p:extLst>
      <p:ext uri="{BB962C8B-B14F-4D97-AF65-F5344CB8AC3E}">
        <p14:creationId xmlns:p14="http://schemas.microsoft.com/office/powerpoint/2010/main" val="3687518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BC564DE-BB40-45B9-B397-625365F41F84}" type="datetimeFigureOut">
              <a:rPr lang="en-GB" smtClean="0"/>
              <a:t>04/02/2019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BFC904-1AFE-40CD-9147-33618D93EA6C}" type="slidenum">
              <a:rPr lang="en-GB" smtClean="0"/>
              <a:t>‹#›</a:t>
            </a:fld>
            <a:endParaRPr lang="en-GB"/>
          </a:p>
        </p:txBody>
      </p:sp>
    </p:spTree>
    <p:extLst>
      <p:ext uri="{BB962C8B-B14F-4D97-AF65-F5344CB8AC3E}">
        <p14:creationId xmlns:p14="http://schemas.microsoft.com/office/powerpoint/2010/main" val="2609200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CBC564DE-BB40-45B9-B397-625365F41F84}" type="datetimeFigureOut">
              <a:rPr lang="en-GB" smtClean="0"/>
              <a:t>04/02/2019</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64BFC904-1AFE-40CD-9147-33618D93EA6C}" type="slidenum">
              <a:rPr lang="en-GB" smtClean="0"/>
              <a:t>‹#›</a:t>
            </a:fld>
            <a:endParaRPr lang="en-GB"/>
          </a:p>
        </p:txBody>
      </p:sp>
    </p:spTree>
    <p:extLst>
      <p:ext uri="{BB962C8B-B14F-4D97-AF65-F5344CB8AC3E}">
        <p14:creationId xmlns:p14="http://schemas.microsoft.com/office/powerpoint/2010/main" val="2025917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CBC564DE-BB40-45B9-B397-625365F41F84}" type="datetimeFigureOut">
              <a:rPr lang="en-GB" smtClean="0"/>
              <a:t>04/02/2019</a:t>
            </a:fld>
            <a:endParaRPr lang="en-GB"/>
          </a:p>
        </p:txBody>
      </p:sp>
      <p:sp>
        <p:nvSpPr>
          <p:cNvPr id="9" name="Footer Placeholder 8"/>
          <p:cNvSpPr>
            <a:spLocks noGrp="1"/>
          </p:cNvSpPr>
          <p:nvPr>
            <p:ph type="ftr" sz="quarter" idx="11"/>
          </p:nvPr>
        </p:nvSpPr>
        <p:spPr>
          <a:xfrm>
            <a:off x="3499101" y="6356350"/>
            <a:ext cx="5911517" cy="365125"/>
          </a:xfrm>
        </p:spPr>
        <p:txBody>
          <a:bodyPr/>
          <a:lstStyle/>
          <a:p>
            <a:endParaRPr lang="en-GB"/>
          </a:p>
        </p:txBody>
      </p:sp>
      <p:sp>
        <p:nvSpPr>
          <p:cNvPr id="10" name="Slide Number Placeholder 9"/>
          <p:cNvSpPr>
            <a:spLocks noGrp="1"/>
          </p:cNvSpPr>
          <p:nvPr>
            <p:ph type="sldNum" sz="quarter" idx="12"/>
          </p:nvPr>
        </p:nvSpPr>
        <p:spPr/>
        <p:txBody>
          <a:bodyPr/>
          <a:lstStyle/>
          <a:p>
            <a:fld id="{64BFC904-1AFE-40CD-9147-33618D93EA6C}" type="slidenum">
              <a:rPr lang="en-GB" smtClean="0"/>
              <a:t>‹#›</a:t>
            </a:fld>
            <a:endParaRPr lang="en-GB"/>
          </a:p>
        </p:txBody>
      </p:sp>
    </p:spTree>
    <p:extLst>
      <p:ext uri="{BB962C8B-B14F-4D97-AF65-F5344CB8AC3E}">
        <p14:creationId xmlns:p14="http://schemas.microsoft.com/office/powerpoint/2010/main" val="4084186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CBC564DE-BB40-45B9-B397-625365F41F84}" type="datetimeFigureOut">
              <a:rPr lang="en-GB" smtClean="0"/>
              <a:t>04/02/2019</a:t>
            </a:fld>
            <a:endParaRPr lang="en-GB"/>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GB"/>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64BFC904-1AFE-40CD-9147-33618D93EA6C}" type="slidenum">
              <a:rPr lang="en-GB" smtClean="0"/>
              <a:t>‹#›</a:t>
            </a:fld>
            <a:endParaRPr lang="en-GB"/>
          </a:p>
        </p:txBody>
      </p:sp>
    </p:spTree>
    <p:extLst>
      <p:ext uri="{BB962C8B-B14F-4D97-AF65-F5344CB8AC3E}">
        <p14:creationId xmlns:p14="http://schemas.microsoft.com/office/powerpoint/2010/main" val="37518508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ocs.microsoft.com/en-us/dotnet/api/system.net.sockets.socket.receivefrom?view=netframework-4.7.2"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2DD8F-9B1F-4FFC-8AED-244EB7FB0D12}"/>
              </a:ext>
            </a:extLst>
          </p:cNvPr>
          <p:cNvSpPr>
            <a:spLocks noGrp="1"/>
          </p:cNvSpPr>
          <p:nvPr>
            <p:ph type="ctrTitle"/>
          </p:nvPr>
        </p:nvSpPr>
        <p:spPr/>
        <p:txBody>
          <a:bodyPr/>
          <a:lstStyle/>
          <a:p>
            <a:r>
              <a:rPr lang="en-GB" dirty="0"/>
              <a:t>Sockets</a:t>
            </a:r>
          </a:p>
        </p:txBody>
      </p:sp>
      <p:sp>
        <p:nvSpPr>
          <p:cNvPr id="3" name="Subtitle 2">
            <a:extLst>
              <a:ext uri="{FF2B5EF4-FFF2-40B4-BE49-F238E27FC236}">
                <a16:creationId xmlns:a16="http://schemas.microsoft.com/office/drawing/2014/main" id="{82829CA8-8271-4BAA-901F-241C0E13F80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94243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descr="Image result for parrot funny">
            <a:extLst>
              <a:ext uri="{FF2B5EF4-FFF2-40B4-BE49-F238E27FC236}">
                <a16:creationId xmlns:a16="http://schemas.microsoft.com/office/drawing/2014/main" id="{A9BE5813-96CB-4F7F-9C5E-8BD42BC4433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8766" b="3915"/>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4478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206F8-7912-4356-A893-21631BECFCCC}"/>
              </a:ext>
            </a:extLst>
          </p:cNvPr>
          <p:cNvSpPr>
            <a:spLocks noGrp="1"/>
          </p:cNvSpPr>
          <p:nvPr>
            <p:ph type="title"/>
          </p:nvPr>
        </p:nvSpPr>
        <p:spPr/>
        <p:txBody>
          <a:bodyPr>
            <a:normAutofit/>
          </a:bodyPr>
          <a:lstStyle/>
          <a:p>
            <a:r>
              <a:rPr lang="en-GB" dirty="0"/>
              <a:t>Moving on!</a:t>
            </a:r>
          </a:p>
        </p:txBody>
      </p:sp>
    </p:spTree>
    <p:extLst>
      <p:ext uri="{BB962C8B-B14F-4D97-AF65-F5344CB8AC3E}">
        <p14:creationId xmlns:p14="http://schemas.microsoft.com/office/powerpoint/2010/main" val="1660833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2ADD0-9B2C-4A69-BA71-1B89D779EBBB}"/>
              </a:ext>
            </a:extLst>
          </p:cNvPr>
          <p:cNvSpPr>
            <a:spLocks noGrp="1"/>
          </p:cNvSpPr>
          <p:nvPr>
            <p:ph type="title"/>
          </p:nvPr>
        </p:nvSpPr>
        <p:spPr/>
        <p:txBody>
          <a:bodyPr/>
          <a:lstStyle/>
          <a:p>
            <a:r>
              <a:rPr lang="en-GB" dirty="0"/>
              <a:t>Socket Types</a:t>
            </a:r>
          </a:p>
        </p:txBody>
      </p:sp>
      <p:sp>
        <p:nvSpPr>
          <p:cNvPr id="3" name="Text Placeholder 2">
            <a:extLst>
              <a:ext uri="{FF2B5EF4-FFF2-40B4-BE49-F238E27FC236}">
                <a16:creationId xmlns:a16="http://schemas.microsoft.com/office/drawing/2014/main" id="{75C55AFF-B517-455D-A106-5206D146192D}"/>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4020529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CE736-15D7-4C29-8349-90AC2831CC39}"/>
              </a:ext>
            </a:extLst>
          </p:cNvPr>
          <p:cNvSpPr>
            <a:spLocks noGrp="1"/>
          </p:cNvSpPr>
          <p:nvPr>
            <p:ph type="title"/>
          </p:nvPr>
        </p:nvSpPr>
        <p:spPr/>
        <p:txBody>
          <a:bodyPr/>
          <a:lstStyle/>
          <a:p>
            <a:r>
              <a:rPr lang="en-GB" dirty="0"/>
              <a:t>Socket Types</a:t>
            </a:r>
          </a:p>
        </p:txBody>
      </p:sp>
      <p:sp>
        <p:nvSpPr>
          <p:cNvPr id="3" name="Content Placeholder 2">
            <a:extLst>
              <a:ext uri="{FF2B5EF4-FFF2-40B4-BE49-F238E27FC236}">
                <a16:creationId xmlns:a16="http://schemas.microsoft.com/office/drawing/2014/main" id="{60F1FA63-1DF0-4F7B-B24D-05D51FD19B80}"/>
              </a:ext>
            </a:extLst>
          </p:cNvPr>
          <p:cNvSpPr>
            <a:spLocks noGrp="1"/>
          </p:cNvSpPr>
          <p:nvPr>
            <p:ph idx="1"/>
          </p:nvPr>
        </p:nvSpPr>
        <p:spPr/>
        <p:txBody>
          <a:bodyPr/>
          <a:lstStyle/>
          <a:p>
            <a:r>
              <a:rPr lang="en-GB" dirty="0"/>
              <a:t>Datagram sockets</a:t>
            </a:r>
          </a:p>
          <a:p>
            <a:r>
              <a:rPr lang="en-GB" dirty="0"/>
              <a:t>Stream sockets</a:t>
            </a:r>
          </a:p>
          <a:p>
            <a:r>
              <a:rPr lang="en-GB" dirty="0"/>
              <a:t>Raw sockets</a:t>
            </a:r>
          </a:p>
          <a:p>
            <a:r>
              <a:rPr lang="en-GB" dirty="0"/>
              <a:t>Other</a:t>
            </a:r>
          </a:p>
          <a:p>
            <a:r>
              <a:rPr lang="en-GB" dirty="0" err="1"/>
              <a:t>Rdm</a:t>
            </a:r>
            <a:endParaRPr lang="en-GB" dirty="0"/>
          </a:p>
          <a:p>
            <a:r>
              <a:rPr lang="en-GB" dirty="0" err="1"/>
              <a:t>Seqpacket</a:t>
            </a:r>
            <a:endParaRPr lang="en-GB" dirty="0"/>
          </a:p>
        </p:txBody>
      </p:sp>
    </p:spTree>
    <p:extLst>
      <p:ext uri="{BB962C8B-B14F-4D97-AF65-F5344CB8AC3E}">
        <p14:creationId xmlns:p14="http://schemas.microsoft.com/office/powerpoint/2010/main" val="3398954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A3C07-19BA-4CAA-9C8D-209C3A7C0718}"/>
              </a:ext>
            </a:extLst>
          </p:cNvPr>
          <p:cNvSpPr>
            <a:spLocks noGrp="1"/>
          </p:cNvSpPr>
          <p:nvPr>
            <p:ph type="title"/>
          </p:nvPr>
        </p:nvSpPr>
        <p:spPr/>
        <p:txBody>
          <a:bodyPr/>
          <a:lstStyle/>
          <a:p>
            <a:r>
              <a:rPr lang="en-GB" dirty="0"/>
              <a:t>Datagram sockets</a:t>
            </a:r>
          </a:p>
        </p:txBody>
      </p:sp>
      <p:sp>
        <p:nvSpPr>
          <p:cNvPr id="3" name="Content Placeholder 2">
            <a:extLst>
              <a:ext uri="{FF2B5EF4-FFF2-40B4-BE49-F238E27FC236}">
                <a16:creationId xmlns:a16="http://schemas.microsoft.com/office/drawing/2014/main" id="{CA6E1D1D-BFC8-4A45-800C-C881777B3275}"/>
              </a:ext>
            </a:extLst>
          </p:cNvPr>
          <p:cNvSpPr>
            <a:spLocks noGrp="1"/>
          </p:cNvSpPr>
          <p:nvPr>
            <p:ph idx="1"/>
          </p:nvPr>
        </p:nvSpPr>
        <p:spPr/>
        <p:txBody>
          <a:bodyPr/>
          <a:lstStyle/>
          <a:p>
            <a:r>
              <a:rPr lang="en-GB" dirty="0"/>
              <a:t>Supports Datagrams (obviously), used with UDP.</a:t>
            </a:r>
          </a:p>
          <a:p>
            <a:r>
              <a:rPr lang="en-GB" dirty="0"/>
              <a:t>Connectionless. We don’t need to negotiate a dedicated connection to a client or server. Just send and hope.</a:t>
            </a:r>
          </a:p>
          <a:p>
            <a:r>
              <a:rPr lang="en-GB" dirty="0"/>
              <a:t>Each packet sent is individual addressed and routed.</a:t>
            </a:r>
          </a:p>
          <a:p>
            <a:r>
              <a:rPr lang="en-GB" dirty="0"/>
              <a:t>Order and reliability are not guaranteed</a:t>
            </a:r>
          </a:p>
          <a:p>
            <a:r>
              <a:rPr lang="en-GB" dirty="0"/>
              <a:t>In order to receive datagram packets, the socket should be bound to a “wildcard” address. IE a way to accepting anything.</a:t>
            </a:r>
          </a:p>
        </p:txBody>
      </p:sp>
    </p:spTree>
    <p:extLst>
      <p:ext uri="{BB962C8B-B14F-4D97-AF65-F5344CB8AC3E}">
        <p14:creationId xmlns:p14="http://schemas.microsoft.com/office/powerpoint/2010/main" val="773702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30018-11C5-48D6-84EC-C8559CC569C0}"/>
              </a:ext>
            </a:extLst>
          </p:cNvPr>
          <p:cNvSpPr>
            <a:spLocks noGrp="1"/>
          </p:cNvSpPr>
          <p:nvPr>
            <p:ph type="title"/>
          </p:nvPr>
        </p:nvSpPr>
        <p:spPr>
          <a:xfrm>
            <a:off x="252919" y="1123837"/>
            <a:ext cx="2947482" cy="1038177"/>
          </a:xfrm>
        </p:spPr>
        <p:txBody>
          <a:bodyPr anchor="b">
            <a:normAutofit/>
          </a:bodyPr>
          <a:lstStyle/>
          <a:p>
            <a:r>
              <a:rPr lang="en-GB" sz="2400" dirty="0"/>
              <a:t>C# example </a:t>
            </a:r>
          </a:p>
        </p:txBody>
      </p:sp>
      <p:sp>
        <p:nvSpPr>
          <p:cNvPr id="9" name="Content Placeholder 8">
            <a:extLst>
              <a:ext uri="{FF2B5EF4-FFF2-40B4-BE49-F238E27FC236}">
                <a16:creationId xmlns:a16="http://schemas.microsoft.com/office/drawing/2014/main" id="{D67EC6DC-D08B-4363-93C1-008E0A35D222}"/>
              </a:ext>
            </a:extLst>
          </p:cNvPr>
          <p:cNvSpPr>
            <a:spLocks noGrp="1"/>
          </p:cNvSpPr>
          <p:nvPr>
            <p:ph idx="1"/>
          </p:nvPr>
        </p:nvSpPr>
        <p:spPr>
          <a:xfrm>
            <a:off x="252920" y="2162014"/>
            <a:ext cx="2947482" cy="3744264"/>
          </a:xfrm>
        </p:spPr>
        <p:txBody>
          <a:bodyPr anchor="t">
            <a:normAutofit lnSpcReduction="10000"/>
          </a:bodyPr>
          <a:lstStyle/>
          <a:p>
            <a:r>
              <a:rPr lang="en-US" sz="1600" dirty="0">
                <a:solidFill>
                  <a:schemeClr val="bg1"/>
                </a:solidFill>
              </a:rPr>
              <a:t>See </a:t>
            </a:r>
            <a:r>
              <a:rPr lang="en-US" sz="1600" dirty="0">
                <a:solidFill>
                  <a:srgbClr val="002060"/>
                </a:solidFill>
                <a:hlinkClick r:id="rId2">
                  <a:extLst>
                    <a:ext uri="{A12FA001-AC4F-418D-AE19-62706E023703}">
                      <ahyp:hlinkClr xmlns:ahyp="http://schemas.microsoft.com/office/drawing/2018/hyperlinkcolor" val="tx"/>
                    </a:ext>
                  </a:extLst>
                </a:hlinkClick>
              </a:rPr>
              <a:t>https://docs.microsoft.com/en-us/dotnet/api/system.net.sockets.socket.receivefrom?view=netframework-4.7.2</a:t>
            </a:r>
            <a:endParaRPr lang="en-US" sz="1600" dirty="0">
              <a:solidFill>
                <a:schemeClr val="bg1"/>
              </a:solidFill>
            </a:endParaRPr>
          </a:p>
          <a:p>
            <a:r>
              <a:rPr lang="en-US" sz="1600" dirty="0">
                <a:solidFill>
                  <a:schemeClr val="bg1"/>
                </a:solidFill>
              </a:rPr>
              <a:t>NOTE: you can not multicast like this, across the internet.</a:t>
            </a:r>
          </a:p>
          <a:p>
            <a:r>
              <a:rPr lang="en-US" sz="1600" dirty="0">
                <a:solidFill>
                  <a:schemeClr val="bg1"/>
                </a:solidFill>
              </a:rPr>
              <a:t>You need special, multicast enabled hardware to facilitate this. Should work fine in private network though. (be carful, if you try this in the Uni you might end up spamming the network and the IT dept Might take offence to it. Try it at home where no one cares).</a:t>
            </a:r>
          </a:p>
        </p:txBody>
      </p:sp>
      <p:pic>
        <p:nvPicPr>
          <p:cNvPr id="7" name="Content Placeholder 3">
            <a:extLst>
              <a:ext uri="{FF2B5EF4-FFF2-40B4-BE49-F238E27FC236}">
                <a16:creationId xmlns:a16="http://schemas.microsoft.com/office/drawing/2014/main" id="{F0F3F2B6-62FF-404E-9470-29658D20EA80}"/>
              </a:ext>
            </a:extLst>
          </p:cNvPr>
          <p:cNvPicPr>
            <a:picLocks noChangeAspect="1"/>
          </p:cNvPicPr>
          <p:nvPr/>
        </p:nvPicPr>
        <p:blipFill>
          <a:blip r:embed="rId3"/>
          <a:stretch>
            <a:fillRect/>
          </a:stretch>
        </p:blipFill>
        <p:spPr>
          <a:xfrm>
            <a:off x="4074877" y="748145"/>
            <a:ext cx="7180441" cy="5344746"/>
          </a:xfrm>
          <a:prstGeom prst="rect">
            <a:avLst/>
          </a:prstGeom>
        </p:spPr>
      </p:pic>
    </p:spTree>
    <p:extLst>
      <p:ext uri="{BB962C8B-B14F-4D97-AF65-F5344CB8AC3E}">
        <p14:creationId xmlns:p14="http://schemas.microsoft.com/office/powerpoint/2010/main" val="55424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3C866-59BD-4835-B574-F54D3C46EB3F}"/>
              </a:ext>
            </a:extLst>
          </p:cNvPr>
          <p:cNvSpPr>
            <a:spLocks noGrp="1"/>
          </p:cNvSpPr>
          <p:nvPr>
            <p:ph type="title"/>
          </p:nvPr>
        </p:nvSpPr>
        <p:spPr/>
        <p:txBody>
          <a:bodyPr/>
          <a:lstStyle/>
          <a:p>
            <a:r>
              <a:rPr lang="en-GB" dirty="0"/>
              <a:t>Stream sockets</a:t>
            </a:r>
          </a:p>
        </p:txBody>
      </p:sp>
      <p:sp>
        <p:nvSpPr>
          <p:cNvPr id="3" name="Content Placeholder 2">
            <a:extLst>
              <a:ext uri="{FF2B5EF4-FFF2-40B4-BE49-F238E27FC236}">
                <a16:creationId xmlns:a16="http://schemas.microsoft.com/office/drawing/2014/main" id="{9BD4D6FC-B699-4EB0-A4D4-0CE5563378A1}"/>
              </a:ext>
            </a:extLst>
          </p:cNvPr>
          <p:cNvSpPr>
            <a:spLocks noGrp="1"/>
          </p:cNvSpPr>
          <p:nvPr>
            <p:ph idx="1"/>
          </p:nvPr>
        </p:nvSpPr>
        <p:spPr/>
        <p:txBody>
          <a:bodyPr/>
          <a:lstStyle/>
          <a:p>
            <a:r>
              <a:rPr lang="en-GB" dirty="0"/>
              <a:t>Connection orientated</a:t>
            </a:r>
          </a:p>
          <a:p>
            <a:r>
              <a:rPr lang="en-GB" dirty="0"/>
              <a:t>Sends Sequenced and unique data</a:t>
            </a:r>
          </a:p>
          <a:p>
            <a:r>
              <a:rPr lang="en-GB" dirty="0"/>
              <a:t>Well defined mechanisms for creating, destroying connections and detecting errors</a:t>
            </a:r>
          </a:p>
          <a:p>
            <a:r>
              <a:rPr lang="en-GB" dirty="0"/>
              <a:t>Reliable</a:t>
            </a:r>
          </a:p>
          <a:p>
            <a:r>
              <a:rPr lang="en-GB" dirty="0"/>
              <a:t>Typically uses TCP</a:t>
            </a:r>
          </a:p>
          <a:p>
            <a:r>
              <a:rPr lang="en-GB" dirty="0"/>
              <a:t>Data block are fixed size. Data block bounders is not respected.</a:t>
            </a:r>
          </a:p>
        </p:txBody>
      </p:sp>
    </p:spTree>
    <p:extLst>
      <p:ext uri="{BB962C8B-B14F-4D97-AF65-F5344CB8AC3E}">
        <p14:creationId xmlns:p14="http://schemas.microsoft.com/office/powerpoint/2010/main" val="3530870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E2B6B-C9C7-4D0A-9696-DA5AD9228DB4}"/>
              </a:ext>
            </a:extLst>
          </p:cNvPr>
          <p:cNvSpPr>
            <a:spLocks noGrp="1"/>
          </p:cNvSpPr>
          <p:nvPr>
            <p:ph type="title"/>
          </p:nvPr>
        </p:nvSpPr>
        <p:spPr>
          <a:xfrm>
            <a:off x="252919" y="1123837"/>
            <a:ext cx="2947482" cy="1038177"/>
          </a:xfrm>
        </p:spPr>
        <p:txBody>
          <a:bodyPr anchor="b">
            <a:normAutofit/>
          </a:bodyPr>
          <a:lstStyle/>
          <a:p>
            <a:r>
              <a:rPr lang="en-GB" sz="2400" dirty="0"/>
              <a:t>C# Example</a:t>
            </a:r>
          </a:p>
        </p:txBody>
      </p:sp>
      <p:sp>
        <p:nvSpPr>
          <p:cNvPr id="9" name="Content Placeholder 8">
            <a:extLst>
              <a:ext uri="{FF2B5EF4-FFF2-40B4-BE49-F238E27FC236}">
                <a16:creationId xmlns:a16="http://schemas.microsoft.com/office/drawing/2014/main" id="{1B6A57AB-2A37-4496-93FC-232A03163628}"/>
              </a:ext>
            </a:extLst>
          </p:cNvPr>
          <p:cNvSpPr>
            <a:spLocks noGrp="1"/>
          </p:cNvSpPr>
          <p:nvPr>
            <p:ph idx="1"/>
          </p:nvPr>
        </p:nvSpPr>
        <p:spPr>
          <a:xfrm>
            <a:off x="252920" y="2162014"/>
            <a:ext cx="2947482" cy="3744264"/>
          </a:xfrm>
        </p:spPr>
        <p:txBody>
          <a:bodyPr anchor="t">
            <a:normAutofit/>
          </a:bodyPr>
          <a:lstStyle/>
          <a:p>
            <a:r>
              <a:rPr lang="en-US" sz="1600" dirty="0">
                <a:solidFill>
                  <a:schemeClr val="bg1"/>
                </a:solidFill>
              </a:rPr>
              <a:t>See https://docs.microsoft.com/en-us/dotnet/api/system.net.sockets.socket.receive?view=netframework-4.7.2</a:t>
            </a:r>
          </a:p>
        </p:txBody>
      </p:sp>
      <p:pic>
        <p:nvPicPr>
          <p:cNvPr id="7" name="Content Placeholder 3">
            <a:extLst>
              <a:ext uri="{FF2B5EF4-FFF2-40B4-BE49-F238E27FC236}">
                <a16:creationId xmlns:a16="http://schemas.microsoft.com/office/drawing/2014/main" id="{8F7CB1AB-D959-4722-948E-F3961289D9E0}"/>
              </a:ext>
            </a:extLst>
          </p:cNvPr>
          <p:cNvPicPr>
            <a:picLocks noChangeAspect="1"/>
          </p:cNvPicPr>
          <p:nvPr/>
        </p:nvPicPr>
        <p:blipFill>
          <a:blip r:embed="rId2"/>
          <a:stretch>
            <a:fillRect/>
          </a:stretch>
        </p:blipFill>
        <p:spPr>
          <a:xfrm>
            <a:off x="4357189" y="748145"/>
            <a:ext cx="6615816" cy="5344746"/>
          </a:xfrm>
          <a:prstGeom prst="rect">
            <a:avLst/>
          </a:prstGeom>
        </p:spPr>
      </p:pic>
      <p:pic>
        <p:nvPicPr>
          <p:cNvPr id="6" name="Picture 5">
            <a:extLst>
              <a:ext uri="{FF2B5EF4-FFF2-40B4-BE49-F238E27FC236}">
                <a16:creationId xmlns:a16="http://schemas.microsoft.com/office/drawing/2014/main" id="{E7C2A184-E4E6-4531-927B-99F6583519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3005" y="5149533"/>
            <a:ext cx="1219202" cy="1886716"/>
          </a:xfrm>
          <a:prstGeom prst="rect">
            <a:avLst/>
          </a:prstGeom>
        </p:spPr>
      </p:pic>
    </p:spTree>
    <p:extLst>
      <p:ext uri="{BB962C8B-B14F-4D97-AF65-F5344CB8AC3E}">
        <p14:creationId xmlns:p14="http://schemas.microsoft.com/office/powerpoint/2010/main" val="3399617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E61B7-94F4-4785-9CF1-957610167DDB}"/>
              </a:ext>
            </a:extLst>
          </p:cNvPr>
          <p:cNvSpPr>
            <a:spLocks noGrp="1"/>
          </p:cNvSpPr>
          <p:nvPr>
            <p:ph type="title"/>
          </p:nvPr>
        </p:nvSpPr>
        <p:spPr/>
        <p:txBody>
          <a:bodyPr/>
          <a:lstStyle/>
          <a:p>
            <a:r>
              <a:rPr lang="en-GB" dirty="0"/>
              <a:t>Raw sockets</a:t>
            </a:r>
          </a:p>
        </p:txBody>
      </p:sp>
      <p:sp>
        <p:nvSpPr>
          <p:cNvPr id="3" name="Content Placeholder 2">
            <a:extLst>
              <a:ext uri="{FF2B5EF4-FFF2-40B4-BE49-F238E27FC236}">
                <a16:creationId xmlns:a16="http://schemas.microsoft.com/office/drawing/2014/main" id="{5A6AB806-8B59-4E11-8E15-40743E87A808}"/>
              </a:ext>
            </a:extLst>
          </p:cNvPr>
          <p:cNvSpPr>
            <a:spLocks noGrp="1"/>
          </p:cNvSpPr>
          <p:nvPr>
            <p:ph idx="1"/>
          </p:nvPr>
        </p:nvSpPr>
        <p:spPr/>
        <p:txBody>
          <a:bodyPr/>
          <a:lstStyle/>
          <a:p>
            <a:r>
              <a:rPr lang="en-GB" dirty="0"/>
              <a:t>Allows direct sending and receiving of IP packets</a:t>
            </a:r>
          </a:p>
          <a:p>
            <a:r>
              <a:rPr lang="en-GB" dirty="0"/>
              <a:t>Transport layer formatting (its called raw for a reason)</a:t>
            </a:r>
          </a:p>
          <a:p>
            <a:r>
              <a:rPr lang="en-GB" dirty="0"/>
              <a:t>You either have to wrap the payload yourself or don’t. its up to you.</a:t>
            </a:r>
          </a:p>
          <a:p>
            <a:pPr lvl="1"/>
            <a:r>
              <a:rPr lang="en-GB" dirty="0"/>
              <a:t>you are wholly responsible, so all errors are almost guaranteed to be PICNIC’s.</a:t>
            </a:r>
          </a:p>
          <a:p>
            <a:pPr lvl="1"/>
            <a:r>
              <a:rPr lang="en-GB" dirty="0"/>
              <a:t>Probably not a good idea to use this unless you know what you are doing</a:t>
            </a:r>
          </a:p>
          <a:p>
            <a:pPr lvl="1"/>
            <a:r>
              <a:rPr lang="en-GB" dirty="0"/>
              <a:t>Good  way to experiment with your own transport layer protocols though.</a:t>
            </a:r>
          </a:p>
          <a:p>
            <a:r>
              <a:rPr lang="en-GB" dirty="0" err="1"/>
              <a:t>Micro$oft</a:t>
            </a:r>
            <a:r>
              <a:rPr lang="en-GB" dirty="0"/>
              <a:t> limited raw sockets support due to security concerns.</a:t>
            </a:r>
          </a:p>
        </p:txBody>
      </p:sp>
    </p:spTree>
    <p:extLst>
      <p:ext uri="{BB962C8B-B14F-4D97-AF65-F5344CB8AC3E}">
        <p14:creationId xmlns:p14="http://schemas.microsoft.com/office/powerpoint/2010/main" val="391363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63E5C-3676-4C08-A011-FAB2E2A730ED}"/>
              </a:ext>
            </a:extLst>
          </p:cNvPr>
          <p:cNvSpPr>
            <a:spLocks noGrp="1"/>
          </p:cNvSpPr>
          <p:nvPr>
            <p:ph type="title"/>
          </p:nvPr>
        </p:nvSpPr>
        <p:spPr/>
        <p:txBody>
          <a:bodyPr/>
          <a:lstStyle/>
          <a:p>
            <a:r>
              <a:rPr lang="en-GB" dirty="0"/>
              <a:t>Other Sockets</a:t>
            </a:r>
          </a:p>
        </p:txBody>
      </p:sp>
      <p:sp>
        <p:nvSpPr>
          <p:cNvPr id="3" name="Content Placeholder 2">
            <a:extLst>
              <a:ext uri="{FF2B5EF4-FFF2-40B4-BE49-F238E27FC236}">
                <a16:creationId xmlns:a16="http://schemas.microsoft.com/office/drawing/2014/main" id="{D275D0E0-913F-4DF6-A8B4-56A332657DED}"/>
              </a:ext>
            </a:extLst>
          </p:cNvPr>
          <p:cNvSpPr>
            <a:spLocks noGrp="1"/>
          </p:cNvSpPr>
          <p:nvPr>
            <p:ph idx="1"/>
          </p:nvPr>
        </p:nvSpPr>
        <p:spPr/>
        <p:txBody>
          <a:bodyPr/>
          <a:lstStyle/>
          <a:p>
            <a:r>
              <a:rPr lang="en-GB" dirty="0"/>
              <a:t>Not really useful for us</a:t>
            </a:r>
          </a:p>
          <a:p>
            <a:r>
              <a:rPr lang="en-GB" dirty="0"/>
              <a:t>Implemented using other transport protocols</a:t>
            </a:r>
          </a:p>
          <a:p>
            <a:pPr lvl="1"/>
            <a:r>
              <a:rPr lang="en-GB" dirty="0"/>
              <a:t>SNA</a:t>
            </a:r>
          </a:p>
          <a:p>
            <a:pPr lvl="1"/>
            <a:r>
              <a:rPr lang="en-GB" dirty="0"/>
              <a:t>UDS</a:t>
            </a:r>
          </a:p>
        </p:txBody>
      </p:sp>
    </p:spTree>
    <p:extLst>
      <p:ext uri="{BB962C8B-B14F-4D97-AF65-F5344CB8AC3E}">
        <p14:creationId xmlns:p14="http://schemas.microsoft.com/office/powerpoint/2010/main" val="4119895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2E1FA-8017-4435-99D9-C1CF0A4E156A}"/>
              </a:ext>
            </a:extLst>
          </p:cNvPr>
          <p:cNvSpPr>
            <a:spLocks noGrp="1"/>
          </p:cNvSpPr>
          <p:nvPr>
            <p:ph type="title"/>
          </p:nvPr>
        </p:nvSpPr>
        <p:spPr/>
        <p:txBody>
          <a:bodyPr/>
          <a:lstStyle/>
          <a:p>
            <a:r>
              <a:rPr lang="en-GB" dirty="0"/>
              <a:t>Background</a:t>
            </a:r>
          </a:p>
        </p:txBody>
      </p:sp>
      <p:sp>
        <p:nvSpPr>
          <p:cNvPr id="3" name="Content Placeholder 2">
            <a:extLst>
              <a:ext uri="{FF2B5EF4-FFF2-40B4-BE49-F238E27FC236}">
                <a16:creationId xmlns:a16="http://schemas.microsoft.com/office/drawing/2014/main" id="{1B6FF1BD-9205-4EEC-A715-7A74CCD1DB9E}"/>
              </a:ext>
            </a:extLst>
          </p:cNvPr>
          <p:cNvSpPr>
            <a:spLocks noGrp="1"/>
          </p:cNvSpPr>
          <p:nvPr>
            <p:ph idx="1"/>
          </p:nvPr>
        </p:nvSpPr>
        <p:spPr>
          <a:xfrm>
            <a:off x="3869268" y="864108"/>
            <a:ext cx="7315200" cy="5120640"/>
          </a:xfrm>
        </p:spPr>
        <p:txBody>
          <a:bodyPr/>
          <a:lstStyle/>
          <a:p>
            <a:r>
              <a:rPr lang="en-GB" dirty="0"/>
              <a:t>Originated with ARPANET in 1971</a:t>
            </a:r>
          </a:p>
          <a:p>
            <a:r>
              <a:rPr lang="en-GB" dirty="0"/>
              <a:t>Became part of Berkeley Software Distribution in 1983</a:t>
            </a:r>
          </a:p>
          <a:p>
            <a:r>
              <a:rPr lang="en-GB" dirty="0"/>
              <a:t>Became common for network programming in the 1990’s with the internet.</a:t>
            </a:r>
          </a:p>
          <a:p>
            <a:r>
              <a:rPr lang="en-GB" dirty="0"/>
              <a:t>Commonly used for client server applications</a:t>
            </a:r>
          </a:p>
          <a:p>
            <a:r>
              <a:rPr lang="en-GB" dirty="0"/>
              <a:t>Over years, protocols have evolved but underlying Socket API has not changed.</a:t>
            </a:r>
          </a:p>
        </p:txBody>
      </p:sp>
    </p:spTree>
    <p:extLst>
      <p:ext uri="{BB962C8B-B14F-4D97-AF65-F5344CB8AC3E}">
        <p14:creationId xmlns:p14="http://schemas.microsoft.com/office/powerpoint/2010/main" val="493590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0F2B0-8F42-46C3-BF50-2F1958052DCE}"/>
              </a:ext>
            </a:extLst>
          </p:cNvPr>
          <p:cNvSpPr>
            <a:spLocks noGrp="1"/>
          </p:cNvSpPr>
          <p:nvPr>
            <p:ph type="title"/>
          </p:nvPr>
        </p:nvSpPr>
        <p:spPr/>
        <p:txBody>
          <a:bodyPr/>
          <a:lstStyle/>
          <a:p>
            <a:r>
              <a:rPr lang="en-GB" dirty="0" err="1"/>
              <a:t>Rdm</a:t>
            </a:r>
            <a:r>
              <a:rPr lang="en-GB" dirty="0"/>
              <a:t> Sockets</a:t>
            </a:r>
          </a:p>
        </p:txBody>
      </p:sp>
      <p:sp>
        <p:nvSpPr>
          <p:cNvPr id="3" name="Content Placeholder 2">
            <a:extLst>
              <a:ext uri="{FF2B5EF4-FFF2-40B4-BE49-F238E27FC236}">
                <a16:creationId xmlns:a16="http://schemas.microsoft.com/office/drawing/2014/main" id="{B6A864C6-90AC-4646-90FC-BDCF8FDA328C}"/>
              </a:ext>
            </a:extLst>
          </p:cNvPr>
          <p:cNvSpPr>
            <a:spLocks noGrp="1"/>
          </p:cNvSpPr>
          <p:nvPr>
            <p:ph idx="1"/>
          </p:nvPr>
        </p:nvSpPr>
        <p:spPr/>
        <p:txBody>
          <a:bodyPr/>
          <a:lstStyle/>
          <a:p>
            <a:r>
              <a:rPr lang="en-GB" dirty="0"/>
              <a:t>Reliable Delivery Message</a:t>
            </a:r>
          </a:p>
          <a:p>
            <a:r>
              <a:rPr lang="en-GB" dirty="0"/>
              <a:t>Similar to Datagram sockets but provide additional reliable datagram delivery.</a:t>
            </a:r>
          </a:p>
        </p:txBody>
      </p:sp>
    </p:spTree>
    <p:extLst>
      <p:ext uri="{BB962C8B-B14F-4D97-AF65-F5344CB8AC3E}">
        <p14:creationId xmlns:p14="http://schemas.microsoft.com/office/powerpoint/2010/main" val="1275593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43813-8097-4368-BE45-264EF375527E}"/>
              </a:ext>
            </a:extLst>
          </p:cNvPr>
          <p:cNvSpPr>
            <a:spLocks noGrp="1"/>
          </p:cNvSpPr>
          <p:nvPr>
            <p:ph type="title"/>
          </p:nvPr>
        </p:nvSpPr>
        <p:spPr/>
        <p:txBody>
          <a:bodyPr/>
          <a:lstStyle/>
          <a:p>
            <a:r>
              <a:rPr lang="en-GB" dirty="0" err="1"/>
              <a:t>Seqpacket</a:t>
            </a:r>
            <a:endParaRPr lang="en-GB" dirty="0"/>
          </a:p>
        </p:txBody>
      </p:sp>
      <p:sp>
        <p:nvSpPr>
          <p:cNvPr id="3" name="Content Placeholder 2">
            <a:extLst>
              <a:ext uri="{FF2B5EF4-FFF2-40B4-BE49-F238E27FC236}">
                <a16:creationId xmlns:a16="http://schemas.microsoft.com/office/drawing/2014/main" id="{20EFEFD9-089E-4A1A-A80D-14C29BF1BC2F}"/>
              </a:ext>
            </a:extLst>
          </p:cNvPr>
          <p:cNvSpPr>
            <a:spLocks noGrp="1"/>
          </p:cNvSpPr>
          <p:nvPr>
            <p:ph idx="1"/>
          </p:nvPr>
        </p:nvSpPr>
        <p:spPr/>
        <p:txBody>
          <a:bodyPr/>
          <a:lstStyle/>
          <a:p>
            <a:r>
              <a:rPr lang="en-GB" dirty="0"/>
              <a:t>Sequenced packet socket</a:t>
            </a:r>
          </a:p>
          <a:p>
            <a:r>
              <a:rPr lang="en-GB" dirty="0"/>
              <a:t>Similar to stream sockets</a:t>
            </a:r>
          </a:p>
          <a:p>
            <a:r>
              <a:rPr lang="en-GB" dirty="0"/>
              <a:t>Maintains data boundaries. It knows how big you message is.</a:t>
            </a:r>
          </a:p>
        </p:txBody>
      </p:sp>
    </p:spTree>
    <p:extLst>
      <p:ext uri="{BB962C8B-B14F-4D97-AF65-F5344CB8AC3E}">
        <p14:creationId xmlns:p14="http://schemas.microsoft.com/office/powerpoint/2010/main" val="3210237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100B1-8644-4F8E-829B-2023A626DF57}"/>
              </a:ext>
            </a:extLst>
          </p:cNvPr>
          <p:cNvSpPr>
            <a:spLocks noGrp="1"/>
          </p:cNvSpPr>
          <p:nvPr>
            <p:ph type="title"/>
          </p:nvPr>
        </p:nvSpPr>
        <p:spPr/>
        <p:txBody>
          <a:bodyPr/>
          <a:lstStyle/>
          <a:p>
            <a:r>
              <a:rPr lang="en-GB" dirty="0"/>
              <a:t>Whole Process</a:t>
            </a:r>
          </a:p>
        </p:txBody>
      </p:sp>
      <p:pic>
        <p:nvPicPr>
          <p:cNvPr id="4098" name="Picture 2" descr="TCP socket flow">
            <a:extLst>
              <a:ext uri="{FF2B5EF4-FFF2-40B4-BE49-F238E27FC236}">
                <a16:creationId xmlns:a16="http://schemas.microsoft.com/office/drawing/2014/main" id="{5509F685-638E-4D47-83A8-56E573DF714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10454" y="140551"/>
            <a:ext cx="5831768" cy="6567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9189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206F8-7912-4356-A893-21631BECFCCC}"/>
              </a:ext>
            </a:extLst>
          </p:cNvPr>
          <p:cNvSpPr>
            <a:spLocks noGrp="1"/>
          </p:cNvSpPr>
          <p:nvPr>
            <p:ph type="title"/>
          </p:nvPr>
        </p:nvSpPr>
        <p:spPr/>
        <p:txBody>
          <a:bodyPr>
            <a:normAutofit/>
          </a:bodyPr>
          <a:lstStyle/>
          <a:p>
            <a:r>
              <a:rPr lang="en-GB" dirty="0"/>
              <a:t>Questions?</a:t>
            </a:r>
          </a:p>
        </p:txBody>
      </p:sp>
    </p:spTree>
    <p:extLst>
      <p:ext uri="{BB962C8B-B14F-4D97-AF65-F5344CB8AC3E}">
        <p14:creationId xmlns:p14="http://schemas.microsoft.com/office/powerpoint/2010/main" val="863683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206F8-7912-4356-A893-21631BECFCCC}"/>
              </a:ext>
            </a:extLst>
          </p:cNvPr>
          <p:cNvSpPr>
            <a:spLocks noGrp="1"/>
          </p:cNvSpPr>
          <p:nvPr>
            <p:ph type="title"/>
          </p:nvPr>
        </p:nvSpPr>
        <p:spPr/>
        <p:txBody>
          <a:bodyPr>
            <a:normAutofit/>
          </a:bodyPr>
          <a:lstStyle/>
          <a:p>
            <a:r>
              <a:rPr lang="en-GB" dirty="0"/>
              <a:t>Look in to asynchronous sockets</a:t>
            </a:r>
          </a:p>
        </p:txBody>
      </p:sp>
    </p:spTree>
    <p:extLst>
      <p:ext uri="{BB962C8B-B14F-4D97-AF65-F5344CB8AC3E}">
        <p14:creationId xmlns:p14="http://schemas.microsoft.com/office/powerpoint/2010/main" val="2432177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105A-CC1F-454E-9A80-9543192989D6}"/>
              </a:ext>
            </a:extLst>
          </p:cNvPr>
          <p:cNvSpPr>
            <a:spLocks noGrp="1"/>
          </p:cNvSpPr>
          <p:nvPr>
            <p:ph type="title"/>
          </p:nvPr>
        </p:nvSpPr>
        <p:spPr/>
        <p:txBody>
          <a:bodyPr/>
          <a:lstStyle/>
          <a:p>
            <a:r>
              <a:rPr lang="en-GB" dirty="0"/>
              <a:t>Convert your applications to use UDP</a:t>
            </a:r>
          </a:p>
        </p:txBody>
      </p:sp>
      <p:sp>
        <p:nvSpPr>
          <p:cNvPr id="3" name="Text Placeholder 2">
            <a:extLst>
              <a:ext uri="{FF2B5EF4-FFF2-40B4-BE49-F238E27FC236}">
                <a16:creationId xmlns:a16="http://schemas.microsoft.com/office/drawing/2014/main" id="{816B8F00-6383-44AB-B4FF-6EE1EF79BBFA}"/>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65618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batman quit procrastinating">
            <a:extLst>
              <a:ext uri="{FF2B5EF4-FFF2-40B4-BE49-F238E27FC236}">
                <a16:creationId xmlns:a16="http://schemas.microsoft.com/office/drawing/2014/main" id="{86D8B4B6-245F-4333-AE22-049BC98648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148" b="19651"/>
          <a:stretch/>
        </p:blipFill>
        <p:spPr bwMode="auto">
          <a:xfrm>
            <a:off x="2777067" y="197871"/>
            <a:ext cx="6637866" cy="646225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4B4FC8C-1CF5-4F60-A1CA-B56649FC0001}"/>
              </a:ext>
            </a:extLst>
          </p:cNvPr>
          <p:cNvSpPr txBox="1"/>
          <p:nvPr/>
        </p:nvSpPr>
        <p:spPr>
          <a:xfrm rot="20972308">
            <a:off x="778934" y="511280"/>
            <a:ext cx="3736623" cy="1323439"/>
          </a:xfrm>
          <a:prstGeom prst="rect">
            <a:avLst/>
          </a:prstGeom>
          <a:noFill/>
        </p:spPr>
        <p:txBody>
          <a:bodyPr wrap="square" rtlCol="0">
            <a:spAutoFit/>
          </a:bodyPr>
          <a:lstStyle/>
          <a:p>
            <a:pPr algn="ctr"/>
            <a:r>
              <a:rPr lang="en-GB" sz="4000" dirty="0"/>
              <a:t>Quit Procrastinating</a:t>
            </a:r>
          </a:p>
        </p:txBody>
      </p:sp>
      <p:sp>
        <p:nvSpPr>
          <p:cNvPr id="4" name="TextBox 3">
            <a:extLst>
              <a:ext uri="{FF2B5EF4-FFF2-40B4-BE49-F238E27FC236}">
                <a16:creationId xmlns:a16="http://schemas.microsoft.com/office/drawing/2014/main" id="{026F0184-33BE-4998-831D-1EF6805C2C76}"/>
              </a:ext>
            </a:extLst>
          </p:cNvPr>
          <p:cNvSpPr txBox="1"/>
          <p:nvPr/>
        </p:nvSpPr>
        <p:spPr>
          <a:xfrm rot="1030872">
            <a:off x="7967731" y="4401403"/>
            <a:ext cx="3935191" cy="1323439"/>
          </a:xfrm>
          <a:prstGeom prst="rect">
            <a:avLst/>
          </a:prstGeom>
          <a:noFill/>
        </p:spPr>
        <p:txBody>
          <a:bodyPr wrap="square" rtlCol="0">
            <a:spAutoFit/>
          </a:bodyPr>
          <a:lstStyle/>
          <a:p>
            <a:pPr algn="ctr"/>
            <a:r>
              <a:rPr lang="en-GB" sz="4000" dirty="0"/>
              <a:t>And work on your code!</a:t>
            </a:r>
          </a:p>
        </p:txBody>
      </p:sp>
    </p:spTree>
    <p:extLst>
      <p:ext uri="{BB962C8B-B14F-4D97-AF65-F5344CB8AC3E}">
        <p14:creationId xmlns:p14="http://schemas.microsoft.com/office/powerpoint/2010/main" val="1247440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85DF-5D54-4FC3-9D95-BF301BDFD720}"/>
              </a:ext>
            </a:extLst>
          </p:cNvPr>
          <p:cNvSpPr>
            <a:spLocks noGrp="1"/>
          </p:cNvSpPr>
          <p:nvPr>
            <p:ph type="title"/>
          </p:nvPr>
        </p:nvSpPr>
        <p:spPr/>
        <p:txBody>
          <a:bodyPr>
            <a:normAutofit/>
          </a:bodyPr>
          <a:lstStyle/>
          <a:p>
            <a:r>
              <a:rPr lang="en-GB" sz="3200" dirty="0"/>
              <a:t>Where sockets fit in to the communications model.</a:t>
            </a:r>
          </a:p>
        </p:txBody>
      </p:sp>
      <p:sp>
        <p:nvSpPr>
          <p:cNvPr id="4" name="TextBox 3">
            <a:extLst>
              <a:ext uri="{FF2B5EF4-FFF2-40B4-BE49-F238E27FC236}">
                <a16:creationId xmlns:a16="http://schemas.microsoft.com/office/drawing/2014/main" id="{94970FD8-393D-4A3A-A411-E38347043CCB}"/>
              </a:ext>
            </a:extLst>
          </p:cNvPr>
          <p:cNvSpPr txBox="1"/>
          <p:nvPr/>
        </p:nvSpPr>
        <p:spPr>
          <a:xfrm>
            <a:off x="6479817" y="939171"/>
            <a:ext cx="1840089" cy="369332"/>
          </a:xfrm>
          <a:prstGeom prst="rect">
            <a:avLst/>
          </a:prstGeom>
          <a:solidFill>
            <a:schemeClr val="accent3"/>
          </a:solidFill>
        </p:spPr>
        <p:txBody>
          <a:bodyPr wrap="square" rtlCol="0">
            <a:spAutoFit/>
          </a:bodyPr>
          <a:lstStyle/>
          <a:p>
            <a:pPr algn="ctr"/>
            <a:r>
              <a:rPr lang="en-GB" dirty="0"/>
              <a:t>Application</a:t>
            </a:r>
          </a:p>
        </p:txBody>
      </p:sp>
      <p:sp>
        <p:nvSpPr>
          <p:cNvPr id="5" name="TextBox 4">
            <a:extLst>
              <a:ext uri="{FF2B5EF4-FFF2-40B4-BE49-F238E27FC236}">
                <a16:creationId xmlns:a16="http://schemas.microsoft.com/office/drawing/2014/main" id="{D5A99BFA-42C8-4B1E-BE03-73265C1D4993}"/>
              </a:ext>
            </a:extLst>
          </p:cNvPr>
          <p:cNvSpPr txBox="1"/>
          <p:nvPr/>
        </p:nvSpPr>
        <p:spPr>
          <a:xfrm>
            <a:off x="5175955" y="1566061"/>
            <a:ext cx="1840089" cy="369332"/>
          </a:xfrm>
          <a:prstGeom prst="rect">
            <a:avLst/>
          </a:prstGeom>
          <a:solidFill>
            <a:schemeClr val="accent5">
              <a:lumMod val="60000"/>
              <a:lumOff val="40000"/>
            </a:schemeClr>
          </a:solidFill>
        </p:spPr>
        <p:txBody>
          <a:bodyPr wrap="square" rtlCol="0">
            <a:spAutoFit/>
          </a:bodyPr>
          <a:lstStyle/>
          <a:p>
            <a:pPr algn="ctr"/>
            <a:r>
              <a:rPr lang="en-GB" dirty="0"/>
              <a:t>Sockets</a:t>
            </a:r>
          </a:p>
        </p:txBody>
      </p:sp>
      <p:sp>
        <p:nvSpPr>
          <p:cNvPr id="6" name="TextBox 5">
            <a:extLst>
              <a:ext uri="{FF2B5EF4-FFF2-40B4-BE49-F238E27FC236}">
                <a16:creationId xmlns:a16="http://schemas.microsoft.com/office/drawing/2014/main" id="{44A4ECEF-3C93-4FFD-A64F-0227A8DE736E}"/>
              </a:ext>
            </a:extLst>
          </p:cNvPr>
          <p:cNvSpPr txBox="1"/>
          <p:nvPr/>
        </p:nvSpPr>
        <p:spPr>
          <a:xfrm>
            <a:off x="6479816" y="2257494"/>
            <a:ext cx="1840089" cy="369332"/>
          </a:xfrm>
          <a:prstGeom prst="rect">
            <a:avLst/>
          </a:prstGeom>
          <a:solidFill>
            <a:schemeClr val="accent3"/>
          </a:solidFill>
        </p:spPr>
        <p:txBody>
          <a:bodyPr wrap="square" rtlCol="0">
            <a:spAutoFit/>
          </a:bodyPr>
          <a:lstStyle/>
          <a:p>
            <a:pPr algn="ctr"/>
            <a:r>
              <a:rPr lang="en-GB" dirty="0"/>
              <a:t>Transport layer</a:t>
            </a:r>
          </a:p>
        </p:txBody>
      </p:sp>
      <p:sp>
        <p:nvSpPr>
          <p:cNvPr id="7" name="TextBox 6">
            <a:extLst>
              <a:ext uri="{FF2B5EF4-FFF2-40B4-BE49-F238E27FC236}">
                <a16:creationId xmlns:a16="http://schemas.microsoft.com/office/drawing/2014/main" id="{EA77730A-9F22-4EFA-8F47-98A649CEA858}"/>
              </a:ext>
            </a:extLst>
          </p:cNvPr>
          <p:cNvSpPr txBox="1"/>
          <p:nvPr/>
        </p:nvSpPr>
        <p:spPr>
          <a:xfrm>
            <a:off x="6479817" y="3493164"/>
            <a:ext cx="1840089" cy="369332"/>
          </a:xfrm>
          <a:prstGeom prst="rect">
            <a:avLst/>
          </a:prstGeom>
          <a:solidFill>
            <a:schemeClr val="accent3"/>
          </a:solidFill>
        </p:spPr>
        <p:txBody>
          <a:bodyPr wrap="square" rtlCol="0">
            <a:spAutoFit/>
          </a:bodyPr>
          <a:lstStyle/>
          <a:p>
            <a:pPr algn="ctr"/>
            <a:r>
              <a:rPr lang="en-GB" dirty="0"/>
              <a:t>Network</a:t>
            </a:r>
          </a:p>
        </p:txBody>
      </p:sp>
      <p:sp>
        <p:nvSpPr>
          <p:cNvPr id="8" name="TextBox 7">
            <a:extLst>
              <a:ext uri="{FF2B5EF4-FFF2-40B4-BE49-F238E27FC236}">
                <a16:creationId xmlns:a16="http://schemas.microsoft.com/office/drawing/2014/main" id="{61142738-73D4-4B50-988A-F16F68209611}"/>
              </a:ext>
            </a:extLst>
          </p:cNvPr>
          <p:cNvSpPr txBox="1"/>
          <p:nvPr/>
        </p:nvSpPr>
        <p:spPr>
          <a:xfrm>
            <a:off x="6479820" y="5364831"/>
            <a:ext cx="1840089" cy="369332"/>
          </a:xfrm>
          <a:prstGeom prst="rect">
            <a:avLst/>
          </a:prstGeom>
          <a:solidFill>
            <a:schemeClr val="accent3"/>
          </a:solidFill>
        </p:spPr>
        <p:txBody>
          <a:bodyPr wrap="square" rtlCol="0">
            <a:spAutoFit/>
          </a:bodyPr>
          <a:lstStyle/>
          <a:p>
            <a:pPr algn="ctr"/>
            <a:r>
              <a:rPr lang="en-GB" dirty="0"/>
              <a:t>Physical</a:t>
            </a:r>
          </a:p>
        </p:txBody>
      </p:sp>
      <p:cxnSp>
        <p:nvCxnSpPr>
          <p:cNvPr id="11" name="Straight Connector 10">
            <a:extLst>
              <a:ext uri="{FF2B5EF4-FFF2-40B4-BE49-F238E27FC236}">
                <a16:creationId xmlns:a16="http://schemas.microsoft.com/office/drawing/2014/main" id="{816C12AA-D869-49D2-ADA6-B8B0B11AC8D1}"/>
              </a:ext>
            </a:extLst>
          </p:cNvPr>
          <p:cNvCxnSpPr>
            <a:stCxn id="7" idx="2"/>
            <a:endCxn id="8" idx="0"/>
          </p:cNvCxnSpPr>
          <p:nvPr/>
        </p:nvCxnSpPr>
        <p:spPr>
          <a:xfrm>
            <a:off x="7399862" y="3862496"/>
            <a:ext cx="3" cy="1502335"/>
          </a:xfrm>
          <a:prstGeom prst="line">
            <a:avLst/>
          </a:prstGeom>
          <a:ln w="34925" cap="flat" cmpd="sng" algn="ctr">
            <a:solidFill>
              <a:schemeClr val="dk1"/>
            </a:solidFill>
            <a:prstDash val="lgDash"/>
            <a:round/>
            <a:headEnd type="triangle" w="lg" len="lg"/>
            <a:tailEnd type="triangle" w="lg" len="lg"/>
          </a:ln>
        </p:spPr>
        <p:style>
          <a:lnRef idx="0">
            <a:scrgbClr r="0" g="0" b="0"/>
          </a:lnRef>
          <a:fillRef idx="0">
            <a:scrgbClr r="0" g="0" b="0"/>
          </a:fillRef>
          <a:effectRef idx="0">
            <a:scrgbClr r="0" g="0" b="0"/>
          </a:effectRef>
          <a:fontRef idx="minor">
            <a:schemeClr val="tx1"/>
          </a:fontRef>
        </p:style>
      </p:cxnSp>
      <p:cxnSp>
        <p:nvCxnSpPr>
          <p:cNvPr id="14" name="Straight Connector 13">
            <a:extLst>
              <a:ext uri="{FF2B5EF4-FFF2-40B4-BE49-F238E27FC236}">
                <a16:creationId xmlns:a16="http://schemas.microsoft.com/office/drawing/2014/main" id="{1AC933CF-99D9-420D-8EB8-480BE3E5524A}"/>
              </a:ext>
            </a:extLst>
          </p:cNvPr>
          <p:cNvCxnSpPr>
            <a:cxnSpLocks/>
          </p:cNvCxnSpPr>
          <p:nvPr/>
        </p:nvCxnSpPr>
        <p:spPr>
          <a:xfrm>
            <a:off x="7394208" y="2626826"/>
            <a:ext cx="1" cy="866338"/>
          </a:xfrm>
          <a:prstGeom prst="line">
            <a:avLst/>
          </a:prstGeom>
          <a:ln w="34925" cap="flat" cmpd="sng" algn="ctr">
            <a:solidFill>
              <a:schemeClr val="dk1"/>
            </a:solidFill>
            <a:prstDash val="solid"/>
            <a:round/>
            <a:headEnd type="triangle" w="lg" len="lg"/>
            <a:tailEnd type="triangle" w="lg" len="lg"/>
          </a:ln>
        </p:spPr>
        <p:style>
          <a:lnRef idx="0">
            <a:scrgbClr r="0" g="0" b="0"/>
          </a:lnRef>
          <a:fillRef idx="0">
            <a:scrgbClr r="0" g="0" b="0"/>
          </a:fillRef>
          <a:effectRef idx="0">
            <a:scrgbClr r="0" g="0" b="0"/>
          </a:effectRef>
          <a:fontRef idx="minor">
            <a:schemeClr val="tx1"/>
          </a:fontRef>
        </p:style>
      </p:cxnSp>
      <p:cxnSp>
        <p:nvCxnSpPr>
          <p:cNvPr id="20" name="Straight Connector 19">
            <a:extLst>
              <a:ext uri="{FF2B5EF4-FFF2-40B4-BE49-F238E27FC236}">
                <a16:creationId xmlns:a16="http://schemas.microsoft.com/office/drawing/2014/main" id="{338799C3-72DE-4BE4-BB97-D36A6B3B57E5}"/>
              </a:ext>
            </a:extLst>
          </p:cNvPr>
          <p:cNvCxnSpPr>
            <a:cxnSpLocks/>
          </p:cNvCxnSpPr>
          <p:nvPr/>
        </p:nvCxnSpPr>
        <p:spPr>
          <a:xfrm rot="10800000" flipV="1">
            <a:off x="5870222" y="1123836"/>
            <a:ext cx="609596" cy="431480"/>
          </a:xfrm>
          <a:prstGeom prst="bentConnector3">
            <a:avLst>
              <a:gd name="adj1" fmla="val 100000"/>
            </a:avLst>
          </a:prstGeom>
          <a:ln w="34925" cap="flat" cmpd="sng" algn="ctr">
            <a:solidFill>
              <a:schemeClr val="dk1"/>
            </a:solidFill>
            <a:prstDash val="solid"/>
            <a:bevel/>
            <a:headEnd type="triangle" w="lg" len="lg"/>
            <a:tailEnd type="triangle" w="lg" len="lg"/>
          </a:ln>
        </p:spPr>
        <p:style>
          <a:lnRef idx="0">
            <a:scrgbClr r="0" g="0" b="0"/>
          </a:lnRef>
          <a:fillRef idx="0">
            <a:scrgbClr r="0" g="0" b="0"/>
          </a:fillRef>
          <a:effectRef idx="0">
            <a:scrgbClr r="0" g="0" b="0"/>
          </a:effectRef>
          <a:fontRef idx="minor">
            <a:schemeClr val="tx1"/>
          </a:fontRef>
        </p:style>
      </p:cxnSp>
      <p:cxnSp>
        <p:nvCxnSpPr>
          <p:cNvPr id="24" name="Straight Connector 19">
            <a:extLst>
              <a:ext uri="{FF2B5EF4-FFF2-40B4-BE49-F238E27FC236}">
                <a16:creationId xmlns:a16="http://schemas.microsoft.com/office/drawing/2014/main" id="{F6536CB9-2B59-4E7A-88AA-DC99043C49F1}"/>
              </a:ext>
            </a:extLst>
          </p:cNvPr>
          <p:cNvCxnSpPr>
            <a:cxnSpLocks/>
            <a:stCxn id="5" idx="2"/>
            <a:endCxn id="6" idx="1"/>
          </p:cNvCxnSpPr>
          <p:nvPr/>
        </p:nvCxnSpPr>
        <p:spPr>
          <a:xfrm rot="16200000" flipH="1">
            <a:off x="6034525" y="1996868"/>
            <a:ext cx="506767" cy="383816"/>
          </a:xfrm>
          <a:prstGeom prst="bentConnector2">
            <a:avLst/>
          </a:prstGeom>
          <a:ln w="34925" cap="flat" cmpd="sng" algn="ctr">
            <a:solidFill>
              <a:schemeClr val="dk1"/>
            </a:solidFill>
            <a:prstDash val="solid"/>
            <a:bevel/>
            <a:headEnd type="triangle" w="lg" len="lg"/>
            <a:tailEnd type="triangle" w="lg" len="lg"/>
          </a:ln>
        </p:spPr>
        <p:style>
          <a:lnRef idx="0">
            <a:scrgbClr r="0" g="0" b="0"/>
          </a:lnRef>
          <a:fillRef idx="0">
            <a:scrgbClr r="0" g="0" b="0"/>
          </a:fillRef>
          <a:effectRef idx="0">
            <a:scrgbClr r="0" g="0" b="0"/>
          </a:effectRef>
          <a:fontRef idx="minor">
            <a:schemeClr val="tx1"/>
          </a:fontRef>
        </p:style>
      </p:cxnSp>
      <p:cxnSp>
        <p:nvCxnSpPr>
          <p:cNvPr id="27" name="Straight Connector 19">
            <a:extLst>
              <a:ext uri="{FF2B5EF4-FFF2-40B4-BE49-F238E27FC236}">
                <a16:creationId xmlns:a16="http://schemas.microsoft.com/office/drawing/2014/main" id="{9CE16A27-0D26-4AF4-9705-9B3BDC7A2A54}"/>
              </a:ext>
            </a:extLst>
          </p:cNvPr>
          <p:cNvCxnSpPr>
            <a:cxnSpLocks/>
            <a:endCxn id="7" idx="1"/>
          </p:cNvCxnSpPr>
          <p:nvPr/>
        </p:nvCxnSpPr>
        <p:spPr>
          <a:xfrm rot="16200000" flipH="1">
            <a:off x="5145749" y="2343762"/>
            <a:ext cx="1742438" cy="925697"/>
          </a:xfrm>
          <a:prstGeom prst="bentConnector2">
            <a:avLst/>
          </a:prstGeom>
          <a:ln w="34925" cap="flat" cmpd="sng" algn="ctr">
            <a:solidFill>
              <a:schemeClr val="dk1"/>
            </a:solidFill>
            <a:prstDash val="solid"/>
            <a:bevel/>
            <a:headEnd type="triangle" w="lg" len="lg"/>
            <a:tailEnd type="triangle" w="lg" len="lg"/>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212623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FFDC5-7BC8-4DA6-BFB4-4B2074F05AD7}"/>
              </a:ext>
            </a:extLst>
          </p:cNvPr>
          <p:cNvSpPr>
            <a:spLocks noGrp="1"/>
          </p:cNvSpPr>
          <p:nvPr>
            <p:ph type="title"/>
          </p:nvPr>
        </p:nvSpPr>
        <p:spPr>
          <a:xfrm>
            <a:off x="252919" y="1123837"/>
            <a:ext cx="2947482" cy="4601183"/>
          </a:xfrm>
        </p:spPr>
        <p:txBody>
          <a:bodyPr/>
          <a:lstStyle/>
          <a:p>
            <a:r>
              <a:rPr lang="en-GB" dirty="0"/>
              <a:t>What is a socket</a:t>
            </a:r>
          </a:p>
        </p:txBody>
      </p:sp>
      <p:sp>
        <p:nvSpPr>
          <p:cNvPr id="3" name="Content Placeholder 2">
            <a:extLst>
              <a:ext uri="{FF2B5EF4-FFF2-40B4-BE49-F238E27FC236}">
                <a16:creationId xmlns:a16="http://schemas.microsoft.com/office/drawing/2014/main" id="{411DD6AE-6BF2-4C7A-850E-9B629AA44DDD}"/>
              </a:ext>
            </a:extLst>
          </p:cNvPr>
          <p:cNvSpPr>
            <a:spLocks noGrp="1"/>
          </p:cNvSpPr>
          <p:nvPr>
            <p:ph idx="1"/>
          </p:nvPr>
        </p:nvSpPr>
        <p:spPr/>
        <p:txBody>
          <a:bodyPr/>
          <a:lstStyle/>
          <a:p>
            <a:r>
              <a:rPr lang="en-GB" dirty="0"/>
              <a:t>A socket is a combination of:</a:t>
            </a:r>
          </a:p>
          <a:p>
            <a:pPr lvl="1"/>
            <a:r>
              <a:rPr lang="en-GB" dirty="0"/>
              <a:t>IP address</a:t>
            </a:r>
          </a:p>
          <a:p>
            <a:pPr lvl="1"/>
            <a:r>
              <a:rPr lang="en-GB" dirty="0"/>
              <a:t>Port number</a:t>
            </a:r>
          </a:p>
          <a:p>
            <a:r>
              <a:rPr lang="en-GB" dirty="0"/>
              <a:t>The IP Address is the logical identification of a device</a:t>
            </a:r>
          </a:p>
          <a:p>
            <a:r>
              <a:rPr lang="en-GB" dirty="0"/>
              <a:t>The port is the virtual Identifier for a service or application</a:t>
            </a:r>
          </a:p>
        </p:txBody>
      </p:sp>
    </p:spTree>
    <p:extLst>
      <p:ext uri="{BB962C8B-B14F-4D97-AF65-F5344CB8AC3E}">
        <p14:creationId xmlns:p14="http://schemas.microsoft.com/office/powerpoint/2010/main" val="1758325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75" name="Rectangle 74">
            <a:extLst>
              <a:ext uri="{FF2B5EF4-FFF2-40B4-BE49-F238E27FC236}">
                <a16:creationId xmlns:a16="http://schemas.microsoft.com/office/drawing/2014/main" id="{07CBBDD0-4420-4A50-96AB-392F9B97CF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465BA403-54B9-4A0B-BC79-028C495C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7552943"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61A24FD-46DB-45FB-A98D-30BACBC4A997}"/>
              </a:ext>
            </a:extLst>
          </p:cNvPr>
          <p:cNvSpPr>
            <a:spLocks noGrp="1"/>
          </p:cNvSpPr>
          <p:nvPr>
            <p:ph type="title"/>
          </p:nvPr>
        </p:nvSpPr>
        <p:spPr>
          <a:xfrm>
            <a:off x="1069848" y="1298448"/>
            <a:ext cx="6068070" cy="3255264"/>
          </a:xfrm>
        </p:spPr>
        <p:txBody>
          <a:bodyPr vert="horz" lIns="91440" tIns="45720" rIns="91440" bIns="45720" rtlCol="0" anchor="b">
            <a:normAutofit/>
          </a:bodyPr>
          <a:lstStyle/>
          <a:p>
            <a:r>
              <a:rPr lang="en-US" sz="2800" spc="-100" dirty="0"/>
              <a:t>We use the analogy of “sockets” to describe a connection between 2 devices, one plugging in (or connecting) to the other.</a:t>
            </a:r>
            <a:br>
              <a:rPr lang="en-US" sz="2800" spc="-100" dirty="0"/>
            </a:br>
            <a:br>
              <a:rPr lang="en-US" sz="2800" spc="-100" dirty="0"/>
            </a:br>
            <a:r>
              <a:rPr lang="en-US" sz="2800" spc="-100" dirty="0"/>
              <a:t>General, the socket is owned by a computer systems with the wire being the virtual connection between the computers</a:t>
            </a:r>
          </a:p>
        </p:txBody>
      </p:sp>
      <p:pic>
        <p:nvPicPr>
          <p:cNvPr id="1026" name="Picture 2" descr="Related image">
            <a:extLst>
              <a:ext uri="{FF2B5EF4-FFF2-40B4-BE49-F238E27FC236}">
                <a16:creationId xmlns:a16="http://schemas.microsoft.com/office/drawing/2014/main" id="{3B749530-5C01-45EE-988C-2B103D7ABF5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37574" y="998083"/>
            <a:ext cx="3458249" cy="4853682"/>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DC8C6883-513A-4FE8-8B55-7AA2A13A9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2318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6AAC0-BEDB-44E2-B589-8E0E934978A9}"/>
              </a:ext>
            </a:extLst>
          </p:cNvPr>
          <p:cNvSpPr>
            <a:spLocks noGrp="1"/>
          </p:cNvSpPr>
          <p:nvPr>
            <p:ph type="title"/>
          </p:nvPr>
        </p:nvSpPr>
        <p:spPr/>
        <p:txBody>
          <a:bodyPr/>
          <a:lstStyle/>
          <a:p>
            <a:r>
              <a:rPr lang="en-GB" dirty="0"/>
              <a:t>Ports on a server.</a:t>
            </a:r>
          </a:p>
        </p:txBody>
      </p:sp>
      <p:sp>
        <p:nvSpPr>
          <p:cNvPr id="3" name="Content Placeholder 2">
            <a:extLst>
              <a:ext uri="{FF2B5EF4-FFF2-40B4-BE49-F238E27FC236}">
                <a16:creationId xmlns:a16="http://schemas.microsoft.com/office/drawing/2014/main" id="{6627724F-A588-429C-97EE-F7416595CA04}"/>
              </a:ext>
            </a:extLst>
          </p:cNvPr>
          <p:cNvSpPr>
            <a:spLocks noGrp="1"/>
          </p:cNvSpPr>
          <p:nvPr>
            <p:ph idx="1"/>
          </p:nvPr>
        </p:nvSpPr>
        <p:spPr>
          <a:xfrm>
            <a:off x="3869268" y="864107"/>
            <a:ext cx="7315200" cy="3520615"/>
          </a:xfrm>
        </p:spPr>
        <p:txBody>
          <a:bodyPr>
            <a:normAutofit fontScale="92500"/>
          </a:bodyPr>
          <a:lstStyle/>
          <a:p>
            <a:r>
              <a:rPr lang="en-GB" dirty="0"/>
              <a:t>On its own, a port number is not unique. We can have the same numbered port used by </a:t>
            </a:r>
            <a:r>
              <a:rPr lang="en-GB" dirty="0" err="1"/>
              <a:t>Tcp</a:t>
            </a:r>
            <a:r>
              <a:rPr lang="en-GB" dirty="0"/>
              <a:t>/Ip and UDP protocols.</a:t>
            </a:r>
          </a:p>
          <a:p>
            <a:r>
              <a:rPr lang="en-GB" dirty="0"/>
              <a:t>The combination of port number, local IP address and protocol defines the socket. </a:t>
            </a:r>
          </a:p>
          <a:p>
            <a:r>
              <a:rPr lang="en-GB" dirty="0"/>
              <a:t>So we can have many applications using many sockets</a:t>
            </a:r>
          </a:p>
          <a:p>
            <a:r>
              <a:rPr lang="en-GB" dirty="0"/>
              <a:t>And one application using many sockets</a:t>
            </a:r>
          </a:p>
          <a:p>
            <a:r>
              <a:rPr lang="en-GB" dirty="0"/>
              <a:t>(note that we can have several applications using one port but this could confuse our programs as there will be no way to determine which application should receive the incoming data).</a:t>
            </a:r>
          </a:p>
          <a:p>
            <a:r>
              <a:rPr lang="en-GB" dirty="0"/>
              <a:t>A socket is not a connection. It is an end point to a specific connection.</a:t>
            </a:r>
          </a:p>
        </p:txBody>
      </p:sp>
      <p:grpSp>
        <p:nvGrpSpPr>
          <p:cNvPr id="10" name="Group 9">
            <a:extLst>
              <a:ext uri="{FF2B5EF4-FFF2-40B4-BE49-F238E27FC236}">
                <a16:creationId xmlns:a16="http://schemas.microsoft.com/office/drawing/2014/main" id="{5CA8265E-06C9-466B-85D3-448817F6FF26}"/>
              </a:ext>
            </a:extLst>
          </p:cNvPr>
          <p:cNvGrpSpPr/>
          <p:nvPr/>
        </p:nvGrpSpPr>
        <p:grpSpPr>
          <a:xfrm>
            <a:off x="4871775" y="4502862"/>
            <a:ext cx="733243" cy="402250"/>
            <a:chOff x="4871775" y="4502862"/>
            <a:chExt cx="733243" cy="402250"/>
          </a:xfrm>
        </p:grpSpPr>
        <p:pic>
          <p:nvPicPr>
            <p:cNvPr id="2062" name="Picture 14" descr="Related image">
              <a:extLst>
                <a:ext uri="{FF2B5EF4-FFF2-40B4-BE49-F238E27FC236}">
                  <a16:creationId xmlns:a16="http://schemas.microsoft.com/office/drawing/2014/main" id="{E8EFA9B0-73B3-4C12-A1A5-781693730A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2768" y="4502862"/>
              <a:ext cx="402250" cy="4022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9C98A08-BF96-47FA-A66C-A5A820BEBFCA}"/>
                </a:ext>
              </a:extLst>
            </p:cNvPr>
            <p:cNvCxnSpPr>
              <a:cxnSpLocks/>
            </p:cNvCxnSpPr>
            <p:nvPr/>
          </p:nvCxnSpPr>
          <p:spPr>
            <a:xfrm flipH="1">
              <a:off x="4871775" y="4701606"/>
              <a:ext cx="402431" cy="0"/>
            </a:xfrm>
            <a:prstGeom prst="line">
              <a:avLst/>
            </a:prstGeom>
            <a:ln w="28575">
              <a:solidFill>
                <a:srgbClr val="545454"/>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3C5EF676-BD0C-4720-9DD1-30476119E159}"/>
              </a:ext>
            </a:extLst>
          </p:cNvPr>
          <p:cNvGrpSpPr/>
          <p:nvPr/>
        </p:nvGrpSpPr>
        <p:grpSpPr>
          <a:xfrm>
            <a:off x="4871775" y="4862430"/>
            <a:ext cx="733243" cy="402250"/>
            <a:chOff x="4871775" y="4502862"/>
            <a:chExt cx="733243" cy="402250"/>
          </a:xfrm>
        </p:grpSpPr>
        <p:pic>
          <p:nvPicPr>
            <p:cNvPr id="17" name="Picture 14" descr="Related image">
              <a:extLst>
                <a:ext uri="{FF2B5EF4-FFF2-40B4-BE49-F238E27FC236}">
                  <a16:creationId xmlns:a16="http://schemas.microsoft.com/office/drawing/2014/main" id="{44654493-192C-4B20-A8F4-F8025793CD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2768" y="4502862"/>
              <a:ext cx="402250" cy="40225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a:extLst>
                <a:ext uri="{FF2B5EF4-FFF2-40B4-BE49-F238E27FC236}">
                  <a16:creationId xmlns:a16="http://schemas.microsoft.com/office/drawing/2014/main" id="{C5969005-46F7-431C-B8FE-E568EE229EF6}"/>
                </a:ext>
              </a:extLst>
            </p:cNvPr>
            <p:cNvCxnSpPr>
              <a:cxnSpLocks/>
            </p:cNvCxnSpPr>
            <p:nvPr/>
          </p:nvCxnSpPr>
          <p:spPr>
            <a:xfrm flipH="1">
              <a:off x="4871775" y="4701606"/>
              <a:ext cx="402431" cy="0"/>
            </a:xfrm>
            <a:prstGeom prst="line">
              <a:avLst/>
            </a:prstGeom>
            <a:ln w="28575">
              <a:solidFill>
                <a:srgbClr val="545454"/>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89BB6DFE-D923-42DF-8A2D-E9DD2DBE9316}"/>
              </a:ext>
            </a:extLst>
          </p:cNvPr>
          <p:cNvGrpSpPr/>
          <p:nvPr/>
        </p:nvGrpSpPr>
        <p:grpSpPr>
          <a:xfrm>
            <a:off x="4871775" y="5221997"/>
            <a:ext cx="733243" cy="402250"/>
            <a:chOff x="4871775" y="4502862"/>
            <a:chExt cx="733243" cy="402250"/>
          </a:xfrm>
        </p:grpSpPr>
        <p:pic>
          <p:nvPicPr>
            <p:cNvPr id="20" name="Picture 14" descr="Related image">
              <a:extLst>
                <a:ext uri="{FF2B5EF4-FFF2-40B4-BE49-F238E27FC236}">
                  <a16:creationId xmlns:a16="http://schemas.microsoft.com/office/drawing/2014/main" id="{95B6B62E-D251-4963-8AD8-BC2706F4DD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2768" y="4502862"/>
              <a:ext cx="402250" cy="402250"/>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Connector 20">
              <a:extLst>
                <a:ext uri="{FF2B5EF4-FFF2-40B4-BE49-F238E27FC236}">
                  <a16:creationId xmlns:a16="http://schemas.microsoft.com/office/drawing/2014/main" id="{E27A6857-63D4-4212-A260-6368DF319E8D}"/>
                </a:ext>
              </a:extLst>
            </p:cNvPr>
            <p:cNvCxnSpPr>
              <a:cxnSpLocks/>
            </p:cNvCxnSpPr>
            <p:nvPr/>
          </p:nvCxnSpPr>
          <p:spPr>
            <a:xfrm flipH="1">
              <a:off x="4871775" y="4701606"/>
              <a:ext cx="402431" cy="0"/>
            </a:xfrm>
            <a:prstGeom prst="line">
              <a:avLst/>
            </a:prstGeom>
            <a:ln w="28575">
              <a:solidFill>
                <a:srgbClr val="545454"/>
              </a:solidFill>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06F6AC4D-0C73-4BCE-9870-175F2D94CF17}"/>
              </a:ext>
            </a:extLst>
          </p:cNvPr>
          <p:cNvGrpSpPr/>
          <p:nvPr/>
        </p:nvGrpSpPr>
        <p:grpSpPr>
          <a:xfrm>
            <a:off x="4871775" y="5581563"/>
            <a:ext cx="733243" cy="402250"/>
            <a:chOff x="4871775" y="4502862"/>
            <a:chExt cx="733243" cy="402250"/>
          </a:xfrm>
        </p:grpSpPr>
        <p:pic>
          <p:nvPicPr>
            <p:cNvPr id="23" name="Picture 14" descr="Related image">
              <a:extLst>
                <a:ext uri="{FF2B5EF4-FFF2-40B4-BE49-F238E27FC236}">
                  <a16:creationId xmlns:a16="http://schemas.microsoft.com/office/drawing/2014/main" id="{1E67CFDA-ACE2-4EA8-9A17-06415C6D27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2768" y="4502862"/>
              <a:ext cx="402250" cy="40225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Connector 23">
              <a:extLst>
                <a:ext uri="{FF2B5EF4-FFF2-40B4-BE49-F238E27FC236}">
                  <a16:creationId xmlns:a16="http://schemas.microsoft.com/office/drawing/2014/main" id="{36441036-E677-4F2F-95C4-45DCAB402A87}"/>
                </a:ext>
              </a:extLst>
            </p:cNvPr>
            <p:cNvCxnSpPr>
              <a:cxnSpLocks/>
            </p:cNvCxnSpPr>
            <p:nvPr/>
          </p:nvCxnSpPr>
          <p:spPr>
            <a:xfrm flipH="1">
              <a:off x="4871775" y="4701606"/>
              <a:ext cx="402431" cy="0"/>
            </a:xfrm>
            <a:prstGeom prst="line">
              <a:avLst/>
            </a:prstGeom>
            <a:ln w="28575">
              <a:solidFill>
                <a:srgbClr val="545454"/>
              </a:solidFill>
            </a:ln>
          </p:spPr>
          <p:style>
            <a:lnRef idx="1">
              <a:schemeClr val="accent1"/>
            </a:lnRef>
            <a:fillRef idx="0">
              <a:schemeClr val="accent1"/>
            </a:fillRef>
            <a:effectRef idx="0">
              <a:schemeClr val="accent1"/>
            </a:effectRef>
            <a:fontRef idx="minor">
              <a:schemeClr val="tx1"/>
            </a:fontRef>
          </p:style>
        </p:cxnSp>
      </p:grpSp>
      <p:pic>
        <p:nvPicPr>
          <p:cNvPr id="2060" name="Picture 12" descr="Image result for server clipart">
            <a:extLst>
              <a:ext uri="{FF2B5EF4-FFF2-40B4-BE49-F238E27FC236}">
                <a16:creationId xmlns:a16="http://schemas.microsoft.com/office/drawing/2014/main" id="{6635CC60-8D8C-4261-BB00-28FFC2FCFF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9268" y="4386194"/>
            <a:ext cx="1333500" cy="1941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1081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8C80270B-77D7-4E56-ACFC-AD10044A8139}"/>
              </a:ext>
            </a:extLst>
          </p:cNvPr>
          <p:cNvCxnSpPr>
            <a:cxnSpLocks/>
          </p:cNvCxnSpPr>
          <p:nvPr/>
        </p:nvCxnSpPr>
        <p:spPr>
          <a:xfrm flipH="1" flipV="1">
            <a:off x="5794973" y="5771856"/>
            <a:ext cx="4267266" cy="2130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8C46F05-629B-4997-A84C-1BE8054B1A9F}"/>
              </a:ext>
            </a:extLst>
          </p:cNvPr>
          <p:cNvCxnSpPr>
            <a:cxnSpLocks/>
          </p:cNvCxnSpPr>
          <p:nvPr/>
        </p:nvCxnSpPr>
        <p:spPr>
          <a:xfrm flipH="1" flipV="1">
            <a:off x="5852319" y="4847391"/>
            <a:ext cx="4125866" cy="2641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9DCF986-0B85-41F2-AA97-0417F1F6A71C}"/>
              </a:ext>
            </a:extLst>
          </p:cNvPr>
          <p:cNvCxnSpPr>
            <a:cxnSpLocks/>
          </p:cNvCxnSpPr>
          <p:nvPr/>
        </p:nvCxnSpPr>
        <p:spPr>
          <a:xfrm flipH="1">
            <a:off x="5923827" y="4318074"/>
            <a:ext cx="4054358" cy="1847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1E5C5E1-72A1-4E71-A794-215283483F7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E9BA4E1-A1FE-443A-89C5-AC6301FA5D83}"/>
              </a:ext>
            </a:extLst>
          </p:cNvPr>
          <p:cNvSpPr>
            <a:spLocks noGrp="1"/>
          </p:cNvSpPr>
          <p:nvPr>
            <p:ph idx="1"/>
          </p:nvPr>
        </p:nvSpPr>
        <p:spPr>
          <a:xfrm>
            <a:off x="3869268" y="864108"/>
            <a:ext cx="7315200" cy="2090964"/>
          </a:xfrm>
        </p:spPr>
        <p:txBody>
          <a:bodyPr>
            <a:normAutofit lnSpcReduction="10000"/>
          </a:bodyPr>
          <a:lstStyle/>
          <a:p>
            <a:r>
              <a:rPr lang="en-GB" dirty="0"/>
              <a:t>The socket can be connected to by many client connections.</a:t>
            </a:r>
          </a:p>
          <a:p>
            <a:r>
              <a:rPr lang="en-GB" dirty="0"/>
              <a:t>Each combination of client IP and port, makes a connection to a socket.</a:t>
            </a:r>
          </a:p>
          <a:p>
            <a:r>
              <a:rPr lang="en-GB" dirty="0"/>
              <a:t>So a servers socket can be bound to by several clients, making several different connections to one sockets</a:t>
            </a:r>
          </a:p>
          <a:p>
            <a:r>
              <a:rPr lang="en-GB" dirty="0"/>
              <a:t>Connecting local and remote sockets are Socket Pairs</a:t>
            </a:r>
          </a:p>
        </p:txBody>
      </p:sp>
      <p:pic>
        <p:nvPicPr>
          <p:cNvPr id="5" name="Picture 14" descr="Related image">
            <a:extLst>
              <a:ext uri="{FF2B5EF4-FFF2-40B4-BE49-F238E27FC236}">
                <a16:creationId xmlns:a16="http://schemas.microsoft.com/office/drawing/2014/main" id="{D83C09CF-4B9F-40C5-9010-788BDCA66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2768" y="4502862"/>
            <a:ext cx="402250" cy="40225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48B2CF1E-820A-44A4-BA75-CEFFD90100D5}"/>
              </a:ext>
            </a:extLst>
          </p:cNvPr>
          <p:cNvCxnSpPr>
            <a:cxnSpLocks/>
          </p:cNvCxnSpPr>
          <p:nvPr/>
        </p:nvCxnSpPr>
        <p:spPr>
          <a:xfrm flipH="1">
            <a:off x="4871775" y="4701606"/>
            <a:ext cx="402431" cy="0"/>
          </a:xfrm>
          <a:prstGeom prst="line">
            <a:avLst/>
          </a:prstGeom>
          <a:ln w="28575">
            <a:solidFill>
              <a:srgbClr val="545454"/>
            </a:solidFill>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6E6C2785-96A5-4B65-B3D1-29C94CE1C67F}"/>
              </a:ext>
            </a:extLst>
          </p:cNvPr>
          <p:cNvGrpSpPr/>
          <p:nvPr/>
        </p:nvGrpSpPr>
        <p:grpSpPr>
          <a:xfrm>
            <a:off x="4871775" y="4862430"/>
            <a:ext cx="733243" cy="402250"/>
            <a:chOff x="4871775" y="4502862"/>
            <a:chExt cx="733243" cy="402250"/>
          </a:xfrm>
        </p:grpSpPr>
        <p:pic>
          <p:nvPicPr>
            <p:cNvPr id="8" name="Picture 14" descr="Related image">
              <a:extLst>
                <a:ext uri="{FF2B5EF4-FFF2-40B4-BE49-F238E27FC236}">
                  <a16:creationId xmlns:a16="http://schemas.microsoft.com/office/drawing/2014/main" id="{AA014C61-1583-4E02-A68C-14927F877B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2768" y="4502862"/>
              <a:ext cx="402250" cy="40225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8B15E561-8C55-4267-B369-19BF339A2EF6}"/>
                </a:ext>
              </a:extLst>
            </p:cNvPr>
            <p:cNvCxnSpPr>
              <a:cxnSpLocks/>
            </p:cNvCxnSpPr>
            <p:nvPr/>
          </p:nvCxnSpPr>
          <p:spPr>
            <a:xfrm flipH="1">
              <a:off x="4871775" y="4701606"/>
              <a:ext cx="402431" cy="0"/>
            </a:xfrm>
            <a:prstGeom prst="line">
              <a:avLst/>
            </a:prstGeom>
            <a:ln w="28575">
              <a:solidFill>
                <a:srgbClr val="545454"/>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76CB7F0A-99B9-40F9-9BC5-6A5DA87077AA}"/>
              </a:ext>
            </a:extLst>
          </p:cNvPr>
          <p:cNvGrpSpPr/>
          <p:nvPr/>
        </p:nvGrpSpPr>
        <p:grpSpPr>
          <a:xfrm>
            <a:off x="4871775" y="5221997"/>
            <a:ext cx="733243" cy="402250"/>
            <a:chOff x="4871775" y="4502862"/>
            <a:chExt cx="733243" cy="402250"/>
          </a:xfrm>
        </p:grpSpPr>
        <p:pic>
          <p:nvPicPr>
            <p:cNvPr id="11" name="Picture 14" descr="Related image">
              <a:extLst>
                <a:ext uri="{FF2B5EF4-FFF2-40B4-BE49-F238E27FC236}">
                  <a16:creationId xmlns:a16="http://schemas.microsoft.com/office/drawing/2014/main" id="{731B489B-47B8-4688-A8D6-67B8A7D6EA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2768" y="4502862"/>
              <a:ext cx="402250" cy="40225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5F272BD6-82A0-48BE-91A3-1B1373ACD206}"/>
                </a:ext>
              </a:extLst>
            </p:cNvPr>
            <p:cNvCxnSpPr>
              <a:cxnSpLocks/>
            </p:cNvCxnSpPr>
            <p:nvPr/>
          </p:nvCxnSpPr>
          <p:spPr>
            <a:xfrm flipH="1">
              <a:off x="4871775" y="4701606"/>
              <a:ext cx="402431" cy="0"/>
            </a:xfrm>
            <a:prstGeom prst="line">
              <a:avLst/>
            </a:prstGeom>
            <a:ln w="28575">
              <a:solidFill>
                <a:srgbClr val="545454"/>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6380C7B3-A26D-4B61-8AE8-1F44E0FF7763}"/>
              </a:ext>
            </a:extLst>
          </p:cNvPr>
          <p:cNvGrpSpPr/>
          <p:nvPr/>
        </p:nvGrpSpPr>
        <p:grpSpPr>
          <a:xfrm>
            <a:off x="4871775" y="5581563"/>
            <a:ext cx="733243" cy="402250"/>
            <a:chOff x="4871775" y="4502862"/>
            <a:chExt cx="733243" cy="402250"/>
          </a:xfrm>
        </p:grpSpPr>
        <p:pic>
          <p:nvPicPr>
            <p:cNvPr id="14" name="Picture 14" descr="Related image">
              <a:extLst>
                <a:ext uri="{FF2B5EF4-FFF2-40B4-BE49-F238E27FC236}">
                  <a16:creationId xmlns:a16="http://schemas.microsoft.com/office/drawing/2014/main" id="{790EF96E-07B6-4E29-9462-0DABD12858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2768" y="4502862"/>
              <a:ext cx="402250" cy="40225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a:extLst>
                <a:ext uri="{FF2B5EF4-FFF2-40B4-BE49-F238E27FC236}">
                  <a16:creationId xmlns:a16="http://schemas.microsoft.com/office/drawing/2014/main" id="{B0D8CFCF-C0DA-4A23-8546-AE8B462DCEA5}"/>
                </a:ext>
              </a:extLst>
            </p:cNvPr>
            <p:cNvCxnSpPr>
              <a:cxnSpLocks/>
            </p:cNvCxnSpPr>
            <p:nvPr/>
          </p:nvCxnSpPr>
          <p:spPr>
            <a:xfrm flipH="1">
              <a:off x="4871775" y="4701606"/>
              <a:ext cx="402431" cy="0"/>
            </a:xfrm>
            <a:prstGeom prst="line">
              <a:avLst/>
            </a:prstGeom>
            <a:ln w="28575">
              <a:solidFill>
                <a:srgbClr val="545454"/>
              </a:solidFill>
            </a:ln>
          </p:spPr>
          <p:style>
            <a:lnRef idx="1">
              <a:schemeClr val="accent1"/>
            </a:lnRef>
            <a:fillRef idx="0">
              <a:schemeClr val="accent1"/>
            </a:fillRef>
            <a:effectRef idx="0">
              <a:schemeClr val="accent1"/>
            </a:effectRef>
            <a:fontRef idx="minor">
              <a:schemeClr val="tx1"/>
            </a:fontRef>
          </p:style>
        </p:cxnSp>
      </p:grpSp>
      <p:pic>
        <p:nvPicPr>
          <p:cNvPr id="16" name="Picture 12" descr="Image result for server clipart">
            <a:extLst>
              <a:ext uri="{FF2B5EF4-FFF2-40B4-BE49-F238E27FC236}">
                <a16:creationId xmlns:a16="http://schemas.microsoft.com/office/drawing/2014/main" id="{DC3A1289-DCAB-476C-BE12-6CAAE84E4D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9268" y="4386194"/>
            <a:ext cx="1333500" cy="194141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lated image">
            <a:extLst>
              <a:ext uri="{FF2B5EF4-FFF2-40B4-BE49-F238E27FC236}">
                <a16:creationId xmlns:a16="http://schemas.microsoft.com/office/drawing/2014/main" id="{B54E38B1-0A54-439C-B616-1F4C103836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76968" y="3902928"/>
            <a:ext cx="742950" cy="85457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Related image">
            <a:extLst>
              <a:ext uri="{FF2B5EF4-FFF2-40B4-BE49-F238E27FC236}">
                <a16:creationId xmlns:a16="http://schemas.microsoft.com/office/drawing/2014/main" id="{49D59490-19BF-4E87-8753-2F6B391942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76968" y="4837392"/>
            <a:ext cx="742950" cy="85457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Related image">
            <a:extLst>
              <a:ext uri="{FF2B5EF4-FFF2-40B4-BE49-F238E27FC236}">
                <a16:creationId xmlns:a16="http://schemas.microsoft.com/office/drawing/2014/main" id="{68C0A360-A829-45E0-BEC4-3B114BC27B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35861" y="5795398"/>
            <a:ext cx="742950" cy="85457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Related image">
            <a:extLst>
              <a:ext uri="{FF2B5EF4-FFF2-40B4-BE49-F238E27FC236}">
                <a16:creationId xmlns:a16="http://schemas.microsoft.com/office/drawing/2014/main" id="{D30D503B-8138-4ABC-97BB-A8CE659C80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2548204">
            <a:off x="5609585" y="4417039"/>
            <a:ext cx="288124" cy="24784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Related image">
            <a:extLst>
              <a:ext uri="{FF2B5EF4-FFF2-40B4-BE49-F238E27FC236}">
                <a16:creationId xmlns:a16="http://schemas.microsoft.com/office/drawing/2014/main" id="{9D59341B-FC30-4CAE-885C-93964DC953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3927549">
            <a:off x="5593500" y="4691786"/>
            <a:ext cx="288124" cy="247849"/>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Related image">
            <a:extLst>
              <a:ext uri="{FF2B5EF4-FFF2-40B4-BE49-F238E27FC236}">
                <a16:creationId xmlns:a16="http://schemas.microsoft.com/office/drawing/2014/main" id="{409CFE0E-2D9F-4D6E-8111-F3D699ECBC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3145537">
            <a:off x="5601995" y="5655766"/>
            <a:ext cx="288124" cy="247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7728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2" descr="Image result for cats">
            <a:extLst>
              <a:ext uri="{FF2B5EF4-FFF2-40B4-BE49-F238E27FC236}">
                <a16:creationId xmlns:a16="http://schemas.microsoft.com/office/drawing/2014/main" id="{D9965712-51B8-421F-83BF-11DB9F5FFF3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Speech Bubble: Oval 3">
            <a:extLst>
              <a:ext uri="{FF2B5EF4-FFF2-40B4-BE49-F238E27FC236}">
                <a16:creationId xmlns:a16="http://schemas.microsoft.com/office/drawing/2014/main" id="{60193F0A-BFE6-4875-B388-2F6DED88DF30}"/>
              </a:ext>
            </a:extLst>
          </p:cNvPr>
          <p:cNvSpPr/>
          <p:nvPr/>
        </p:nvSpPr>
        <p:spPr>
          <a:xfrm>
            <a:off x="8274756" y="1072445"/>
            <a:ext cx="3815644" cy="1738489"/>
          </a:xfrm>
          <a:prstGeom prst="wedgeEllipseCallout">
            <a:avLst>
              <a:gd name="adj1" fmla="val -85330"/>
              <a:gd name="adj2" fmla="val 1170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My brain!</a:t>
            </a:r>
          </a:p>
        </p:txBody>
      </p:sp>
    </p:spTree>
    <p:extLst>
      <p:ext uri="{BB962C8B-B14F-4D97-AF65-F5344CB8AC3E}">
        <p14:creationId xmlns:p14="http://schemas.microsoft.com/office/powerpoint/2010/main" val="3452041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206F8-7912-4356-A893-21631BECFCCC}"/>
              </a:ext>
            </a:extLst>
          </p:cNvPr>
          <p:cNvSpPr>
            <a:spLocks noGrp="1"/>
          </p:cNvSpPr>
          <p:nvPr>
            <p:ph type="title"/>
          </p:nvPr>
        </p:nvSpPr>
        <p:spPr/>
        <p:txBody>
          <a:bodyPr>
            <a:normAutofit fontScale="90000"/>
          </a:bodyPr>
          <a:lstStyle/>
          <a:p>
            <a:r>
              <a:rPr lang="en-GB" dirty="0"/>
              <a:t>Shush, its ok.</a:t>
            </a:r>
            <a:br>
              <a:rPr lang="en-GB" dirty="0"/>
            </a:br>
            <a:br>
              <a:rPr lang="en-GB" dirty="0"/>
            </a:br>
            <a:r>
              <a:rPr lang="en-GB" dirty="0"/>
              <a:t>Have a relaxing picture of a parrot.</a:t>
            </a:r>
          </a:p>
        </p:txBody>
      </p:sp>
    </p:spTree>
    <p:extLst>
      <p:ext uri="{BB962C8B-B14F-4D97-AF65-F5344CB8AC3E}">
        <p14:creationId xmlns:p14="http://schemas.microsoft.com/office/powerpoint/2010/main" val="421591581"/>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833</Words>
  <Application>Microsoft Office PowerPoint</Application>
  <PresentationFormat>Widescreen</PresentationFormat>
  <Paragraphs>110</Paragraphs>
  <Slides>26</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Calibri</vt:lpstr>
      <vt:lpstr>Corbel</vt:lpstr>
      <vt:lpstr>Wingdings 2</vt:lpstr>
      <vt:lpstr>Frame</vt:lpstr>
      <vt:lpstr>Sockets</vt:lpstr>
      <vt:lpstr>Background</vt:lpstr>
      <vt:lpstr>Where sockets fit in to the communications model.</vt:lpstr>
      <vt:lpstr>What is a socket</vt:lpstr>
      <vt:lpstr>We use the analogy of “sockets” to describe a connection between 2 devices, one plugging in (or connecting) to the other.  General, the socket is owned by a computer systems with the wire being the virtual connection between the computers</vt:lpstr>
      <vt:lpstr>Ports on a server.</vt:lpstr>
      <vt:lpstr>PowerPoint Presentation</vt:lpstr>
      <vt:lpstr>PowerPoint Presentation</vt:lpstr>
      <vt:lpstr>Shush, its ok.  Have a relaxing picture of a parrot.</vt:lpstr>
      <vt:lpstr>PowerPoint Presentation</vt:lpstr>
      <vt:lpstr>Moving on!</vt:lpstr>
      <vt:lpstr>Socket Types</vt:lpstr>
      <vt:lpstr>Socket Types</vt:lpstr>
      <vt:lpstr>Datagram sockets</vt:lpstr>
      <vt:lpstr>C# example </vt:lpstr>
      <vt:lpstr>Stream sockets</vt:lpstr>
      <vt:lpstr>C# Example</vt:lpstr>
      <vt:lpstr>Raw sockets</vt:lpstr>
      <vt:lpstr>Other Sockets</vt:lpstr>
      <vt:lpstr>Rdm Sockets</vt:lpstr>
      <vt:lpstr>Seqpacket</vt:lpstr>
      <vt:lpstr>Whole Process</vt:lpstr>
      <vt:lpstr>Questions?</vt:lpstr>
      <vt:lpstr>Look in to asynchronous sockets</vt:lpstr>
      <vt:lpstr>Convert your applications to use UDP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Sockets</dc:title>
  <dc:creator>Nicholas Thomas</dc:creator>
  <cp:lastModifiedBy>Nick Thomas</cp:lastModifiedBy>
  <cp:revision>4</cp:revision>
  <dcterms:created xsi:type="dcterms:W3CDTF">2019-01-17T14:20:15Z</dcterms:created>
  <dcterms:modified xsi:type="dcterms:W3CDTF">2019-02-04T12:56:24Z</dcterms:modified>
</cp:coreProperties>
</file>