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7" r:id="rId9"/>
    <p:sldId id="265" r:id="rId10"/>
    <p:sldId id="264" r:id="rId11"/>
    <p:sldId id="270" r:id="rId12"/>
    <p:sldId id="268" r:id="rId13"/>
    <p:sldId id="271" r:id="rId14"/>
    <p:sldId id="273" r:id="rId15"/>
    <p:sldId id="272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78731" autoAdjust="0"/>
  </p:normalViewPr>
  <p:slideViewPr>
    <p:cSldViewPr snapToGrid="0">
      <p:cViewPr varScale="1">
        <p:scale>
          <a:sx n="90" d="100"/>
          <a:sy n="90" d="100"/>
        </p:scale>
        <p:origin x="1350" y="-366"/>
      </p:cViewPr>
      <p:guideLst/>
    </p:cSldViewPr>
  </p:slideViewPr>
  <p:notesTextViewPr>
    <p:cViewPr>
      <p:scale>
        <a:sx n="1" d="1"/>
        <a:sy n="1" d="1"/>
      </p:scale>
      <p:origin x="0" y="-60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" userId="c70d66d9-7267-4f59-8d9e-6268ec5bdaef" providerId="ADAL" clId="{F0F57E8B-10D6-4EC5-B0AD-90B9B23554FC}"/>
    <pc:docChg chg="delSld modSld">
      <pc:chgData name="Nick" userId="c70d66d9-7267-4f59-8d9e-6268ec5bdaef" providerId="ADAL" clId="{F0F57E8B-10D6-4EC5-B0AD-90B9B23554FC}" dt="2020-02-10T12:39:41.029" v="1" actId="20577"/>
      <pc:docMkLst>
        <pc:docMk/>
      </pc:docMkLst>
      <pc:sldChg chg="del">
        <pc:chgData name="Nick" userId="c70d66d9-7267-4f59-8d9e-6268ec5bdaef" providerId="ADAL" clId="{F0F57E8B-10D6-4EC5-B0AD-90B9B23554FC}" dt="2020-02-10T12:33:27.677" v="0" actId="2696"/>
        <pc:sldMkLst>
          <pc:docMk/>
          <pc:sldMk cId="2682275524" sldId="269"/>
        </pc:sldMkLst>
      </pc:sldChg>
      <pc:sldChg chg="modNotesTx">
        <pc:chgData name="Nick" userId="c70d66d9-7267-4f59-8d9e-6268ec5bdaef" providerId="ADAL" clId="{F0F57E8B-10D6-4EC5-B0AD-90B9B23554FC}" dt="2020-02-10T12:39:41.029" v="1" actId="20577"/>
        <pc:sldMkLst>
          <pc:docMk/>
          <pc:sldMk cId="1815866838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F7CBB-F011-4217-BF51-478F03ABE8AF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6A208-21BB-4F69-8555-CE6E469C6D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17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6A208-21BB-4F69-8555-CE6E469C6DE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07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common type of data cable</a:t>
            </a:r>
          </a:p>
          <a:p>
            <a:r>
              <a:rPr lang="en-GB" dirty="0"/>
              <a:t>Found in most networks. Its in this room, my house, probably your house (if you wired your computers to your modem).</a:t>
            </a:r>
          </a:p>
          <a:p>
            <a:endParaRPr lang="en-GB" dirty="0"/>
          </a:p>
          <a:p>
            <a:r>
              <a:rPr lang="en-GB" dirty="0"/>
              <a:t>4 sets to twisted wires. Twisted to reduce noise on the line from magnetic fields.</a:t>
            </a:r>
          </a:p>
          <a:p>
            <a:endParaRPr lang="en-GB" dirty="0"/>
          </a:p>
          <a:p>
            <a:r>
              <a:rPr lang="en-GB" dirty="0"/>
              <a:t>STOP! Physics time!</a:t>
            </a:r>
          </a:p>
          <a:p>
            <a:r>
              <a:rPr lang="en-GB" dirty="0"/>
              <a:t>Magnetic fields are generated when electrons flow through </a:t>
            </a:r>
            <a:r>
              <a:rPr lang="en-GB" dirty="0" err="1"/>
              <a:t>circet</a:t>
            </a:r>
            <a:r>
              <a:rPr lang="en-GB" dirty="0"/>
              <a:t>.</a:t>
            </a:r>
          </a:p>
          <a:p>
            <a:r>
              <a:rPr lang="en-GB" dirty="0"/>
              <a:t>They follow the “left hand rule”. Magnetic fields rotate clockwise as electrons flow away from you.</a:t>
            </a:r>
          </a:p>
          <a:p>
            <a:r>
              <a:rPr lang="en-GB" dirty="0"/>
              <a:t>If you have 2 fields, next to each other, rotating clockwise and counter clockwise, then the net field has a direction away from the cable.</a:t>
            </a:r>
          </a:p>
          <a:p>
            <a:r>
              <a:rPr lang="en-GB" dirty="0"/>
              <a:t>If another magnetic field comes along (imagine a magnet) then its field affects the field of the cable but only in one location. This move the magnet around a bit and you can artificially drag the data line high and low. This would affect the data we are passing and mess up our data. Not what we want.</a:t>
            </a:r>
          </a:p>
          <a:p>
            <a:endParaRPr lang="en-GB" dirty="0"/>
          </a:p>
          <a:p>
            <a:r>
              <a:rPr lang="en-GB" dirty="0"/>
              <a:t>How ever if we twist the wires around each other, we end up with alternating magnetic fields all the way along the cable.</a:t>
            </a:r>
          </a:p>
          <a:p>
            <a:r>
              <a:rPr lang="en-GB" dirty="0"/>
              <a:t>Now when we move the magnet, we pall the line high in one location but pull it low in the another location (depending on the twist).</a:t>
            </a:r>
            <a:br>
              <a:rPr lang="en-GB" dirty="0"/>
            </a:br>
            <a:r>
              <a:rPr lang="en-GB" dirty="0"/>
              <a:t>The high is the invers of the low and the to cancel out, leaving us with just our data…. Electrical engineers are smart buggers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Cat5e and cat6 comes with more shielding to help further reduce interference. It always reminded me if tinfoil.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But, for all its graces, Cat5, 5e and 6 are a nightmare to wire yourself.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6A208-21BB-4F69-8555-CE6E469C6DE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2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4C75-4893-44C1-935D-E2A2F7FF3793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24FF-EE2E-49F5-9A0E-6B57D23A8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9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4C75-4893-44C1-935D-E2A2F7FF3793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24FF-EE2E-49F5-9A0E-6B57D23A8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67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4C75-4893-44C1-935D-E2A2F7FF3793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24FF-EE2E-49F5-9A0E-6B57D23A8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43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4C75-4893-44C1-935D-E2A2F7FF3793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24FF-EE2E-49F5-9A0E-6B57D23A8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40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4C75-4893-44C1-935D-E2A2F7FF3793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24FF-EE2E-49F5-9A0E-6B57D23A8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89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4C75-4893-44C1-935D-E2A2F7FF3793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24FF-EE2E-49F5-9A0E-6B57D23A8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30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4C75-4893-44C1-935D-E2A2F7FF3793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24FF-EE2E-49F5-9A0E-6B57D23A8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8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4C75-4893-44C1-935D-E2A2F7FF3793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24FF-EE2E-49F5-9A0E-6B57D23A8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15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4C75-4893-44C1-935D-E2A2F7FF3793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24FF-EE2E-49F5-9A0E-6B57D23A8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7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4C75-4893-44C1-935D-E2A2F7FF3793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24FF-EE2E-49F5-9A0E-6B57D23A8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90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4C75-4893-44C1-935D-E2A2F7FF3793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24FF-EE2E-49F5-9A0E-6B57D23A8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2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F94C75-4893-44C1-935D-E2A2F7FF3793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4A524FF-EE2E-49F5-9A0E-6B57D23A8B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54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FDA0-2D74-40A5-B5E9-F8793611C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E726D-FF76-422A-A72F-45554A0DB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78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B246-D37C-4B58-8001-E05FF35B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Topology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D29AC6-9210-4438-BAB0-31AF16533301}"/>
              </a:ext>
            </a:extLst>
          </p:cNvPr>
          <p:cNvGrpSpPr/>
          <p:nvPr/>
        </p:nvGrpSpPr>
        <p:grpSpPr>
          <a:xfrm>
            <a:off x="3752247" y="1310260"/>
            <a:ext cx="7901789" cy="4746858"/>
            <a:chOff x="3752247" y="1310260"/>
            <a:chExt cx="7901789" cy="474685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EC32F2-A9EA-48BB-A464-B702F2DC71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8792" y="1671714"/>
              <a:ext cx="784017" cy="1694099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D86C47-C9B3-4458-A596-7A31A72C10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0880" y="4295667"/>
              <a:ext cx="1241204" cy="130425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2FAFBB-2149-41B4-A56A-778599D107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6877" y="3283004"/>
              <a:ext cx="1241204" cy="130425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3351A8-C1D9-4AB7-817C-D13D9FD3B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6082" y="1959718"/>
              <a:ext cx="1241204" cy="130425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ABB1B4-A327-4367-BF2E-1531D9B8C8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44603" y="3170889"/>
              <a:ext cx="1241204" cy="130425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0DFABD-1DF7-4D56-8D0A-FD85C303D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3619" y="4475139"/>
              <a:ext cx="1412464" cy="1072601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2BD445-5B4F-4A47-AC80-91F29D31C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2013" y="3355596"/>
              <a:ext cx="1412464" cy="1072601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F796A75-DDE5-4814-91BE-B2378D876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67286" y="1829501"/>
              <a:ext cx="1069376" cy="1526095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Content Placeholder 4">
              <a:extLst>
                <a:ext uri="{FF2B5EF4-FFF2-40B4-BE49-F238E27FC236}">
                  <a16:creationId xmlns:a16="http://schemas.microsoft.com/office/drawing/2014/main" id="{081FB038-87CC-413F-BE5B-62E274C89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6684" y="2967227"/>
              <a:ext cx="908306" cy="914402"/>
            </a:xfrm>
            <a:prstGeom prst="rect">
              <a:avLst/>
            </a:prstGeom>
          </p:spPr>
        </p:pic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A7E07C1A-6233-4F5C-80F0-D99238DF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7448" y="1310260"/>
              <a:ext cx="908306" cy="914402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D0F62F22-ADB7-4C1A-A4C7-C678B9277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247" y="1310260"/>
              <a:ext cx="908306" cy="914402"/>
            </a:xfrm>
            <a:prstGeom prst="rect">
              <a:avLst/>
            </a:prstGeom>
          </p:spPr>
        </p:pic>
        <p:pic>
          <p:nvPicPr>
            <p:cNvPr id="9" name="Content Placeholder 4">
              <a:extLst>
                <a:ext uri="{FF2B5EF4-FFF2-40B4-BE49-F238E27FC236}">
                  <a16:creationId xmlns:a16="http://schemas.microsoft.com/office/drawing/2014/main" id="{F33DE7F2-82A3-4A77-A01E-89B86D64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837" y="2967227"/>
              <a:ext cx="908306" cy="914402"/>
            </a:xfrm>
            <a:prstGeom prst="rect">
              <a:avLst/>
            </a:prstGeom>
          </p:spPr>
        </p:pic>
        <p:pic>
          <p:nvPicPr>
            <p:cNvPr id="16" name="Content Placeholder 4">
              <a:extLst>
                <a:ext uri="{FF2B5EF4-FFF2-40B4-BE49-F238E27FC236}">
                  <a16:creationId xmlns:a16="http://schemas.microsoft.com/office/drawing/2014/main" id="{6D9B89B8-33C1-4CDD-9F0E-4A708FA5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9011" y="2908612"/>
              <a:ext cx="908306" cy="914402"/>
            </a:xfrm>
            <a:prstGeom prst="rect">
              <a:avLst/>
            </a:prstGeom>
          </p:spPr>
        </p:pic>
        <p:pic>
          <p:nvPicPr>
            <p:cNvPr id="17" name="Content Placeholder 4">
              <a:extLst>
                <a:ext uri="{FF2B5EF4-FFF2-40B4-BE49-F238E27FC236}">
                  <a16:creationId xmlns:a16="http://schemas.microsoft.com/office/drawing/2014/main" id="{946FAADD-502D-4690-BA9C-457FA5ADF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7041" y="4115220"/>
              <a:ext cx="908306" cy="914402"/>
            </a:xfrm>
            <a:prstGeom prst="rect">
              <a:avLst/>
            </a:prstGeom>
          </p:spPr>
        </p:pic>
        <p:pic>
          <p:nvPicPr>
            <p:cNvPr id="18" name="Content Placeholder 4">
              <a:extLst>
                <a:ext uri="{FF2B5EF4-FFF2-40B4-BE49-F238E27FC236}">
                  <a16:creationId xmlns:a16="http://schemas.microsoft.com/office/drawing/2014/main" id="{3CC0EAC2-8122-489E-8F2A-887D0C728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5730" y="1310260"/>
              <a:ext cx="908306" cy="914402"/>
            </a:xfrm>
            <a:prstGeom prst="rect">
              <a:avLst/>
            </a:prstGeom>
          </p:spPr>
        </p:pic>
        <p:pic>
          <p:nvPicPr>
            <p:cNvPr id="19" name="Content Placeholder 4">
              <a:extLst>
                <a:ext uri="{FF2B5EF4-FFF2-40B4-BE49-F238E27FC236}">
                  <a16:creationId xmlns:a16="http://schemas.microsoft.com/office/drawing/2014/main" id="{EFA659E3-7460-4B10-8727-89EF0CE4D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9011" y="5142716"/>
              <a:ext cx="908306" cy="914402"/>
            </a:xfrm>
            <a:prstGeom prst="rect">
              <a:avLst/>
            </a:prstGeom>
          </p:spPr>
        </p:pic>
        <p:pic>
          <p:nvPicPr>
            <p:cNvPr id="20" name="Content Placeholder 4">
              <a:extLst>
                <a:ext uri="{FF2B5EF4-FFF2-40B4-BE49-F238E27FC236}">
                  <a16:creationId xmlns:a16="http://schemas.microsoft.com/office/drawing/2014/main" id="{1CD49EEF-1251-44F6-86EA-A47671928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463" y="4115220"/>
              <a:ext cx="908306" cy="914402"/>
            </a:xfrm>
            <a:prstGeom prst="rect">
              <a:avLst/>
            </a:prstGeom>
          </p:spPr>
        </p:pic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66862D7-A80B-434F-BC89-9E2AA875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GB" dirty="0"/>
              <a:t>Combination of star and bus topologies</a:t>
            </a:r>
          </a:p>
          <a:p>
            <a:r>
              <a:rPr lang="en-GB" dirty="0"/>
              <a:t>Groups of star networks connected with a bus backbone</a:t>
            </a:r>
          </a:p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Existing networks can be easily expanded</a:t>
            </a:r>
          </a:p>
          <a:p>
            <a:pPr lvl="1"/>
            <a:r>
              <a:rPr lang="en-GB" dirty="0"/>
              <a:t>Point-to-point wiring for individual segments means easier installation and maintenance</a:t>
            </a:r>
          </a:p>
          <a:p>
            <a:pPr lvl="1"/>
            <a:r>
              <a:rPr lang="en-GB" dirty="0"/>
              <a:t>Well suited for temporary networks</a:t>
            </a:r>
          </a:p>
          <a:p>
            <a:r>
              <a:rPr lang="en-GB" dirty="0"/>
              <a:t>Disadvantages </a:t>
            </a:r>
          </a:p>
          <a:p>
            <a:pPr lvl="1"/>
            <a:r>
              <a:rPr lang="en-GB" dirty="0"/>
              <a:t>Technical experience required to configure and wire tree</a:t>
            </a:r>
          </a:p>
          <a:p>
            <a:pPr lvl="1"/>
            <a:r>
              <a:rPr lang="en-GB" dirty="0"/>
              <a:t>Failure of backbone brings down entire network</a:t>
            </a:r>
          </a:p>
          <a:p>
            <a:pPr lvl="1"/>
            <a:r>
              <a:rPr lang="en-GB" dirty="0"/>
              <a:t>Maintenance difficult for large networks</a:t>
            </a:r>
          </a:p>
        </p:txBody>
      </p:sp>
    </p:spTree>
    <p:extLst>
      <p:ext uri="{BB962C8B-B14F-4D97-AF65-F5344CB8AC3E}">
        <p14:creationId xmlns:p14="http://schemas.microsoft.com/office/powerpoint/2010/main" val="75469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4819 -0.246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02" y="-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9CB6-CB99-474A-9941-E84F483A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Transmission Media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9D979-C720-4355-801C-238BC1619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49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4D40-ECFD-4A6E-B529-11443794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2997-D3F3-419C-9870-1B9E9FAA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Guided</a:t>
            </a:r>
          </a:p>
          <a:p>
            <a:pPr lvl="1"/>
            <a:r>
              <a:rPr lang="en-GB" dirty="0"/>
              <a:t>Transmitted data travels through cables and along known, fixed paths.</a:t>
            </a:r>
          </a:p>
          <a:p>
            <a:r>
              <a:rPr lang="en-GB" dirty="0"/>
              <a:t>Unguided</a:t>
            </a:r>
          </a:p>
          <a:p>
            <a:pPr lvl="1"/>
            <a:r>
              <a:rPr lang="en-GB" dirty="0"/>
              <a:t>Transmitted data travels through space in the form of electromagnetic waves.</a:t>
            </a:r>
          </a:p>
        </p:txBody>
      </p:sp>
    </p:spTree>
    <p:extLst>
      <p:ext uri="{BB962C8B-B14F-4D97-AF65-F5344CB8AC3E}">
        <p14:creationId xmlns:p14="http://schemas.microsoft.com/office/powerpoint/2010/main" val="179812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972224DB-CDF5-4C32-B96E-401282CB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6679">
            <a:off x="7830836" y="3078380"/>
            <a:ext cx="4647770" cy="4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1B9D4-EF20-4733-BA95-B1ED6D10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Twisted Pair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5403-AAB5-4411-A769-C4189307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2564892"/>
          </a:xfrm>
        </p:spPr>
        <p:txBody>
          <a:bodyPr/>
          <a:lstStyle/>
          <a:p>
            <a:r>
              <a:rPr lang="en-GB" dirty="0"/>
              <a:t>Shielded and unshielded </a:t>
            </a:r>
          </a:p>
          <a:p>
            <a:r>
              <a:rPr lang="en-GB" dirty="0"/>
              <a:t>Most common type of network cable</a:t>
            </a:r>
          </a:p>
          <a:p>
            <a:r>
              <a:rPr lang="en-GB" dirty="0"/>
              <a:t>Supports 100 base T and 1000 base T </a:t>
            </a:r>
            <a:br>
              <a:rPr lang="en-GB" dirty="0"/>
            </a:br>
            <a:r>
              <a:rPr lang="en-GB" dirty="0"/>
              <a:t>(100 mb/s, 1000mb/s)</a:t>
            </a:r>
          </a:p>
          <a:p>
            <a:r>
              <a:rPr lang="en-GB" dirty="0"/>
              <a:t>Twisted to reduce noise on the line from magnetic fields</a:t>
            </a:r>
          </a:p>
        </p:txBody>
      </p:sp>
      <p:pic>
        <p:nvPicPr>
          <p:cNvPr id="3078" name="Picture 6" descr="Magnetic Field Emissions">
            <a:extLst>
              <a:ext uri="{FF2B5EF4-FFF2-40B4-BE49-F238E27FC236}">
                <a16:creationId xmlns:a16="http://schemas.microsoft.com/office/drawing/2014/main" id="{9FA95C5F-4DB6-4627-9F75-FA81D04A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71" y="762001"/>
            <a:ext cx="61055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gnetic Field Emissions 2">
            <a:extLst>
              <a:ext uri="{FF2B5EF4-FFF2-40B4-BE49-F238E27FC236}">
                <a16:creationId xmlns:a16="http://schemas.microsoft.com/office/drawing/2014/main" id="{CBBA34C5-2B63-4E2E-AE65-A0F3348E6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71" y="3424428"/>
            <a:ext cx="46577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twisted pair cable">
            <a:extLst>
              <a:ext uri="{FF2B5EF4-FFF2-40B4-BE49-F238E27FC236}">
                <a16:creationId xmlns:a16="http://schemas.microsoft.com/office/drawing/2014/main" id="{CDCB567D-C243-4B72-8665-8C005AF6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176" y="762001"/>
            <a:ext cx="7276309" cy="550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8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F708-B871-48A0-BA01-1EA34EA7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UTP/STP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F8D8-BAC0-4234-ABC0-868E14FA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Cat5 = 100 mb/s</a:t>
            </a:r>
          </a:p>
          <a:p>
            <a:r>
              <a:rPr lang="en-GB" dirty="0"/>
              <a:t>Cat5e = 1000 mb/s </a:t>
            </a:r>
          </a:p>
          <a:p>
            <a:r>
              <a:rPr lang="en-GB" dirty="0"/>
              <a:t>Cat6 = 10,000 mb/s</a:t>
            </a:r>
          </a:p>
          <a:p>
            <a:pPr marL="0" indent="0">
              <a:buNone/>
            </a:pPr>
            <a:r>
              <a:rPr lang="en-GB" dirty="0"/>
              <a:t>	these are the theoretical maximum speeds and distance 	please a factor. In more situations, you should get 	reasonable close to these numbers.</a:t>
            </a:r>
          </a:p>
        </p:txBody>
      </p:sp>
    </p:spTree>
    <p:extLst>
      <p:ext uri="{BB962C8B-B14F-4D97-AF65-F5344CB8AC3E}">
        <p14:creationId xmlns:p14="http://schemas.microsoft.com/office/powerpoint/2010/main" val="386562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A0D4-A442-45C0-915F-B612C67D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Coaxial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088B-A34F-46BC-84D5-2821B434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 </a:t>
            </a:r>
            <a:r>
              <a:rPr lang="en-GB" dirty="0" err="1"/>
              <a:t>baseT</a:t>
            </a:r>
            <a:r>
              <a:rPr lang="en-GB" dirty="0"/>
              <a:t> = 10mb/s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0788378-B40A-4955-A4EC-908CD0C0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623476"/>
            <a:ext cx="5785451" cy="19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oaxial  cable">
            <a:extLst>
              <a:ext uri="{FF2B5EF4-FFF2-40B4-BE49-F238E27FC236}">
                <a16:creationId xmlns:a16="http://schemas.microsoft.com/office/drawing/2014/main" id="{088E8D22-0707-4C9F-A9E6-208C309DA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18" y="3367386"/>
            <a:ext cx="3938544" cy="262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oaxial cable bnc connector">
            <a:extLst>
              <a:ext uri="{FF2B5EF4-FFF2-40B4-BE49-F238E27FC236}">
                <a16:creationId xmlns:a16="http://schemas.microsoft.com/office/drawing/2014/main" id="{2289DF84-7F47-4A2E-AB3D-4460BEB0B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69" y="4206812"/>
            <a:ext cx="2703616" cy="202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7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C055-4B10-4A69-AADB-A996376C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059C-3D84-46B3-B10C-755645F0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Fast, really fast</a:t>
            </a:r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Expensive </a:t>
            </a:r>
          </a:p>
          <a:p>
            <a:pPr lvl="1"/>
            <a:r>
              <a:rPr lang="en-GB" dirty="0"/>
              <a:t>Easy to break</a:t>
            </a:r>
          </a:p>
          <a:p>
            <a:pPr lvl="1"/>
            <a:endParaRPr lang="en-GB" dirty="0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80BC3301-203B-4DE4-8B47-D8E9FF1C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49" y="2002358"/>
            <a:ext cx="3957437" cy="28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8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4DB-AF95-4641-888B-153C7848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A91C8-2847-40F5-ACB1-C89AE84A6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80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71D7-FE27-451B-9450-60D4F6B3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8A9F-0D3E-4E80-9843-91049086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all know what these things are</a:t>
            </a:r>
          </a:p>
          <a:p>
            <a:r>
              <a:rPr lang="en-GB" dirty="0"/>
              <a:t>Sometime there consumer grade</a:t>
            </a:r>
          </a:p>
          <a:p>
            <a:r>
              <a:rPr lang="en-GB" dirty="0"/>
              <a:t>Some times there servers</a:t>
            </a:r>
          </a:p>
        </p:txBody>
      </p:sp>
      <p:pic>
        <p:nvPicPr>
          <p:cNvPr id="1026" name="Picture 2" descr="Image result for computer">
            <a:extLst>
              <a:ext uri="{FF2B5EF4-FFF2-40B4-BE49-F238E27FC236}">
                <a16:creationId xmlns:a16="http://schemas.microsoft.com/office/drawing/2014/main" id="{603560A3-7538-44B9-ADD9-50964F34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611" y="2336801"/>
            <a:ext cx="2842894" cy="24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01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7962-2265-4F4A-B2E2-6321A87A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6A28-ADF5-4CE7-AC0B-3ADF2ABF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Operates at layer 1 of the OSI model</a:t>
            </a:r>
          </a:p>
          <a:p>
            <a:r>
              <a:rPr lang="en-GB" dirty="0"/>
              <a:t>Can support 10 to 1000 mb/s </a:t>
            </a:r>
          </a:p>
          <a:p>
            <a:r>
              <a:rPr lang="en-GB" dirty="0"/>
              <a:t>Largely obsolete</a:t>
            </a:r>
          </a:p>
          <a:p>
            <a:r>
              <a:rPr lang="en-GB" dirty="0"/>
              <a:t>Can cause packet collisions as hubs</a:t>
            </a:r>
            <a:br>
              <a:rPr lang="en-GB" dirty="0"/>
            </a:br>
            <a:r>
              <a:rPr lang="en-GB" dirty="0"/>
              <a:t> send packets to all connected device. </a:t>
            </a:r>
          </a:p>
          <a:p>
            <a:endParaRPr lang="en-GB" dirty="0"/>
          </a:p>
        </p:txBody>
      </p:sp>
      <p:pic>
        <p:nvPicPr>
          <p:cNvPr id="4" name="Picture 2" descr="Image result for hub network">
            <a:extLst>
              <a:ext uri="{FF2B5EF4-FFF2-40B4-BE49-F238E27FC236}">
                <a16:creationId xmlns:a16="http://schemas.microsoft.com/office/drawing/2014/main" id="{69ABFDFA-31EF-4034-BF52-FF6C9B08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57" y="0"/>
            <a:ext cx="3589337" cy="209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hub network">
            <a:extLst>
              <a:ext uri="{FF2B5EF4-FFF2-40B4-BE49-F238E27FC236}">
                <a16:creationId xmlns:a16="http://schemas.microsoft.com/office/drawing/2014/main" id="{602273F0-F7B4-4882-BC52-D1B543718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880760"/>
            <a:ext cx="32004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99396-E4BB-4EF1-8D48-34CCDA83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405" y="4741564"/>
            <a:ext cx="2610989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6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2262-C256-4D1E-8AC8-B340256B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3E70-CD09-4CEF-AF8B-7BA704F8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Now that we have spent several weeks on the software that makes networks tick. Lets spend some time looking at physical networks!</a:t>
            </a:r>
          </a:p>
        </p:txBody>
      </p:sp>
    </p:spTree>
    <p:extLst>
      <p:ext uri="{BB962C8B-B14F-4D97-AF65-F5344CB8AC3E}">
        <p14:creationId xmlns:p14="http://schemas.microsoft.com/office/powerpoint/2010/main" val="3936042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C35E-8588-4B1D-A3E8-71C11E12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26E7-D3C1-4F93-8CFB-CC2C2B2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Notice a difference?</a:t>
            </a:r>
          </a:p>
          <a:p>
            <a:pPr lvl="1"/>
            <a:r>
              <a:rPr lang="en-GB" dirty="0"/>
              <a:t>You can be forgiven if you cant</a:t>
            </a:r>
          </a:p>
          <a:p>
            <a:r>
              <a:rPr lang="en-GB" dirty="0"/>
              <a:t>Switches are almost the same as </a:t>
            </a:r>
            <a:br>
              <a:rPr lang="en-GB" dirty="0"/>
            </a:br>
            <a:r>
              <a:rPr lang="en-GB" dirty="0"/>
              <a:t>hubs</a:t>
            </a:r>
          </a:p>
          <a:p>
            <a:r>
              <a:rPr lang="en-GB" dirty="0"/>
              <a:t>More intelligent as they send </a:t>
            </a:r>
            <a:br>
              <a:rPr lang="en-GB" dirty="0"/>
            </a:br>
            <a:r>
              <a:rPr lang="en-GB" dirty="0"/>
              <a:t>packets to the correct device, </a:t>
            </a:r>
            <a:br>
              <a:rPr lang="en-GB" dirty="0"/>
            </a:br>
            <a:r>
              <a:rPr lang="en-GB" dirty="0"/>
              <a:t>based on mac address</a:t>
            </a:r>
          </a:p>
          <a:p>
            <a:r>
              <a:rPr lang="en-GB" dirty="0"/>
              <a:t>More common that hubs now</a:t>
            </a:r>
          </a:p>
        </p:txBody>
      </p:sp>
      <p:pic>
        <p:nvPicPr>
          <p:cNvPr id="3074" name="Picture 2" descr="Image result for ethernet switches">
            <a:extLst>
              <a:ext uri="{FF2B5EF4-FFF2-40B4-BE49-F238E27FC236}">
                <a16:creationId xmlns:a16="http://schemas.microsoft.com/office/drawing/2014/main" id="{4E74948D-5810-48D6-8350-79EA21F6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-4572"/>
            <a:ext cx="386556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5A27D075-972A-4EB4-B974-DC045E3FB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4" y="2834931"/>
            <a:ext cx="4354285" cy="178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ethernet switches">
            <a:extLst>
              <a:ext uri="{FF2B5EF4-FFF2-40B4-BE49-F238E27FC236}">
                <a16:creationId xmlns:a16="http://schemas.microsoft.com/office/drawing/2014/main" id="{4CACE877-13B0-4F3B-B30D-2B2F287B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886" y="4905121"/>
            <a:ext cx="4688114" cy="194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58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B8CA-FA8C-4BAB-A4DA-D05E49E8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5BD3-844E-4477-9767-990A833C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 device that forwards packets</a:t>
            </a:r>
            <a:br>
              <a:rPr lang="en-GB" dirty="0"/>
            </a:br>
            <a:r>
              <a:rPr lang="en-GB" dirty="0"/>
              <a:t>between networks.</a:t>
            </a:r>
          </a:p>
          <a:p>
            <a:r>
              <a:rPr lang="en-GB" dirty="0"/>
              <a:t>Can have switch built in but not</a:t>
            </a:r>
            <a:br>
              <a:rPr lang="en-GB" dirty="0"/>
            </a:br>
            <a:r>
              <a:rPr lang="en-GB" dirty="0"/>
              <a:t>necessary</a:t>
            </a:r>
          </a:p>
          <a:p>
            <a:r>
              <a:rPr lang="en-GB" dirty="0"/>
              <a:t>May include firewall, VPN</a:t>
            </a:r>
          </a:p>
        </p:txBody>
      </p:sp>
      <p:pic>
        <p:nvPicPr>
          <p:cNvPr id="2054" name="Picture 6" descr="Image result for ethernet router">
            <a:extLst>
              <a:ext uri="{FF2B5EF4-FFF2-40B4-BE49-F238E27FC236}">
                <a16:creationId xmlns:a16="http://schemas.microsoft.com/office/drawing/2014/main" id="{A5A4D01B-9BB3-49B6-AF78-DE70EB5B0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" t="20952" r="2805" b="30370"/>
          <a:stretch/>
        </p:blipFill>
        <p:spPr bwMode="auto">
          <a:xfrm>
            <a:off x="8577943" y="191961"/>
            <a:ext cx="3614057" cy="186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thernet router">
            <a:extLst>
              <a:ext uri="{FF2B5EF4-FFF2-40B4-BE49-F238E27FC236}">
                <a16:creationId xmlns:a16="http://schemas.microsoft.com/office/drawing/2014/main" id="{3F19DC37-C280-4822-830C-8986BDCAF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2055712"/>
            <a:ext cx="3895725" cy="217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ethernet router">
            <a:extLst>
              <a:ext uri="{FF2B5EF4-FFF2-40B4-BE49-F238E27FC236}">
                <a16:creationId xmlns:a16="http://schemas.microsoft.com/office/drawing/2014/main" id="{62A9BE54-A367-45AE-8808-E6595E13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961" y="4681551"/>
            <a:ext cx="3720039" cy="19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29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F45F-1950-4D32-8549-493C2BB6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5FBA-5B03-4E66-A984-DD35E85C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hardware</a:t>
            </a:r>
          </a:p>
          <a:p>
            <a:r>
              <a:rPr lang="en-GB" dirty="0"/>
              <a:t>It’s a general idea of things that exist on the</a:t>
            </a:r>
            <a:br>
              <a:rPr lang="en-GB" dirty="0"/>
            </a:br>
            <a:r>
              <a:rPr lang="en-GB" dirty="0"/>
              <a:t>internet.</a:t>
            </a:r>
          </a:p>
          <a:p>
            <a:r>
              <a:rPr lang="en-GB" dirty="0"/>
              <a:t>Its just servers</a:t>
            </a:r>
          </a:p>
          <a:p>
            <a:r>
              <a:rPr lang="en-GB" dirty="0"/>
              <a:t>And services</a:t>
            </a:r>
          </a:p>
          <a:p>
            <a:r>
              <a:rPr lang="en-GB" dirty="0"/>
              <a:t>IT IS NOT THE ANSWER! 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FF1F20D9-D3FF-4712-9316-3C1CE4003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2188437"/>
            <a:ext cx="3400425" cy="24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dilbert cloud">
            <a:extLst>
              <a:ext uri="{FF2B5EF4-FFF2-40B4-BE49-F238E27FC236}">
                <a16:creationId xmlns:a16="http://schemas.microsoft.com/office/drawing/2014/main" id="{9E02448A-9F82-4ED0-81D4-67438B19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43" y="4751438"/>
            <a:ext cx="6096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2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F945-BB1D-4677-85E7-28C862E8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7772-282B-44A5-B661-5F81AD4B0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6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41C2-4123-4734-ACBF-7090E043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Topology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150AB-D419-455C-AD84-843DD34B4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0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7418-ECA5-4D41-AE77-190DD226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Topology?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B5CAC-F533-4C8F-B0B1-7F7DADC2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b="1" dirty="0"/>
              <a:t>Topology</a:t>
            </a:r>
          </a:p>
          <a:p>
            <a:r>
              <a:rPr lang="en-GB" dirty="0"/>
              <a:t>The arrangement and interlinking of computers in a computer network</a:t>
            </a:r>
          </a:p>
          <a:p>
            <a:r>
              <a:rPr lang="en-GB" sz="1000" dirty="0"/>
              <a:t>dictionary.com</a:t>
            </a:r>
          </a:p>
        </p:txBody>
      </p:sp>
    </p:spTree>
    <p:extLst>
      <p:ext uri="{BB962C8B-B14F-4D97-AF65-F5344CB8AC3E}">
        <p14:creationId xmlns:p14="http://schemas.microsoft.com/office/powerpoint/2010/main" val="386080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38CD-31A1-49D5-A286-92E45EF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 of a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01AB-B87A-447B-8978-69CFBC85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</a:t>
            </a:r>
          </a:p>
          <a:p>
            <a:r>
              <a:rPr lang="en-GB" dirty="0"/>
              <a:t>Flexibility</a:t>
            </a:r>
          </a:p>
          <a:p>
            <a:r>
              <a:rPr lang="en-GB" dirty="0"/>
              <a:t>Reliability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Ease of installation</a:t>
            </a:r>
          </a:p>
          <a:p>
            <a:r>
              <a:rPr lang="en-GB" dirty="0"/>
              <a:t>Ease of maintenance.</a:t>
            </a:r>
          </a:p>
        </p:txBody>
      </p:sp>
    </p:spTree>
    <p:extLst>
      <p:ext uri="{BB962C8B-B14F-4D97-AF65-F5344CB8AC3E}">
        <p14:creationId xmlns:p14="http://schemas.microsoft.com/office/powerpoint/2010/main" val="252459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EC72-9BBE-4638-BF32-8E76BC81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 Topology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DBCFA9-561A-4ECD-BACB-C5ED3A29C62F}"/>
              </a:ext>
            </a:extLst>
          </p:cNvPr>
          <p:cNvGrpSpPr/>
          <p:nvPr/>
        </p:nvGrpSpPr>
        <p:grpSpPr>
          <a:xfrm>
            <a:off x="3603108" y="1882179"/>
            <a:ext cx="7920198" cy="3644149"/>
            <a:chOff x="3603108" y="1882179"/>
            <a:chExt cx="7920198" cy="3644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940D9C-58B3-42DF-8ECF-AF7B84801C02}"/>
                </a:ext>
              </a:extLst>
            </p:cNvPr>
            <p:cNvCxnSpPr/>
            <p:nvPr/>
          </p:nvCxnSpPr>
          <p:spPr>
            <a:xfrm>
              <a:off x="3603108" y="3704253"/>
              <a:ext cx="792019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0B838E-CE7D-4729-BC52-728712EFD642}"/>
                </a:ext>
              </a:extLst>
            </p:cNvPr>
            <p:cNvGrpSpPr/>
            <p:nvPr/>
          </p:nvGrpSpPr>
          <p:grpSpPr>
            <a:xfrm>
              <a:off x="9784701" y="3704253"/>
              <a:ext cx="908306" cy="1804426"/>
              <a:chOff x="9784701" y="3704253"/>
              <a:chExt cx="908306" cy="1804426"/>
            </a:xfrm>
          </p:grpSpPr>
          <p:pic>
            <p:nvPicPr>
              <p:cNvPr id="9" name="Content Placeholder 4">
                <a:extLst>
                  <a:ext uri="{FF2B5EF4-FFF2-40B4-BE49-F238E27FC236}">
                    <a16:creationId xmlns:a16="http://schemas.microsoft.com/office/drawing/2014/main" id="{DBF9A356-88DA-4C2F-A7B6-A269FE514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84701" y="4594277"/>
                <a:ext cx="908306" cy="914402"/>
              </a:xfrm>
              <a:prstGeom prst="rect">
                <a:avLst/>
              </a:prstGeom>
            </p:spPr>
          </p:pic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219C787-E903-49AA-A1AA-F0E47C5D30CD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10238854" y="3704253"/>
                <a:ext cx="0" cy="89002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906C09D-5477-4434-B406-8748F599B8E8}"/>
                </a:ext>
              </a:extLst>
            </p:cNvPr>
            <p:cNvGrpSpPr/>
            <p:nvPr/>
          </p:nvGrpSpPr>
          <p:grpSpPr>
            <a:xfrm>
              <a:off x="6817567" y="3704253"/>
              <a:ext cx="908306" cy="1804426"/>
              <a:chOff x="6817567" y="3704253"/>
              <a:chExt cx="908306" cy="1804426"/>
            </a:xfrm>
          </p:grpSpPr>
          <p:pic>
            <p:nvPicPr>
              <p:cNvPr id="7" name="Content Placeholder 4">
                <a:extLst>
                  <a:ext uri="{FF2B5EF4-FFF2-40B4-BE49-F238E27FC236}">
                    <a16:creationId xmlns:a16="http://schemas.microsoft.com/office/drawing/2014/main" id="{4A111A1E-1EC2-4295-8988-CD2435C8D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7567" y="4594277"/>
                <a:ext cx="908306" cy="914402"/>
              </a:xfrm>
              <a:prstGeom prst="rect">
                <a:avLst/>
              </a:prstGeom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5E0BD87-7251-4718-B695-80EBCC1B2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5091" y="3704253"/>
                <a:ext cx="0" cy="89002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CD0549-6A91-4262-B18C-319B4B308B62}"/>
                </a:ext>
              </a:extLst>
            </p:cNvPr>
            <p:cNvGrpSpPr/>
            <p:nvPr/>
          </p:nvGrpSpPr>
          <p:grpSpPr>
            <a:xfrm>
              <a:off x="8083295" y="1882179"/>
              <a:ext cx="908306" cy="1804426"/>
              <a:chOff x="8083295" y="1882179"/>
              <a:chExt cx="908306" cy="1804426"/>
            </a:xfrm>
          </p:grpSpPr>
          <p:pic>
            <p:nvPicPr>
              <p:cNvPr id="8" name="Content Placeholder 4">
                <a:extLst>
                  <a:ext uri="{FF2B5EF4-FFF2-40B4-BE49-F238E27FC236}">
                    <a16:creationId xmlns:a16="http://schemas.microsoft.com/office/drawing/2014/main" id="{A01098C0-0E48-456E-8873-62342F8A5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3295" y="1882179"/>
                <a:ext cx="908306" cy="914402"/>
              </a:xfrm>
              <a:prstGeom prst="rect">
                <a:avLst/>
              </a:prstGeom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5024FD0-4FFB-416A-92F9-C24F85CA9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3475" y="2796581"/>
                <a:ext cx="0" cy="89002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EEF4E9A-FCA4-402C-8355-3DE6CBA8F889}"/>
                </a:ext>
              </a:extLst>
            </p:cNvPr>
            <p:cNvGrpSpPr/>
            <p:nvPr/>
          </p:nvGrpSpPr>
          <p:grpSpPr>
            <a:xfrm>
              <a:off x="4914122" y="1882179"/>
              <a:ext cx="908306" cy="1804426"/>
              <a:chOff x="4914122" y="1882179"/>
              <a:chExt cx="908306" cy="1804426"/>
            </a:xfrm>
          </p:grpSpPr>
          <p:pic>
            <p:nvPicPr>
              <p:cNvPr id="6" name="Content Placeholder 4">
                <a:extLst>
                  <a:ext uri="{FF2B5EF4-FFF2-40B4-BE49-F238E27FC236}">
                    <a16:creationId xmlns:a16="http://schemas.microsoft.com/office/drawing/2014/main" id="{457FF506-3090-4978-B4AF-8F89F1C59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4122" y="1882179"/>
                <a:ext cx="908306" cy="914402"/>
              </a:xfrm>
              <a:prstGeom prst="rect">
                <a:avLst/>
              </a:prstGeom>
            </p:spPr>
          </p:pic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AC6F3A0-5E63-4BC7-A7C1-4BAEE328F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5270" y="2796581"/>
                <a:ext cx="0" cy="89002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118D4F4-78B7-4BD1-97B0-94A91EBE65E6}"/>
                </a:ext>
              </a:extLst>
            </p:cNvPr>
            <p:cNvGrpSpPr/>
            <p:nvPr/>
          </p:nvGrpSpPr>
          <p:grpSpPr>
            <a:xfrm>
              <a:off x="4266404" y="3721902"/>
              <a:ext cx="908306" cy="1804426"/>
              <a:chOff x="6817567" y="3704253"/>
              <a:chExt cx="908306" cy="1804426"/>
            </a:xfrm>
          </p:grpSpPr>
          <p:pic>
            <p:nvPicPr>
              <p:cNvPr id="28" name="Content Placeholder 4">
                <a:extLst>
                  <a:ext uri="{FF2B5EF4-FFF2-40B4-BE49-F238E27FC236}">
                    <a16:creationId xmlns:a16="http://schemas.microsoft.com/office/drawing/2014/main" id="{3435C6C1-AD6F-47A8-B86E-04043BE59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7567" y="4594277"/>
                <a:ext cx="908306" cy="914402"/>
              </a:xfrm>
              <a:prstGeom prst="rect">
                <a:avLst/>
              </a:prstGeom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9D1FB3F-1189-4CE5-820D-0FD0C0023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5091" y="3704253"/>
                <a:ext cx="0" cy="89002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815FD54-6D01-4A24-AB21-F352C491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GB" dirty="0"/>
              <a:t>Data travels in both directions along the bus</a:t>
            </a:r>
          </a:p>
          <a:p>
            <a:r>
              <a:rPr lang="en-GB" dirty="0"/>
              <a:t>All devices are connected to the bus</a:t>
            </a:r>
          </a:p>
          <a:p>
            <a:r>
              <a:rPr lang="en-GB" dirty="0"/>
              <a:t>When device wants to transmit packet, destination address has to be included in the header.</a:t>
            </a:r>
          </a:p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Easy to install</a:t>
            </a:r>
          </a:p>
          <a:p>
            <a:pPr lvl="1"/>
            <a:r>
              <a:rPr lang="en-GB" dirty="0"/>
              <a:t>Can be extended easily</a:t>
            </a:r>
          </a:p>
          <a:p>
            <a:pPr lvl="1"/>
            <a:r>
              <a:rPr lang="en-GB" dirty="0"/>
              <a:t>Very reliable because of single transition line</a:t>
            </a:r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Troubleshooting is difficult as there is not single point of control</a:t>
            </a:r>
          </a:p>
          <a:p>
            <a:pPr lvl="1"/>
            <a:r>
              <a:rPr lang="en-GB" dirty="0"/>
              <a:t>One faulty node can being the while network down</a:t>
            </a:r>
          </a:p>
          <a:p>
            <a:pPr lvl="1"/>
            <a:r>
              <a:rPr lang="en-GB" dirty="0"/>
              <a:t>Dumb terminals cannot be connected to the bus</a:t>
            </a:r>
          </a:p>
        </p:txBody>
      </p:sp>
    </p:spTree>
    <p:extLst>
      <p:ext uri="{BB962C8B-B14F-4D97-AF65-F5344CB8AC3E}">
        <p14:creationId xmlns:p14="http://schemas.microsoft.com/office/powerpoint/2010/main" val="21431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48763 -0.255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88" y="-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B557-C7BC-4CF0-A019-2F064A9F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Ring Topology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ABD211-DF8F-4DFC-B488-44A91F50A21D}"/>
              </a:ext>
            </a:extLst>
          </p:cNvPr>
          <p:cNvGrpSpPr/>
          <p:nvPr/>
        </p:nvGrpSpPr>
        <p:grpSpPr>
          <a:xfrm>
            <a:off x="4483619" y="677662"/>
            <a:ext cx="5885635" cy="5493532"/>
            <a:chOff x="4483619" y="666636"/>
            <a:chExt cx="5885635" cy="549353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2796089-C7A6-4CAB-9C95-1C422FE19A96}"/>
                </a:ext>
              </a:extLst>
            </p:cNvPr>
            <p:cNvSpPr/>
            <p:nvPr/>
          </p:nvSpPr>
          <p:spPr>
            <a:xfrm>
              <a:off x="4614019" y="1001027"/>
              <a:ext cx="5624835" cy="515914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6" name="Content Placeholder 4">
              <a:extLst>
                <a:ext uri="{FF2B5EF4-FFF2-40B4-BE49-F238E27FC236}">
                  <a16:creationId xmlns:a16="http://schemas.microsoft.com/office/drawing/2014/main" id="{55BF4B27-3EAC-4E15-858D-4399C80C9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948" y="2139835"/>
              <a:ext cx="908306" cy="914402"/>
            </a:xfrm>
            <a:prstGeom prst="rect">
              <a:avLst/>
            </a:prstGeom>
          </p:spPr>
        </p:pic>
        <p:pic>
          <p:nvPicPr>
            <p:cNvPr id="34" name="Content Placeholder 4">
              <a:extLst>
                <a:ext uri="{FF2B5EF4-FFF2-40B4-BE49-F238E27FC236}">
                  <a16:creationId xmlns:a16="http://schemas.microsoft.com/office/drawing/2014/main" id="{5EF69338-9D73-4B00-AEDF-F5776D4B6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7748" y="4942571"/>
              <a:ext cx="908306" cy="914402"/>
            </a:xfrm>
            <a:prstGeom prst="rect">
              <a:avLst/>
            </a:prstGeom>
          </p:spPr>
        </p:pic>
        <p:pic>
          <p:nvPicPr>
            <p:cNvPr id="32" name="Content Placeholder 4">
              <a:extLst>
                <a:ext uri="{FF2B5EF4-FFF2-40B4-BE49-F238E27FC236}">
                  <a16:creationId xmlns:a16="http://schemas.microsoft.com/office/drawing/2014/main" id="{FEFC7631-2B14-4972-A9A7-8A2D0025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2283" y="666636"/>
              <a:ext cx="908306" cy="914402"/>
            </a:xfrm>
            <a:prstGeom prst="rect">
              <a:avLst/>
            </a:prstGeom>
          </p:spPr>
        </p:pic>
        <p:pic>
          <p:nvPicPr>
            <p:cNvPr id="30" name="Content Placeholder 4">
              <a:extLst>
                <a:ext uri="{FF2B5EF4-FFF2-40B4-BE49-F238E27FC236}">
                  <a16:creationId xmlns:a16="http://schemas.microsoft.com/office/drawing/2014/main" id="{07A408DD-5EC5-4416-877F-489C408C1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619" y="2022015"/>
              <a:ext cx="908306" cy="914402"/>
            </a:xfrm>
            <a:prstGeom prst="rect">
              <a:avLst/>
            </a:prstGeom>
          </p:spPr>
        </p:pic>
        <p:pic>
          <p:nvPicPr>
            <p:cNvPr id="28" name="Content Placeholder 4">
              <a:extLst>
                <a:ext uri="{FF2B5EF4-FFF2-40B4-BE49-F238E27FC236}">
                  <a16:creationId xmlns:a16="http://schemas.microsoft.com/office/drawing/2014/main" id="{5B106DE4-BA5C-4A0D-BC83-E506A12EF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458" y="5131690"/>
              <a:ext cx="908306" cy="914402"/>
            </a:xfrm>
            <a:prstGeom prst="rect">
              <a:avLst/>
            </a:prstGeom>
          </p:spPr>
        </p:pic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496F448-7648-4ADF-9F47-9EB31A98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668" y="864108"/>
            <a:ext cx="7315200" cy="5120640"/>
          </a:xfrm>
        </p:spPr>
        <p:txBody>
          <a:bodyPr/>
          <a:lstStyle/>
          <a:p>
            <a:r>
              <a:rPr lang="en-GB" dirty="0"/>
              <a:t>Each node is connected to exactly 2 other nodes</a:t>
            </a:r>
          </a:p>
          <a:p>
            <a:r>
              <a:rPr lang="en-GB" dirty="0"/>
              <a:t>Data travels in one, predetermined, direction</a:t>
            </a:r>
          </a:p>
          <a:p>
            <a:r>
              <a:rPr lang="en-GB" dirty="0"/>
              <a:t>Only one token allowed</a:t>
            </a:r>
          </a:p>
          <a:p>
            <a:r>
              <a:rPr lang="en-GB" dirty="0"/>
              <a:t>Sender submits a packet</a:t>
            </a:r>
          </a:p>
          <a:p>
            <a:pPr lvl="1"/>
            <a:r>
              <a:rPr lang="en-GB" dirty="0"/>
              <a:t>Neighbouring node transmits it to its neighbour and so on</a:t>
            </a:r>
          </a:p>
          <a:p>
            <a:pPr lvl="1"/>
            <a:r>
              <a:rPr lang="en-GB" dirty="0"/>
              <a:t>Eventually, packet reaches the destination and is removed</a:t>
            </a:r>
          </a:p>
          <a:p>
            <a:pPr lvl="1"/>
            <a:r>
              <a:rPr lang="en-GB" dirty="0"/>
              <a:t>Or</a:t>
            </a:r>
          </a:p>
          <a:p>
            <a:pPr lvl="1"/>
            <a:r>
              <a:rPr lang="en-GB" dirty="0"/>
              <a:t>Packet reaches sender and is removed.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E6FB1A6-3FFB-4646-AF19-EA160BE47D13}"/>
              </a:ext>
            </a:extLst>
          </p:cNvPr>
          <p:cNvSpPr txBox="1">
            <a:spLocks/>
          </p:cNvSpPr>
          <p:nvPr/>
        </p:nvSpPr>
        <p:spPr>
          <a:xfrm>
            <a:off x="4021668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Small cable segments</a:t>
            </a:r>
          </a:p>
          <a:p>
            <a:pPr lvl="1"/>
            <a:r>
              <a:rPr lang="en-GB" dirty="0"/>
              <a:t>Ideal for optical fibre as data travels in only one direction</a:t>
            </a:r>
          </a:p>
          <a:p>
            <a:pPr lvl="1"/>
            <a:r>
              <a:rPr lang="en-GB" dirty="0"/>
              <a:t>Very high transition speeds possible.</a:t>
            </a:r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Failure of single node brings down the whole network</a:t>
            </a:r>
          </a:p>
          <a:p>
            <a:pPr lvl="1"/>
            <a:r>
              <a:rPr lang="en-GB" dirty="0"/>
              <a:t>Troubleshooting is difficult as many nodes may have to be inspected before problem is identified.</a:t>
            </a:r>
          </a:p>
          <a:p>
            <a:pPr lvl="1"/>
            <a:r>
              <a:rPr lang="en-GB" dirty="0"/>
              <a:t>Difficult to remove one or more nodes while keeping the network operational.</a:t>
            </a:r>
          </a:p>
        </p:txBody>
      </p:sp>
    </p:spTree>
    <p:extLst>
      <p:ext uri="{BB962C8B-B14F-4D97-AF65-F5344CB8AC3E}">
        <p14:creationId xmlns:p14="http://schemas.microsoft.com/office/powerpoint/2010/main" val="316719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46705 -0.2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59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0" grpId="1" uiExpand="1" build="p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rgbClr val="5E5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 - Dilbert by Scott Adams">
            <a:extLst>
              <a:ext uri="{FF2B5EF4-FFF2-40B4-BE49-F238E27FC236}">
                <a16:creationId xmlns:a16="http://schemas.microsoft.com/office/drawing/2014/main" id="{BAB34A81-6B6E-4402-847E-77120D1D9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5" y="1777293"/>
            <a:ext cx="10602391" cy="32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14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4639-0583-402D-9BC3-DAEDBDED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 Topology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44B159-71FD-47A6-A9CF-C14032ADA11B}"/>
              </a:ext>
            </a:extLst>
          </p:cNvPr>
          <p:cNvGrpSpPr/>
          <p:nvPr/>
        </p:nvGrpSpPr>
        <p:grpSpPr>
          <a:xfrm>
            <a:off x="4483619" y="651193"/>
            <a:ext cx="5885635" cy="5405925"/>
            <a:chOff x="4483619" y="651193"/>
            <a:chExt cx="5885635" cy="5405925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249DE320-4B90-46C4-8F4E-416582335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948" y="2150861"/>
              <a:ext cx="908306" cy="914402"/>
            </a:xfrm>
            <a:prstGeom prst="rect">
              <a:avLst/>
            </a:prstGeom>
          </p:spPr>
        </p:pic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A4BCDFBE-C38D-41B6-B3B3-D6120EFF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7748" y="4953597"/>
              <a:ext cx="908306" cy="914402"/>
            </a:xfrm>
            <a:prstGeom prst="rect">
              <a:avLst/>
            </a:prstGeom>
          </p:spPr>
        </p:pic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CBD0AEE5-20E0-4BB5-A7F9-828B04FAF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2283" y="677662"/>
              <a:ext cx="908306" cy="914402"/>
            </a:xfrm>
            <a:prstGeom prst="rect">
              <a:avLst/>
            </a:prstGeom>
          </p:spPr>
        </p:pic>
        <p:pic>
          <p:nvPicPr>
            <p:cNvPr id="9" name="Content Placeholder 4">
              <a:extLst>
                <a:ext uri="{FF2B5EF4-FFF2-40B4-BE49-F238E27FC236}">
                  <a16:creationId xmlns:a16="http://schemas.microsoft.com/office/drawing/2014/main" id="{FF2B94BD-D144-4350-BC24-C63E57886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619" y="2033041"/>
              <a:ext cx="908306" cy="914402"/>
            </a:xfrm>
            <a:prstGeom prst="rect">
              <a:avLst/>
            </a:prstGeom>
          </p:spPr>
        </p:pic>
        <p:pic>
          <p:nvPicPr>
            <p:cNvPr id="10" name="Content Placeholder 4">
              <a:extLst>
                <a:ext uri="{FF2B5EF4-FFF2-40B4-BE49-F238E27FC236}">
                  <a16:creationId xmlns:a16="http://schemas.microsoft.com/office/drawing/2014/main" id="{73FF0F77-9E16-46B8-9EC1-B75E879F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458" y="5142716"/>
              <a:ext cx="908306" cy="91440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D6FF6F-0E72-478A-84CD-C6F1A65DA339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7531769" y="1592064"/>
              <a:ext cx="0" cy="144673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4B0DFE-0F9B-468A-AE01-B913274EC411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 flipV="1">
              <a:off x="8181474" y="2608062"/>
              <a:ext cx="1279474" cy="724303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E0E3E-617F-430C-A20B-F753FF0B4409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5391925" y="2490242"/>
              <a:ext cx="2049625" cy="914402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0B2A914-0CAE-45A2-B2F5-30224C3C6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2372" y="3513221"/>
              <a:ext cx="1151823" cy="1752715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E4C12F-3E57-4089-86DF-A9B04D0EC517}"/>
                </a:ext>
              </a:extLst>
            </p:cNvPr>
            <p:cNvCxnSpPr>
              <a:cxnSpLocks/>
            </p:cNvCxnSpPr>
            <p:nvPr/>
          </p:nvCxnSpPr>
          <p:spPr>
            <a:xfrm>
              <a:off x="7684169" y="3191194"/>
              <a:ext cx="1776779" cy="2219604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A7EB5A-6DC1-4364-A4F0-5A0B84DC894C}"/>
                </a:ext>
              </a:extLst>
            </p:cNvPr>
            <p:cNvSpPr/>
            <p:nvPr/>
          </p:nvSpPr>
          <p:spPr>
            <a:xfrm>
              <a:off x="6882064" y="3038794"/>
              <a:ext cx="1299410" cy="5871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Server</a:t>
              </a:r>
            </a:p>
          </p:txBody>
        </p:sp>
        <p:pic>
          <p:nvPicPr>
            <p:cNvPr id="27" name="Content Placeholder 4">
              <a:extLst>
                <a:ext uri="{FF2B5EF4-FFF2-40B4-BE49-F238E27FC236}">
                  <a16:creationId xmlns:a16="http://schemas.microsoft.com/office/drawing/2014/main" id="{C577A13D-EC4C-4402-A1FE-952C7108F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948" y="2124392"/>
              <a:ext cx="908306" cy="914402"/>
            </a:xfrm>
            <a:prstGeom prst="rect">
              <a:avLst/>
            </a:prstGeom>
          </p:spPr>
        </p:pic>
        <p:pic>
          <p:nvPicPr>
            <p:cNvPr id="28" name="Content Placeholder 4">
              <a:extLst>
                <a:ext uri="{FF2B5EF4-FFF2-40B4-BE49-F238E27FC236}">
                  <a16:creationId xmlns:a16="http://schemas.microsoft.com/office/drawing/2014/main" id="{F6101C00-DAF9-4DA3-99C5-1823B7165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7748" y="4927128"/>
              <a:ext cx="908306" cy="914402"/>
            </a:xfrm>
            <a:prstGeom prst="rect">
              <a:avLst/>
            </a:prstGeom>
          </p:spPr>
        </p:pic>
        <p:pic>
          <p:nvPicPr>
            <p:cNvPr id="29" name="Content Placeholder 4">
              <a:extLst>
                <a:ext uri="{FF2B5EF4-FFF2-40B4-BE49-F238E27FC236}">
                  <a16:creationId xmlns:a16="http://schemas.microsoft.com/office/drawing/2014/main" id="{A6C85632-722A-42D3-9822-F54241F9E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2283" y="651193"/>
              <a:ext cx="908306" cy="914402"/>
            </a:xfrm>
            <a:prstGeom prst="rect">
              <a:avLst/>
            </a:prstGeom>
          </p:spPr>
        </p:pic>
        <p:pic>
          <p:nvPicPr>
            <p:cNvPr id="30" name="Content Placeholder 4">
              <a:extLst>
                <a:ext uri="{FF2B5EF4-FFF2-40B4-BE49-F238E27FC236}">
                  <a16:creationId xmlns:a16="http://schemas.microsoft.com/office/drawing/2014/main" id="{BC5FCEB1-E41E-48D0-A380-A1F9B41C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619" y="2006572"/>
              <a:ext cx="908306" cy="914402"/>
            </a:xfrm>
            <a:prstGeom prst="rect">
              <a:avLst/>
            </a:prstGeom>
          </p:spPr>
        </p:pic>
        <p:pic>
          <p:nvPicPr>
            <p:cNvPr id="31" name="Content Placeholder 4">
              <a:extLst>
                <a:ext uri="{FF2B5EF4-FFF2-40B4-BE49-F238E27FC236}">
                  <a16:creationId xmlns:a16="http://schemas.microsoft.com/office/drawing/2014/main" id="{E52EC27A-AB79-4DD3-A0EC-B9815BA9C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458" y="5116247"/>
              <a:ext cx="908306" cy="914402"/>
            </a:xfrm>
            <a:prstGeom prst="rect">
              <a:avLst/>
            </a:prstGeom>
          </p:spPr>
        </p:pic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C31180A-322B-45DC-BC17-189E6DEB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GB" dirty="0"/>
              <a:t>All Nodes are connected to central server</a:t>
            </a:r>
          </a:p>
          <a:p>
            <a:r>
              <a:rPr lang="en-GB" dirty="0"/>
              <a:t>Server is responsible for passing on all communications</a:t>
            </a:r>
          </a:p>
          <a:p>
            <a:r>
              <a:rPr lang="en-GB" dirty="0"/>
              <a:t>Possibly the most common topology</a:t>
            </a:r>
          </a:p>
          <a:p>
            <a:endParaRPr lang="en-GB" dirty="0"/>
          </a:p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Failure a node dose not affect the network</a:t>
            </a:r>
          </a:p>
          <a:p>
            <a:pPr lvl="1"/>
            <a:r>
              <a:rPr lang="en-GB" dirty="0"/>
              <a:t>Trouble shooting is easy as faulty node can be detected from central point</a:t>
            </a:r>
          </a:p>
          <a:p>
            <a:pPr lvl="1"/>
            <a:r>
              <a:rPr lang="en-GB" dirty="0"/>
              <a:t>Simple access protocols required as one of the communicating nodes is always the server.</a:t>
            </a:r>
          </a:p>
          <a:p>
            <a:r>
              <a:rPr lang="en-GB" dirty="0"/>
              <a:t>Disadvantages </a:t>
            </a:r>
          </a:p>
          <a:p>
            <a:pPr lvl="1"/>
            <a:r>
              <a:rPr lang="en-GB" dirty="0"/>
              <a:t>Longer cables to connect to server</a:t>
            </a:r>
          </a:p>
          <a:p>
            <a:pPr lvl="1"/>
            <a:r>
              <a:rPr lang="en-GB" dirty="0"/>
              <a:t>Failure of central node brings whole network down.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9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-0.48046 -0.18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3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972</Words>
  <Application>Microsoft Office PowerPoint</Application>
  <PresentationFormat>Widescreen</PresentationFormat>
  <Paragraphs>136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Corbel</vt:lpstr>
      <vt:lpstr>Wingdings 2</vt:lpstr>
      <vt:lpstr>Frame</vt:lpstr>
      <vt:lpstr>Physical networks</vt:lpstr>
      <vt:lpstr>PowerPoint Presentation</vt:lpstr>
      <vt:lpstr>Network Topology</vt:lpstr>
      <vt:lpstr>What is Topology?</vt:lpstr>
      <vt:lpstr>Factors of a topology</vt:lpstr>
      <vt:lpstr>Bus Topology</vt:lpstr>
      <vt:lpstr>Ring Topology</vt:lpstr>
      <vt:lpstr>PowerPoint Presentation</vt:lpstr>
      <vt:lpstr>Star Topology</vt:lpstr>
      <vt:lpstr>Tree Topology</vt:lpstr>
      <vt:lpstr>Transmission Media</vt:lpstr>
      <vt:lpstr>PowerPoint Presentation</vt:lpstr>
      <vt:lpstr>Twisted Pair Cable</vt:lpstr>
      <vt:lpstr>UTP/STP</vt:lpstr>
      <vt:lpstr>Coaxial Cable</vt:lpstr>
      <vt:lpstr>Optical</vt:lpstr>
      <vt:lpstr>Hardware</vt:lpstr>
      <vt:lpstr>Computer</vt:lpstr>
      <vt:lpstr>Hubs</vt:lpstr>
      <vt:lpstr>switches</vt:lpstr>
      <vt:lpstr>Router</vt:lpstr>
      <vt:lpstr>The Cloud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networks</dc:title>
  <dc:creator>Nicholas Thomas</dc:creator>
  <cp:lastModifiedBy>Nicholas Thomas</cp:lastModifiedBy>
  <cp:revision>32</cp:revision>
  <dcterms:created xsi:type="dcterms:W3CDTF">2019-01-18T08:05:33Z</dcterms:created>
  <dcterms:modified xsi:type="dcterms:W3CDTF">2020-02-10T12:39:50Z</dcterms:modified>
</cp:coreProperties>
</file>