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0" r:id="rId4"/>
    <p:sldId id="263" r:id="rId5"/>
    <p:sldId id="261" r:id="rId6"/>
    <p:sldId id="265" r:id="rId7"/>
    <p:sldId id="262" r:id="rId8"/>
    <p:sldId id="264" r:id="rId9"/>
    <p:sldId id="259" r:id="rId10"/>
    <p:sldId id="266" r:id="rId11"/>
    <p:sldId id="267" r:id="rId12"/>
    <p:sldId id="25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79594-655F-4434-8B1B-5F3AFEB61924}" v="3" dt="2019-02-06T15:06:37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9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Thomas" userId="c70d66d9-7267-4f59-8d9e-6268ec5bdaef" providerId="ADAL" clId="{A3B79594-655F-4434-8B1B-5F3AFEB61924}"/>
    <pc:docChg chg="undo custSel addSld modSld">
      <pc:chgData name="Nick Thomas" userId="c70d66d9-7267-4f59-8d9e-6268ec5bdaef" providerId="ADAL" clId="{A3B79594-655F-4434-8B1B-5F3AFEB61924}" dt="2019-02-18T12:23:16.167" v="539" actId="20577"/>
      <pc:docMkLst>
        <pc:docMk/>
      </pc:docMkLst>
      <pc:sldChg chg="modSp">
        <pc:chgData name="Nick Thomas" userId="c70d66d9-7267-4f59-8d9e-6268ec5bdaef" providerId="ADAL" clId="{A3B79594-655F-4434-8B1B-5F3AFEB61924}" dt="2019-02-06T10:01:13.056" v="1" actId="20577"/>
        <pc:sldMkLst>
          <pc:docMk/>
          <pc:sldMk cId="854998667" sldId="260"/>
        </pc:sldMkLst>
        <pc:spChg chg="mod">
          <ac:chgData name="Nick Thomas" userId="c70d66d9-7267-4f59-8d9e-6268ec5bdaef" providerId="ADAL" clId="{A3B79594-655F-4434-8B1B-5F3AFEB61924}" dt="2019-02-06T10:01:13.056" v="1" actId="20577"/>
          <ac:spMkLst>
            <pc:docMk/>
            <pc:sldMk cId="854998667" sldId="260"/>
            <ac:spMk id="3" creationId="{EC3AB815-B781-44E7-B549-A4E66F14AA3C}"/>
          </ac:spMkLst>
        </pc:spChg>
      </pc:sldChg>
      <pc:sldChg chg="modSp">
        <pc:chgData name="Nick Thomas" userId="c70d66d9-7267-4f59-8d9e-6268ec5bdaef" providerId="ADAL" clId="{A3B79594-655F-4434-8B1B-5F3AFEB61924}" dt="2019-02-18T12:18:24.519" v="525" actId="20577"/>
        <pc:sldMkLst>
          <pc:docMk/>
          <pc:sldMk cId="2907735252" sldId="261"/>
        </pc:sldMkLst>
        <pc:spChg chg="mod">
          <ac:chgData name="Nick Thomas" userId="c70d66d9-7267-4f59-8d9e-6268ec5bdaef" providerId="ADAL" clId="{A3B79594-655F-4434-8B1B-5F3AFEB61924}" dt="2019-02-18T12:18:24.519" v="525" actId="20577"/>
          <ac:spMkLst>
            <pc:docMk/>
            <pc:sldMk cId="2907735252" sldId="261"/>
            <ac:spMk id="2" creationId="{FD23B5CC-80D6-4AF6-A4BD-6760E26D0053}"/>
          </ac:spMkLst>
        </pc:spChg>
      </pc:sldChg>
      <pc:sldChg chg="modSp">
        <pc:chgData name="Nick Thomas" userId="c70d66d9-7267-4f59-8d9e-6268ec5bdaef" providerId="ADAL" clId="{A3B79594-655F-4434-8B1B-5F3AFEB61924}" dt="2019-02-18T12:20:44.803" v="526" actId="20577"/>
        <pc:sldMkLst>
          <pc:docMk/>
          <pc:sldMk cId="1659306034" sldId="266"/>
        </pc:sldMkLst>
        <pc:spChg chg="mod">
          <ac:chgData name="Nick Thomas" userId="c70d66d9-7267-4f59-8d9e-6268ec5bdaef" providerId="ADAL" clId="{A3B79594-655F-4434-8B1B-5F3AFEB61924}" dt="2019-02-18T12:20:44.803" v="526" actId="20577"/>
          <ac:spMkLst>
            <pc:docMk/>
            <pc:sldMk cId="1659306034" sldId="266"/>
            <ac:spMk id="3" creationId="{0AB1C9E2-0D9F-45EC-AC1A-1FD830C147E2}"/>
          </ac:spMkLst>
        </pc:spChg>
      </pc:sldChg>
      <pc:sldChg chg="modSp">
        <pc:chgData name="Nick Thomas" userId="c70d66d9-7267-4f59-8d9e-6268ec5bdaef" providerId="ADAL" clId="{A3B79594-655F-4434-8B1B-5F3AFEB61924}" dt="2019-02-06T10:01:54.978" v="9" actId="20577"/>
        <pc:sldMkLst>
          <pc:docMk/>
          <pc:sldMk cId="2129746491" sldId="268"/>
        </pc:sldMkLst>
        <pc:spChg chg="mod">
          <ac:chgData name="Nick Thomas" userId="c70d66d9-7267-4f59-8d9e-6268ec5bdaef" providerId="ADAL" clId="{A3B79594-655F-4434-8B1B-5F3AFEB61924}" dt="2019-02-06T10:01:54.978" v="9" actId="20577"/>
          <ac:spMkLst>
            <pc:docMk/>
            <pc:sldMk cId="2129746491" sldId="268"/>
            <ac:spMk id="3" creationId="{09FEA9B4-516C-41AC-818A-C3BB66BE099D}"/>
          </ac:spMkLst>
        </pc:spChg>
      </pc:sldChg>
      <pc:sldChg chg="modSp">
        <pc:chgData name="Nick Thomas" userId="c70d66d9-7267-4f59-8d9e-6268ec5bdaef" providerId="ADAL" clId="{A3B79594-655F-4434-8B1B-5F3AFEB61924}" dt="2019-02-18T12:22:01.672" v="529" actId="20577"/>
        <pc:sldMkLst>
          <pc:docMk/>
          <pc:sldMk cId="2963020115" sldId="270"/>
        </pc:sldMkLst>
        <pc:spChg chg="mod">
          <ac:chgData name="Nick Thomas" userId="c70d66d9-7267-4f59-8d9e-6268ec5bdaef" providerId="ADAL" clId="{A3B79594-655F-4434-8B1B-5F3AFEB61924}" dt="2019-02-18T12:22:01.672" v="529" actId="20577"/>
          <ac:spMkLst>
            <pc:docMk/>
            <pc:sldMk cId="2963020115" sldId="270"/>
            <ac:spMk id="3" creationId="{7526C524-77B0-4123-AC37-5A072237788C}"/>
          </ac:spMkLst>
        </pc:spChg>
      </pc:sldChg>
      <pc:sldChg chg="modNotesTx">
        <pc:chgData name="Nick Thomas" userId="c70d66d9-7267-4f59-8d9e-6268ec5bdaef" providerId="ADAL" clId="{A3B79594-655F-4434-8B1B-5F3AFEB61924}" dt="2019-02-06T10:13:08.918" v="520" actId="20577"/>
        <pc:sldMkLst>
          <pc:docMk/>
          <pc:sldMk cId="326787426" sldId="271"/>
        </pc:sldMkLst>
      </pc:sldChg>
      <pc:sldChg chg="modSp">
        <pc:chgData name="Nick Thomas" userId="c70d66d9-7267-4f59-8d9e-6268ec5bdaef" providerId="ADAL" clId="{A3B79594-655F-4434-8B1B-5F3AFEB61924}" dt="2019-02-18T12:23:16.167" v="539" actId="20577"/>
        <pc:sldMkLst>
          <pc:docMk/>
          <pc:sldMk cId="4182320150" sldId="272"/>
        </pc:sldMkLst>
        <pc:spChg chg="mod">
          <ac:chgData name="Nick Thomas" userId="c70d66d9-7267-4f59-8d9e-6268ec5bdaef" providerId="ADAL" clId="{A3B79594-655F-4434-8B1B-5F3AFEB61924}" dt="2019-02-18T12:23:16.167" v="539" actId="20577"/>
          <ac:spMkLst>
            <pc:docMk/>
            <pc:sldMk cId="4182320150" sldId="272"/>
            <ac:spMk id="3" creationId="{6B3EFAF2-926A-47EC-8AE2-135CAF59F729}"/>
          </ac:spMkLst>
        </pc:spChg>
      </pc:sldChg>
      <pc:sldChg chg="modSp">
        <pc:chgData name="Nick Thomas" userId="c70d66d9-7267-4f59-8d9e-6268ec5bdaef" providerId="ADAL" clId="{A3B79594-655F-4434-8B1B-5F3AFEB61924}" dt="2019-02-06T10:11:55.106" v="517" actId="313"/>
        <pc:sldMkLst>
          <pc:docMk/>
          <pc:sldMk cId="3340846760" sldId="273"/>
        </pc:sldMkLst>
        <pc:spChg chg="mod">
          <ac:chgData name="Nick Thomas" userId="c70d66d9-7267-4f59-8d9e-6268ec5bdaef" providerId="ADAL" clId="{A3B79594-655F-4434-8B1B-5F3AFEB61924}" dt="2019-02-06T10:11:55.106" v="517" actId="313"/>
          <ac:spMkLst>
            <pc:docMk/>
            <pc:sldMk cId="3340846760" sldId="273"/>
            <ac:spMk id="3" creationId="{AF441FF0-8DFD-4DC7-8260-5A0F71660520}"/>
          </ac:spMkLst>
        </pc:spChg>
      </pc:sldChg>
      <pc:sldChg chg="add">
        <pc:chgData name="Nick Thomas" userId="c70d66d9-7267-4f59-8d9e-6268ec5bdaef" providerId="ADAL" clId="{A3B79594-655F-4434-8B1B-5F3AFEB61924}" dt="2019-02-06T15:06:37.446" v="521"/>
        <pc:sldMkLst>
          <pc:docMk/>
          <pc:sldMk cId="2050730147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1FDF4-FAC8-467C-80CA-E758D28137F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8FE2F-57B4-44A1-9C0F-35180C049D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9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FE2F-57B4-44A1-9C0F-35180C049D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34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send message</a:t>
            </a:r>
          </a:p>
          <a:p>
            <a:r>
              <a:rPr lang="en-GB" dirty="0"/>
              <a:t>Host A gets message,</a:t>
            </a:r>
          </a:p>
          <a:p>
            <a:r>
              <a:rPr lang="en-GB" dirty="0"/>
              <a:t>Sends it to TCP where it is segmented in to packets (and wrapped with TCP header but </a:t>
            </a:r>
            <a:r>
              <a:rPr lang="en-GB" dirty="0" err="1"/>
              <a:t>im</a:t>
            </a:r>
            <a:r>
              <a:rPr lang="en-GB" dirty="0"/>
              <a:t> not showing that, to save space)</a:t>
            </a:r>
          </a:p>
          <a:p>
            <a:r>
              <a:rPr lang="en-GB" dirty="0"/>
              <a:t>Packets are sent (they may arrive out of order and at different times</a:t>
            </a:r>
          </a:p>
          <a:p>
            <a:r>
              <a:rPr lang="en-GB" dirty="0"/>
              <a:t>Host B TCP reassembles the packets in to the message</a:t>
            </a:r>
          </a:p>
          <a:p>
            <a:endParaRPr lang="en-GB" dirty="0"/>
          </a:p>
          <a:p>
            <a:r>
              <a:rPr lang="en-GB" dirty="0"/>
              <a:t>Host be sends ACK’s for each packet it receives.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FE2F-57B4-44A1-9C0F-35180C049D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3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port		identifies the sender port</a:t>
            </a:r>
          </a:p>
          <a:p>
            <a:r>
              <a:rPr lang="en-GB" dirty="0" err="1"/>
              <a:t>Dest</a:t>
            </a:r>
            <a:r>
              <a:rPr lang="en-GB" dirty="0"/>
              <a:t> port		identifies the receivers port</a:t>
            </a:r>
          </a:p>
          <a:p>
            <a:r>
              <a:rPr lang="en-GB" dirty="0"/>
              <a:t>Sequence </a:t>
            </a:r>
            <a:r>
              <a:rPr lang="en-GB" dirty="0" err="1"/>
              <a:t>Num</a:t>
            </a:r>
            <a:r>
              <a:rPr lang="en-GB" dirty="0"/>
              <a:t>	the sequence number of this packet used for data reassembly and request resend of missing packets.</a:t>
            </a:r>
          </a:p>
          <a:p>
            <a:r>
              <a:rPr lang="en-GB" dirty="0"/>
              <a:t>Data offset (DO)	indicated where the actual data begins in the packet and thus the total size of the header.</a:t>
            </a:r>
          </a:p>
          <a:p>
            <a:r>
              <a:rPr lang="en-GB" dirty="0"/>
              <a:t>Reserved (RSV)	reserved for future use. Should be 0’s</a:t>
            </a:r>
          </a:p>
          <a:p>
            <a:r>
              <a:rPr lang="en-GB" dirty="0"/>
              <a:t>Flags		various flags, used for showing the state of the TCP connection including ACK, SYN and RST</a:t>
            </a:r>
          </a:p>
          <a:p>
            <a:r>
              <a:rPr lang="en-GB" dirty="0"/>
              <a:t>Window		number of octets in the TCP header</a:t>
            </a:r>
          </a:p>
          <a:p>
            <a:r>
              <a:rPr lang="en-GB" dirty="0"/>
              <a:t>Checksum		a cyclic redundancy check (CRC), calculated by the sender. Used by receive to verify payload. Payload rejected is not pass</a:t>
            </a:r>
          </a:p>
          <a:p>
            <a:r>
              <a:rPr lang="en-GB" dirty="0"/>
              <a:t>Urgent pointer		pointer to urgent data in packet. Only exists if the URG flag is set.</a:t>
            </a:r>
          </a:p>
          <a:p>
            <a:r>
              <a:rPr lang="en-GB" dirty="0"/>
              <a:t>Options		this section contains optional data that dose not need to be set in most cases.</a:t>
            </a:r>
          </a:p>
          <a:p>
            <a:r>
              <a:rPr lang="en-GB" dirty="0"/>
              <a:t>Padding		used to ensue that TCP header ends and data begins on a 32bit boundary.</a:t>
            </a:r>
          </a:p>
          <a:p>
            <a:r>
              <a:rPr lang="en-GB" dirty="0"/>
              <a:t>Data		the stuff we are sending. Some times referred to “payload”.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FE2F-57B4-44A1-9C0F-35180C049DB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8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port		the port of the transmitting node</a:t>
            </a:r>
          </a:p>
          <a:p>
            <a:r>
              <a:rPr lang="en-GB" dirty="0"/>
              <a:t>Destination port	the port of the receiving node</a:t>
            </a:r>
          </a:p>
          <a:p>
            <a:r>
              <a:rPr lang="en-GB" dirty="0"/>
              <a:t>Length		the number of octets in the message. 16 bit values, allow for data up to 65,535 bytes. </a:t>
            </a:r>
          </a:p>
          <a:p>
            <a:r>
              <a:rPr lang="en-GB" dirty="0"/>
              <a:t>Checksum		checks data integrity. Optional in IP4, mandatory in IP6.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FE2F-57B4-44A1-9C0F-35180C049DB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8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FE2F-57B4-44A1-9C0F-35180C049DB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2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SYK       	synchronization segment is present</a:t>
            </a:r>
          </a:p>
          <a:p>
            <a:r>
              <a:rPr lang="en-GB" dirty="0"/>
              <a:t>ACK	identifies the acknowledgement number is valid</a:t>
            </a:r>
          </a:p>
          <a:p>
            <a:r>
              <a:rPr lang="en-GB" dirty="0"/>
              <a:t>EAK	identifies the extended acknowledgement segment is present</a:t>
            </a:r>
          </a:p>
          <a:p>
            <a:r>
              <a:rPr lang="en-GB" dirty="0"/>
              <a:t>RST	identifies this as a reset segment</a:t>
            </a:r>
          </a:p>
          <a:p>
            <a:r>
              <a:rPr lang="en-GB" dirty="0"/>
              <a:t>NUL	Identifies this as a null segment</a:t>
            </a:r>
          </a:p>
          <a:p>
            <a:r>
              <a:rPr lang="en-GB" dirty="0"/>
              <a:t>CHK	1 or 0 to indicate that this check sum is valid on the header or the header and data</a:t>
            </a:r>
          </a:p>
          <a:p>
            <a:r>
              <a:rPr lang="en-GB" dirty="0"/>
              <a:t>TCS	identifies this a transfer connection state segment</a:t>
            </a:r>
          </a:p>
          <a:p>
            <a:r>
              <a:rPr lang="en-GB" dirty="0"/>
              <a:t>0	always 0, could be padding.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https://www.ietf.org/proceedings/44/I-D/draft-ietf-sigtran-reliable-udp-00.txt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FE2F-57B4-44A1-9C0F-35180C049DB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3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16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48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4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3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E5638F-3E7E-4B8B-841C-9DB9A6B062D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F17291-D1A2-495E-A2E2-37E16C78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38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BC48-A584-4547-8C99-4B75C8785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TCP and UDP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FF66B-F9BF-4B2C-B443-69EA0C1FE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28B4-79E1-441F-82B1-181A3A56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UDP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C9E2-0D9F-45EC-AC1A-1FD830C1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unreliable,</a:t>
            </a:r>
          </a:p>
          <a:p>
            <a:pPr lvl="1"/>
            <a:r>
              <a:rPr lang="en-GB" dirty="0"/>
              <a:t>Fire and forget approach</a:t>
            </a:r>
          </a:p>
          <a:p>
            <a:r>
              <a:rPr lang="en-GB" dirty="0"/>
              <a:t>Like TCP, it operates on the transport layer, above the network and physical layers but below the application layer</a:t>
            </a:r>
          </a:p>
          <a:p>
            <a:r>
              <a:rPr lang="en-GB" dirty="0"/>
              <a:t>Dose not preform handshaking (connectionless)</a:t>
            </a:r>
          </a:p>
          <a:p>
            <a:r>
              <a:rPr lang="en-GB" dirty="0"/>
              <a:t>Dose not preform error checking</a:t>
            </a:r>
          </a:p>
          <a:p>
            <a:r>
              <a:rPr lang="en-GB" dirty="0"/>
              <a:t>Lower overhead and faster than TCP</a:t>
            </a:r>
          </a:p>
          <a:p>
            <a:r>
              <a:rPr lang="en-GB" dirty="0"/>
              <a:t>Just like TCP, UDP splits up payload in to separate packets and attaches its own header</a:t>
            </a:r>
          </a:p>
          <a:p>
            <a:r>
              <a:rPr lang="en-GB" dirty="0"/>
              <a:t>It is the Applications responsibility to detect and resolve errors</a:t>
            </a:r>
          </a:p>
          <a:p>
            <a:r>
              <a:rPr lang="en-GB" dirty="0"/>
              <a:t>The IP layer handles the ordering, segmentation and reassembly of data.</a:t>
            </a:r>
          </a:p>
        </p:txBody>
      </p:sp>
    </p:spTree>
    <p:extLst>
      <p:ext uri="{BB962C8B-B14F-4D97-AF65-F5344CB8AC3E}">
        <p14:creationId xmlns:p14="http://schemas.microsoft.com/office/powerpoint/2010/main" val="165930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6204-C548-4CE3-BB7F-E0DD1669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UDP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1A5AC-C15B-43DF-B7B8-C1403373D2F6}"/>
              </a:ext>
            </a:extLst>
          </p:cNvPr>
          <p:cNvSpPr txBox="1"/>
          <p:nvPr/>
        </p:nvSpPr>
        <p:spPr>
          <a:xfrm>
            <a:off x="5140411" y="2150076"/>
            <a:ext cx="2162432" cy="36933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Source 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EA7D6-5B1F-408B-8F7C-431654934F97}"/>
              </a:ext>
            </a:extLst>
          </p:cNvPr>
          <p:cNvSpPr txBox="1"/>
          <p:nvPr/>
        </p:nvSpPr>
        <p:spPr>
          <a:xfrm>
            <a:off x="7455243" y="2153510"/>
            <a:ext cx="2162432" cy="36933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Destination 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20AF9-B816-4333-8406-5A5F83E19A7F}"/>
              </a:ext>
            </a:extLst>
          </p:cNvPr>
          <p:cNvSpPr txBox="1"/>
          <p:nvPr/>
        </p:nvSpPr>
        <p:spPr>
          <a:xfrm>
            <a:off x="5140411" y="2611395"/>
            <a:ext cx="2162432" cy="36933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F7F3B-309B-4033-BFA7-0E22726DAEFD}"/>
              </a:ext>
            </a:extLst>
          </p:cNvPr>
          <p:cNvSpPr txBox="1"/>
          <p:nvPr/>
        </p:nvSpPr>
        <p:spPr>
          <a:xfrm>
            <a:off x="7455243" y="2611395"/>
            <a:ext cx="2162432" cy="36933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Checksum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461AE-CCF6-45A7-B15E-54154BD5D7B9}"/>
              </a:ext>
            </a:extLst>
          </p:cNvPr>
          <p:cNvSpPr txBox="1"/>
          <p:nvPr/>
        </p:nvSpPr>
        <p:spPr>
          <a:xfrm>
            <a:off x="5140411" y="3056923"/>
            <a:ext cx="4477264" cy="1200329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Data……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66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0538-8809-48B1-BD64-5A26CD50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UDP joke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0269-F642-4138-8F43-AD234D54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Have you heard the UDP joke?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might not get it and I don’t care if you do.</a:t>
            </a:r>
          </a:p>
        </p:txBody>
      </p:sp>
    </p:spTree>
    <p:extLst>
      <p:ext uri="{BB962C8B-B14F-4D97-AF65-F5344CB8AC3E}">
        <p14:creationId xmlns:p14="http://schemas.microsoft.com/office/powerpoint/2010/main" val="27666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A062-5781-4124-985B-9E39B5EB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RUDP </a:t>
            </a:r>
            <a:br>
              <a:rPr lang="en-GB" dirty="0"/>
            </a:br>
            <a:r>
              <a:rPr lang="en-GB" dirty="0"/>
              <a:t>(Reliable User Datagram Protocol)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0599E-B2DE-4425-83AA-A0A8CF614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27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F6E3-605A-44BE-B770-C7342274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RUDP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A9B4-516C-41AC-818A-C3BB66BE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response to the pros and cons of TCP and UDP</a:t>
            </a:r>
          </a:p>
          <a:p>
            <a:pPr lvl="1"/>
            <a:r>
              <a:rPr lang="en-GB" dirty="0"/>
              <a:t>TCP prioritises reliably delivery</a:t>
            </a:r>
          </a:p>
          <a:p>
            <a:pPr lvl="1"/>
            <a:r>
              <a:rPr lang="en-GB" dirty="0"/>
              <a:t>UDP prioritises speed</a:t>
            </a:r>
          </a:p>
          <a:p>
            <a:pPr lvl="1"/>
            <a:r>
              <a:rPr lang="en-GB" dirty="0"/>
              <a:t>Both are needed to streaming content (like audio &amp; video).</a:t>
            </a:r>
          </a:p>
          <a:p>
            <a:r>
              <a:rPr lang="en-GB" dirty="0"/>
              <a:t>Provides reliable delivery up to MAX resubmissions (avoid stale signalling message)</a:t>
            </a:r>
          </a:p>
          <a:p>
            <a:r>
              <a:rPr lang="en-GB" dirty="0"/>
              <a:t>Provides in-order delivery</a:t>
            </a:r>
          </a:p>
          <a:p>
            <a:r>
              <a:rPr lang="en-GB" dirty="0"/>
              <a:t>Provides flow control</a:t>
            </a:r>
          </a:p>
          <a:p>
            <a:r>
              <a:rPr lang="en-GB" dirty="0"/>
              <a:t>Low over head</a:t>
            </a:r>
          </a:p>
          <a:p>
            <a:r>
              <a:rPr lang="en-GB" dirty="0"/>
              <a:t>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212974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B592-0171-42D9-92E6-00951B9E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C524-77B0-4123-AC37-5A0722377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it look like TCP</a:t>
            </a:r>
          </a:p>
          <a:p>
            <a:r>
              <a:rPr lang="en-GB" dirty="0"/>
              <a:t>But uses UDP</a:t>
            </a:r>
          </a:p>
          <a:p>
            <a:endParaRPr lang="en-GB" dirty="0"/>
          </a:p>
          <a:p>
            <a:r>
              <a:rPr lang="en-GB" dirty="0"/>
              <a:t>How?!</a:t>
            </a:r>
          </a:p>
          <a:p>
            <a:endParaRPr lang="en-GB" dirty="0"/>
          </a:p>
          <a:p>
            <a:r>
              <a:rPr lang="en-GB" dirty="0"/>
              <a:t>Well it’s a combination of the 2</a:t>
            </a:r>
          </a:p>
          <a:p>
            <a:r>
              <a:rPr lang="en-GB" dirty="0"/>
              <a:t>We define a protocol (header + data) that sits in traditional UDP</a:t>
            </a:r>
          </a:p>
          <a:p>
            <a:r>
              <a:rPr lang="en-GB" dirty="0"/>
              <a:t>This protocol is where we hide all of the ordering information, message data, error checking, etc.</a:t>
            </a:r>
          </a:p>
        </p:txBody>
      </p:sp>
    </p:spTree>
    <p:extLst>
      <p:ext uri="{BB962C8B-B14F-4D97-AF65-F5344CB8AC3E}">
        <p14:creationId xmlns:p14="http://schemas.microsoft.com/office/powerpoint/2010/main" val="296302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BDB5-5A19-4C48-8538-64B7E05E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RUDP Header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82BAA7-6C7B-41C7-A8A4-C940A5C9365B}"/>
              </a:ext>
            </a:extLst>
          </p:cNvPr>
          <p:cNvGrpSpPr/>
          <p:nvPr/>
        </p:nvGrpSpPr>
        <p:grpSpPr>
          <a:xfrm>
            <a:off x="5251867" y="1123836"/>
            <a:ext cx="4675904" cy="4601184"/>
            <a:chOff x="3814953" y="1496291"/>
            <a:chExt cx="6331534" cy="51360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19AAF8-A2DF-491E-99F4-7F7B671DB7D6}"/>
                </a:ext>
              </a:extLst>
            </p:cNvPr>
            <p:cNvSpPr/>
            <p:nvPr/>
          </p:nvSpPr>
          <p:spPr>
            <a:xfrm>
              <a:off x="4358244" y="1496291"/>
              <a:ext cx="427511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ACK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F54D67-2A19-4B0B-93E8-70E911C8C8E5}"/>
                </a:ext>
              </a:extLst>
            </p:cNvPr>
            <p:cNvSpPr/>
            <p:nvPr/>
          </p:nvSpPr>
          <p:spPr>
            <a:xfrm>
              <a:off x="4876799" y="1496291"/>
              <a:ext cx="427511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EAK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C312E8-B5AC-4EDA-B84B-19F06297966E}"/>
                </a:ext>
              </a:extLst>
            </p:cNvPr>
            <p:cNvSpPr/>
            <p:nvPr/>
          </p:nvSpPr>
          <p:spPr>
            <a:xfrm>
              <a:off x="5411192" y="1496291"/>
              <a:ext cx="427511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A39983-3385-45C0-AFE8-C7ACBB103D1D}"/>
                </a:ext>
              </a:extLst>
            </p:cNvPr>
            <p:cNvSpPr/>
            <p:nvPr/>
          </p:nvSpPr>
          <p:spPr>
            <a:xfrm>
              <a:off x="5953501" y="1496291"/>
              <a:ext cx="427511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NUL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ACF5F0-99B0-4252-8F0C-CFB4A5024D07}"/>
                </a:ext>
              </a:extLst>
            </p:cNvPr>
            <p:cNvSpPr/>
            <p:nvPr/>
          </p:nvSpPr>
          <p:spPr>
            <a:xfrm>
              <a:off x="6495810" y="1496291"/>
              <a:ext cx="427511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112B7-A17A-4D89-8A8E-4F78D7B15AC4}"/>
                </a:ext>
              </a:extLst>
            </p:cNvPr>
            <p:cNvSpPr/>
            <p:nvPr/>
          </p:nvSpPr>
          <p:spPr>
            <a:xfrm>
              <a:off x="3814953" y="1496291"/>
              <a:ext cx="427511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SYN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89BCDA-6179-4F13-9CF6-ECB82EE423D2}"/>
                </a:ext>
              </a:extLst>
            </p:cNvPr>
            <p:cNvSpPr/>
            <p:nvPr/>
          </p:nvSpPr>
          <p:spPr>
            <a:xfrm>
              <a:off x="7038119" y="1496291"/>
              <a:ext cx="427511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TCS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58A738-6019-403C-B208-5AED95BB2996}"/>
                </a:ext>
              </a:extLst>
            </p:cNvPr>
            <p:cNvSpPr/>
            <p:nvPr/>
          </p:nvSpPr>
          <p:spPr>
            <a:xfrm>
              <a:off x="7580428" y="1496291"/>
              <a:ext cx="427511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4D8603-C1EF-4C77-A421-46C53E11E2BB}"/>
                </a:ext>
              </a:extLst>
            </p:cNvPr>
            <p:cNvSpPr/>
            <p:nvPr/>
          </p:nvSpPr>
          <p:spPr>
            <a:xfrm>
              <a:off x="8138583" y="1496291"/>
              <a:ext cx="2007904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Header</a:t>
              </a:r>
            </a:p>
            <a:p>
              <a:pPr algn="ctr"/>
              <a:r>
                <a:rPr lang="en-GB" dirty="0"/>
                <a:t>Length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53F2-B59D-4025-95B2-917F2E8E35DE}"/>
                </a:ext>
              </a:extLst>
            </p:cNvPr>
            <p:cNvSpPr/>
            <p:nvPr/>
          </p:nvSpPr>
          <p:spPr>
            <a:xfrm>
              <a:off x="3814953" y="2753096"/>
              <a:ext cx="3108368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Sequence number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D8E29B-7881-4AB3-84C3-ED0BC7E8D36D}"/>
                </a:ext>
              </a:extLst>
            </p:cNvPr>
            <p:cNvSpPr/>
            <p:nvPr/>
          </p:nvSpPr>
          <p:spPr>
            <a:xfrm>
              <a:off x="7038119" y="2753096"/>
              <a:ext cx="3108368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Ack Number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817C11-6386-49D9-98D4-CDD2007138F4}"/>
                </a:ext>
              </a:extLst>
            </p:cNvPr>
            <p:cNvSpPr/>
            <p:nvPr/>
          </p:nvSpPr>
          <p:spPr>
            <a:xfrm>
              <a:off x="3814953" y="4009901"/>
              <a:ext cx="6331534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Checksum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E7563F-0AAE-467D-B778-8BC07FC4014B}"/>
                </a:ext>
              </a:extLst>
            </p:cNvPr>
            <p:cNvSpPr/>
            <p:nvPr/>
          </p:nvSpPr>
          <p:spPr>
            <a:xfrm>
              <a:off x="3814953" y="5504213"/>
              <a:ext cx="6331534" cy="1128156"/>
            </a:xfrm>
            <a:prstGeom prst="rect">
              <a:avLst/>
            </a:prstGeom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Payload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8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948F-39FE-4B85-B7E0-CA091B51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FAF2-926A-47EC-8AE2-135CAF59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we use it?</a:t>
            </a:r>
          </a:p>
          <a:p>
            <a:pPr lvl="1"/>
            <a:r>
              <a:rPr lang="en-GB" dirty="0"/>
              <a:t>I’m sure there are libraries available to help you do this but in essence….</a:t>
            </a:r>
          </a:p>
          <a:p>
            <a:pPr lvl="1"/>
            <a:r>
              <a:rPr lang="en-GB" dirty="0"/>
              <a:t>You use a technique called Application-Layer Framing (more on this in a moment).</a:t>
            </a:r>
          </a:p>
          <a:p>
            <a:pPr lvl="1"/>
            <a:r>
              <a:rPr lang="en-GB" dirty="0"/>
              <a:t>You take your data, get your application to chop it up and wrap it with the RUDP header.</a:t>
            </a:r>
          </a:p>
          <a:p>
            <a:pPr lvl="1"/>
            <a:r>
              <a:rPr lang="en-GB" dirty="0"/>
              <a:t>Your application is now responsible for combining all of the packets in order</a:t>
            </a:r>
          </a:p>
          <a:p>
            <a:pPr lvl="1"/>
            <a:r>
              <a:rPr lang="en-GB" dirty="0"/>
              <a:t>And error handling.</a:t>
            </a:r>
          </a:p>
          <a:p>
            <a:pPr lvl="1"/>
            <a:r>
              <a:rPr lang="en-GB" dirty="0"/>
              <a:t>We send our custom RUDP packet over regular old UDP.</a:t>
            </a:r>
          </a:p>
        </p:txBody>
      </p:sp>
    </p:spTree>
    <p:extLst>
      <p:ext uri="{BB962C8B-B14F-4D97-AF65-F5344CB8AC3E}">
        <p14:creationId xmlns:p14="http://schemas.microsoft.com/office/powerpoint/2010/main" val="418232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E3E9-A1DF-48D7-964F-2287DF6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Application-Layer</a:t>
            </a:r>
            <a:br>
              <a:rPr lang="en-GB" dirty="0"/>
            </a:br>
            <a:r>
              <a:rPr lang="en-GB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1FF0-8DFD-4DC7-8260-5A0F7166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Application-Layer Framing/Application-Level Framing (ALF)</a:t>
            </a:r>
          </a:p>
          <a:p>
            <a:r>
              <a:rPr lang="en-GB" dirty="0"/>
              <a:t>Gets the application (your code) to do the heavy lifting.</a:t>
            </a:r>
          </a:p>
          <a:p>
            <a:r>
              <a:rPr lang="en-GB" dirty="0"/>
              <a:t>Simply uses other protocols for the data transmission.</a:t>
            </a:r>
          </a:p>
          <a:p>
            <a:endParaRPr lang="en-GB" dirty="0"/>
          </a:p>
          <a:p>
            <a:pPr lvl="1"/>
            <a:r>
              <a:rPr lang="en-GB" dirty="0"/>
              <a:t>The application layer splits up the data in to segments</a:t>
            </a:r>
          </a:p>
          <a:p>
            <a:pPr lvl="1"/>
            <a:r>
              <a:rPr lang="en-GB" dirty="0"/>
              <a:t>These segments are processed (i.e. wrapped with the RUDP header, in our case)</a:t>
            </a:r>
          </a:p>
          <a:p>
            <a:pPr lvl="1"/>
            <a:r>
              <a:rPr lang="en-GB" dirty="0"/>
              <a:t>Sent to the transport layer (UDP) and shipped off down the network</a:t>
            </a:r>
          </a:p>
          <a:p>
            <a:pPr lvl="1"/>
            <a:r>
              <a:rPr lang="en-GB" dirty="0"/>
              <a:t>The application on the other end must also know how to read the ALF data in order to parse it.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This idea might be useful for you assignment </a:t>
            </a:r>
          </a:p>
        </p:txBody>
      </p:sp>
    </p:spTree>
    <p:extLst>
      <p:ext uri="{BB962C8B-B14F-4D97-AF65-F5344CB8AC3E}">
        <p14:creationId xmlns:p14="http://schemas.microsoft.com/office/powerpoint/2010/main" val="334084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B62F-82EE-4A2C-AD2E-30716F82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A6A0-FA95-4E8B-9EFC-1B1D6E175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73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E4CF-712D-469D-80C1-3C1697EA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TCP</a:t>
            </a:r>
            <a:br>
              <a:rPr lang="en-GB" dirty="0"/>
            </a:br>
            <a:r>
              <a:rPr lang="en-GB" dirty="0"/>
              <a:t>(Transmission Control Protocol)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851BF-4460-488C-A8AE-12100A6F7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4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C878-8943-4E05-8B6E-F900F3A2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B815-B781-44E7-B549-A4E66F14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TCP is a protocol for data transmission</a:t>
            </a:r>
          </a:p>
          <a:p>
            <a:r>
              <a:rPr lang="en-GB" dirty="0"/>
              <a:t>It operates on the transport layer of the TCP/IP suite</a:t>
            </a:r>
          </a:p>
          <a:p>
            <a:r>
              <a:rPr lang="en-GB" dirty="0"/>
              <a:t>Is responsible for chopping up data in to ‘packets’</a:t>
            </a:r>
          </a:p>
          <a:p>
            <a:r>
              <a:rPr lang="en-GB" dirty="0"/>
              <a:t>Wraps that packets with ‘TCP Header’</a:t>
            </a:r>
          </a:p>
          <a:p>
            <a:r>
              <a:rPr lang="en-GB" dirty="0"/>
              <a:t>Is considered reliable</a:t>
            </a:r>
          </a:p>
          <a:p>
            <a:r>
              <a:rPr lang="en-GB" dirty="0"/>
              <a:t>Requires a connection to be established using a ‘3 way handshake’</a:t>
            </a:r>
          </a:p>
          <a:p>
            <a:r>
              <a:rPr lang="en-GB" dirty="0"/>
              <a:t>Designed for optimum delivery, not timely delivery</a:t>
            </a:r>
          </a:p>
          <a:p>
            <a:r>
              <a:rPr lang="en-GB" dirty="0"/>
              <a:t>Can incur ‘long’ delays (could be several seconds)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9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B56F-E60D-4007-A95A-ED9FDB8C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TCP 3 Way Handshake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33ECE66-DEEE-4CE5-855C-FB6AE303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48" y="1128409"/>
            <a:ext cx="866244" cy="13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1213A9BE-7A81-4EAF-9B54-984BDB426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648" y="1123837"/>
            <a:ext cx="866244" cy="13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A125D-FADB-4ACE-BDD5-F6E30F7FEE2E}"/>
              </a:ext>
            </a:extLst>
          </p:cNvPr>
          <p:cNvSpPr txBox="1"/>
          <p:nvPr/>
        </p:nvSpPr>
        <p:spPr>
          <a:xfrm>
            <a:off x="3376458" y="2444969"/>
            <a:ext cx="119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Host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E3C4C-EEC2-47D8-BEA0-837BC5F00D5B}"/>
              </a:ext>
            </a:extLst>
          </p:cNvPr>
          <p:cNvSpPr txBox="1"/>
          <p:nvPr/>
        </p:nvSpPr>
        <p:spPr>
          <a:xfrm>
            <a:off x="10742458" y="2444969"/>
            <a:ext cx="119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Host B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CD8EEF-D31F-4128-BCA3-781060B1679F}"/>
              </a:ext>
            </a:extLst>
          </p:cNvPr>
          <p:cNvSpPr/>
          <p:nvPr/>
        </p:nvSpPr>
        <p:spPr>
          <a:xfrm>
            <a:off x="4407892" y="1514764"/>
            <a:ext cx="6499756" cy="57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FB611-71AA-4B3F-B3ED-FDDD9688917D}"/>
              </a:ext>
            </a:extLst>
          </p:cNvPr>
          <p:cNvSpPr txBox="1"/>
          <p:nvPr/>
        </p:nvSpPr>
        <p:spPr>
          <a:xfrm>
            <a:off x="7001163" y="1618930"/>
            <a:ext cx="82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SYN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55B778-6516-41AB-AB87-1E67B61D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769" y="3011053"/>
            <a:ext cx="7315200" cy="28094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Host A sends a TCP SYN packet to host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Upon receiving the SYN packet, Host B responds with a SYN-ACK packet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Host A receives SYN-ACK and sends 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TCP Socket has been established.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8C2191-3F86-458E-B5BC-79E959466E3D}"/>
              </a:ext>
            </a:extLst>
          </p:cNvPr>
          <p:cNvSpPr/>
          <p:nvPr/>
        </p:nvSpPr>
        <p:spPr>
          <a:xfrm rot="10800000">
            <a:off x="4382491" y="1514763"/>
            <a:ext cx="6499756" cy="57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87DD9-339F-405C-BBEA-493349D3AAFC}"/>
              </a:ext>
            </a:extLst>
          </p:cNvPr>
          <p:cNvSpPr txBox="1"/>
          <p:nvPr/>
        </p:nvSpPr>
        <p:spPr>
          <a:xfrm>
            <a:off x="6700156" y="1618930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SYN-ACK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855B84D-C3D3-4664-8268-32F07BE7D7A4}"/>
              </a:ext>
            </a:extLst>
          </p:cNvPr>
          <p:cNvSpPr/>
          <p:nvPr/>
        </p:nvSpPr>
        <p:spPr>
          <a:xfrm>
            <a:off x="4407892" y="1514762"/>
            <a:ext cx="6499756" cy="57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4AA8C-A9DF-459F-BBF2-37E949A6F27F}"/>
              </a:ext>
            </a:extLst>
          </p:cNvPr>
          <p:cNvSpPr txBox="1"/>
          <p:nvPr/>
        </p:nvSpPr>
        <p:spPr>
          <a:xfrm>
            <a:off x="7001163" y="1618928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ACK</a:t>
            </a:r>
          </a:p>
        </p:txBody>
      </p:sp>
      <p:pic>
        <p:nvPicPr>
          <p:cNvPr id="1028" name="Picture 4" descr="Image result for hand shake clip art">
            <a:extLst>
              <a:ext uri="{FF2B5EF4-FFF2-40B4-BE49-F238E27FC236}">
                <a16:creationId xmlns:a16="http://schemas.microsoft.com/office/drawing/2014/main" id="{DBE03D77-943E-4967-80CD-AFE9D9B2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141" y="657088"/>
            <a:ext cx="3672068" cy="239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2" grpId="0" animBg="1"/>
      <p:bldP spid="12" grpId="1" animBg="1"/>
      <p:bldP spid="10" grpId="0"/>
      <p:bldP spid="10" grpId="1"/>
      <p:bldP spid="14" grpId="0" animBg="1"/>
      <p:bldP spid="14" grpId="1" animBg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B5CC-80D6-4AF6-A4BD-6760E26D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Transfer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7C33D219-11B9-4266-974A-B5292637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48" y="299374"/>
            <a:ext cx="866244" cy="13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90A2C57-BA09-4555-8BF0-E359225E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648" y="294802"/>
            <a:ext cx="866244" cy="13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68CA4-6CD6-47B8-B766-86F9A19B615C}"/>
              </a:ext>
            </a:extLst>
          </p:cNvPr>
          <p:cNvSpPr txBox="1"/>
          <p:nvPr/>
        </p:nvSpPr>
        <p:spPr>
          <a:xfrm>
            <a:off x="3376458" y="1615934"/>
            <a:ext cx="119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Host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0FF64-57E2-40A7-AA7B-3D0EA620876C}"/>
              </a:ext>
            </a:extLst>
          </p:cNvPr>
          <p:cNvSpPr txBox="1"/>
          <p:nvPr/>
        </p:nvSpPr>
        <p:spPr>
          <a:xfrm>
            <a:off x="10742458" y="1615934"/>
            <a:ext cx="119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Host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16431-A0B1-4DB5-91BB-8107021E7953}"/>
              </a:ext>
            </a:extLst>
          </p:cNvPr>
          <p:cNvSpPr txBox="1"/>
          <p:nvPr/>
        </p:nvSpPr>
        <p:spPr>
          <a:xfrm>
            <a:off x="3495854" y="3169420"/>
            <a:ext cx="2014151" cy="36933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TCP Segmentation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61976928-A07B-48E0-BB27-3798AD256878}"/>
              </a:ext>
            </a:extLst>
          </p:cNvPr>
          <p:cNvSpPr/>
          <p:nvPr/>
        </p:nvSpPr>
        <p:spPr>
          <a:xfrm>
            <a:off x="4407892" y="1820202"/>
            <a:ext cx="2204226" cy="69197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“This is a message”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B281DBE4-B552-4385-8C15-7F5DCC3EDC75}"/>
              </a:ext>
            </a:extLst>
          </p:cNvPr>
          <p:cNvSpPr/>
          <p:nvPr/>
        </p:nvSpPr>
        <p:spPr>
          <a:xfrm rot="5400000">
            <a:off x="4712849" y="663593"/>
            <a:ext cx="930516" cy="13827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B4B4BF3-3769-4694-A47E-1D357AC25B0F}"/>
              </a:ext>
            </a:extLst>
          </p:cNvPr>
          <p:cNvSpPr/>
          <p:nvPr/>
        </p:nvSpPr>
        <p:spPr>
          <a:xfrm>
            <a:off x="4322019" y="2546451"/>
            <a:ext cx="432486" cy="56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4206D69B-02CE-4F81-B56E-300CA307E7A6}"/>
              </a:ext>
            </a:extLst>
          </p:cNvPr>
          <p:cNvSpPr/>
          <p:nvPr/>
        </p:nvSpPr>
        <p:spPr>
          <a:xfrm>
            <a:off x="4084687" y="3675088"/>
            <a:ext cx="976788" cy="36933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“This”</a:t>
            </a:r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65A16F41-96F9-4BDC-837B-E4E919C9FAA5}"/>
              </a:ext>
            </a:extLst>
          </p:cNvPr>
          <p:cNvSpPr/>
          <p:nvPr/>
        </p:nvSpPr>
        <p:spPr>
          <a:xfrm>
            <a:off x="4088019" y="4195992"/>
            <a:ext cx="976788" cy="36933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“is”</a:t>
            </a: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710BA947-E78A-4BD7-A97E-A94F5FFBFE13}"/>
              </a:ext>
            </a:extLst>
          </p:cNvPr>
          <p:cNvSpPr/>
          <p:nvPr/>
        </p:nvSpPr>
        <p:spPr>
          <a:xfrm>
            <a:off x="4084687" y="4732132"/>
            <a:ext cx="976788" cy="36933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“a”</a:t>
            </a: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9A7278BE-06EE-4D51-B8CF-11083E083A67}"/>
              </a:ext>
            </a:extLst>
          </p:cNvPr>
          <p:cNvSpPr/>
          <p:nvPr/>
        </p:nvSpPr>
        <p:spPr>
          <a:xfrm>
            <a:off x="3908214" y="5242066"/>
            <a:ext cx="1329734" cy="36933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“message”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2DDBC-107E-4F39-8D81-AB9AE2EEEA5E}"/>
              </a:ext>
            </a:extLst>
          </p:cNvPr>
          <p:cNvSpPr txBox="1"/>
          <p:nvPr/>
        </p:nvSpPr>
        <p:spPr>
          <a:xfrm>
            <a:off x="9759741" y="3180953"/>
            <a:ext cx="2014151" cy="36933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TCP Reassembly</a:t>
            </a:r>
          </a:p>
        </p:txBody>
      </p: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3C88F7CF-6D0A-402D-8B4B-3079F5D6B754}"/>
              </a:ext>
            </a:extLst>
          </p:cNvPr>
          <p:cNvSpPr/>
          <p:nvPr/>
        </p:nvSpPr>
        <p:spPr>
          <a:xfrm>
            <a:off x="8368327" y="1820202"/>
            <a:ext cx="2204226" cy="69197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“This is a message”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BF074AA-F284-4491-B973-129F60AF92D7}"/>
              </a:ext>
            </a:extLst>
          </p:cNvPr>
          <p:cNvSpPr/>
          <p:nvPr/>
        </p:nvSpPr>
        <p:spPr>
          <a:xfrm rot="10800000">
            <a:off x="9781608" y="2566053"/>
            <a:ext cx="432486" cy="56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F570A017-133F-4DAC-B665-11922D13F2D6}"/>
              </a:ext>
            </a:extLst>
          </p:cNvPr>
          <p:cNvSpPr/>
          <p:nvPr/>
        </p:nvSpPr>
        <p:spPr>
          <a:xfrm>
            <a:off x="9468153" y="818821"/>
            <a:ext cx="1298663" cy="9305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4699BBC-4159-4388-84F0-37F870F00EFD}"/>
              </a:ext>
            </a:extLst>
          </p:cNvPr>
          <p:cNvSpPr/>
          <p:nvPr/>
        </p:nvSpPr>
        <p:spPr>
          <a:xfrm rot="10800000">
            <a:off x="4407892" y="420130"/>
            <a:ext cx="6499756" cy="50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713B8-A28F-4114-8EFB-056217DEADEA}"/>
              </a:ext>
            </a:extLst>
          </p:cNvPr>
          <p:cNvSpPr txBox="1"/>
          <p:nvPr/>
        </p:nvSpPr>
        <p:spPr>
          <a:xfrm>
            <a:off x="7106986" y="518638"/>
            <a:ext cx="1329734" cy="36933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290773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0.50612 0.13958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69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50586 0.12569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86" y="627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85185E-6 L 0.50612 -0.083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-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6 L 0.50612 -0.2254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-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12 0.13958 L 0.23555 0.10417 C 0.17461 0.09653 0.14036 0.08519 0.14036 0.07361 C 0.14036 0.06065 0.17461 0.04977 0.23555 0.04236 L 0.50612 0.0067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-664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86 0.12569 L 0.38776 0.09074 C 0.36133 0.08333 0.34635 0.07222 0.34635 0.06088 C 0.34635 0.04768 0.36133 0.0375 0.38776 0.03009 L 0.50586 -0.0048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652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12 -0.0831 L 0.24935 -0.06482 C 0.19167 -0.06088 0.15911 -0.05509 0.15911 -0.04931 C 0.15911 -0.04236 0.19167 -0.03658 0.24935 -0.03287 L 0.50612 -0.01459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57" y="342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12 -0.22546 L 0.3513 -0.17245 C 0.31654 -0.16111 0.29701 -0.14444 0.29701 -0.12708 C 0.29701 -0.10717 0.31654 -0.09143 0.3513 -0.08009 L 0.50612 -0.02685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B7A0-197A-4B62-8E77-FFDAD582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TCP Data Transfer</a:t>
            </a:r>
            <a:br>
              <a:rPr lang="en-GB" dirty="0"/>
            </a:br>
            <a:r>
              <a:rPr lang="en-GB" dirty="0" err="1"/>
              <a:t>Cont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16C0-613A-4758-A864-DD481254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packet gets lost along the way.</a:t>
            </a:r>
          </a:p>
          <a:p>
            <a:pPr lvl="1"/>
            <a:r>
              <a:rPr lang="en-GB" dirty="0"/>
              <a:t>Host A will increment a timer and when that timer reaches a set number, it will resend the packet, until it gets an ACK from host B</a:t>
            </a:r>
          </a:p>
        </p:txBody>
      </p:sp>
    </p:spTree>
    <p:extLst>
      <p:ext uri="{BB962C8B-B14F-4D97-AF65-F5344CB8AC3E}">
        <p14:creationId xmlns:p14="http://schemas.microsoft.com/office/powerpoint/2010/main" val="142538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746-7341-4ECD-A76E-27879F9B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7FEE-B72D-4BBE-9293-299D79F79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98362"/>
          </a:xfrm>
        </p:spPr>
        <p:txBody>
          <a:bodyPr/>
          <a:lstStyle/>
          <a:p>
            <a:r>
              <a:rPr lang="en-GB" dirty="0"/>
              <a:t>All data is segmented in to chunks and wrapped with a TCP header.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D3142E-DFCC-470B-8DA3-6506C063828D}"/>
              </a:ext>
            </a:extLst>
          </p:cNvPr>
          <p:cNvGrpSpPr/>
          <p:nvPr/>
        </p:nvGrpSpPr>
        <p:grpSpPr>
          <a:xfrm>
            <a:off x="4775161" y="1828800"/>
            <a:ext cx="5347894" cy="4084060"/>
            <a:chOff x="4156326" y="2450237"/>
            <a:chExt cx="3664766" cy="27977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5EA64D-D64E-416B-B070-47151ACBBC79}"/>
                </a:ext>
              </a:extLst>
            </p:cNvPr>
            <p:cNvSpPr txBox="1"/>
            <p:nvPr/>
          </p:nvSpPr>
          <p:spPr>
            <a:xfrm>
              <a:off x="4163627" y="2450237"/>
              <a:ext cx="1775534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Source port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EE6436-27F8-46C1-9309-6A482D2F3B8C}"/>
                </a:ext>
              </a:extLst>
            </p:cNvPr>
            <p:cNvSpPr txBox="1"/>
            <p:nvPr/>
          </p:nvSpPr>
          <p:spPr>
            <a:xfrm>
              <a:off x="6045558" y="2450237"/>
              <a:ext cx="1775534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Destination port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C167B5-5D4C-4EC7-85D1-BF1F0EE27775}"/>
                </a:ext>
              </a:extLst>
            </p:cNvPr>
            <p:cNvSpPr txBox="1"/>
            <p:nvPr/>
          </p:nvSpPr>
          <p:spPr>
            <a:xfrm>
              <a:off x="4163626" y="2944382"/>
              <a:ext cx="365746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Sequence Number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767152-47EA-4FF3-B454-F20EF189A768}"/>
                </a:ext>
              </a:extLst>
            </p:cNvPr>
            <p:cNvSpPr txBox="1"/>
            <p:nvPr/>
          </p:nvSpPr>
          <p:spPr>
            <a:xfrm>
              <a:off x="4163625" y="3918573"/>
              <a:ext cx="537684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68873C-6C95-4A45-81FC-E9C008386E15}"/>
                </a:ext>
              </a:extLst>
            </p:cNvPr>
            <p:cNvSpPr txBox="1"/>
            <p:nvPr/>
          </p:nvSpPr>
          <p:spPr>
            <a:xfrm>
              <a:off x="4163625" y="3424428"/>
              <a:ext cx="365746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Acknowledgment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AFD4F0-33DB-47BA-9B4F-826DEB54C895}"/>
                </a:ext>
              </a:extLst>
            </p:cNvPr>
            <p:cNvSpPr txBox="1"/>
            <p:nvPr/>
          </p:nvSpPr>
          <p:spPr>
            <a:xfrm>
              <a:off x="6441977" y="3918573"/>
              <a:ext cx="137911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Window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F6B36F-2017-40A1-BFAE-D40C9A1C3848}"/>
                </a:ext>
              </a:extLst>
            </p:cNvPr>
            <p:cNvSpPr txBox="1"/>
            <p:nvPr/>
          </p:nvSpPr>
          <p:spPr>
            <a:xfrm>
              <a:off x="4782551" y="3918573"/>
              <a:ext cx="63919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RSV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95FB13-B3F9-418F-A75D-07FBEABEEFA5}"/>
                </a:ext>
              </a:extLst>
            </p:cNvPr>
            <p:cNvSpPr txBox="1"/>
            <p:nvPr/>
          </p:nvSpPr>
          <p:spPr>
            <a:xfrm>
              <a:off x="5481394" y="3918573"/>
              <a:ext cx="90093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Flags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670759-6DEE-439C-9651-57C1A8B07E07}"/>
                </a:ext>
              </a:extLst>
            </p:cNvPr>
            <p:cNvSpPr txBox="1"/>
            <p:nvPr/>
          </p:nvSpPr>
          <p:spPr>
            <a:xfrm>
              <a:off x="4156326" y="4398619"/>
              <a:ext cx="1775534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Checksum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A88855-9830-4E46-A07C-3CE1A6A13D8D}"/>
                </a:ext>
              </a:extLst>
            </p:cNvPr>
            <p:cNvSpPr txBox="1"/>
            <p:nvPr/>
          </p:nvSpPr>
          <p:spPr>
            <a:xfrm>
              <a:off x="6045556" y="4398619"/>
              <a:ext cx="1775534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Urgent pointer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E8A06A-B292-4900-A95A-701E2D9F0BF0}"/>
                </a:ext>
              </a:extLst>
            </p:cNvPr>
            <p:cNvSpPr txBox="1"/>
            <p:nvPr/>
          </p:nvSpPr>
          <p:spPr>
            <a:xfrm>
              <a:off x="4163625" y="4878665"/>
              <a:ext cx="3657465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80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C722-9085-4205-B33C-57552C5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TCP Joke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4ABC-943F-46F0-B545-560A7A55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What's the best part about TCP jokes?</a:t>
            </a:r>
          </a:p>
          <a:p>
            <a:endParaRPr lang="en-GB" dirty="0"/>
          </a:p>
          <a:p>
            <a:r>
              <a:rPr lang="en-GB" dirty="0"/>
              <a:t>I get to keep telling them until you get them!</a:t>
            </a:r>
          </a:p>
        </p:txBody>
      </p:sp>
    </p:spTree>
    <p:extLst>
      <p:ext uri="{BB962C8B-B14F-4D97-AF65-F5344CB8AC3E}">
        <p14:creationId xmlns:p14="http://schemas.microsoft.com/office/powerpoint/2010/main" val="34324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AA87-7DEA-434B-9142-DF88E395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 </a:t>
            </a:r>
            <a:br>
              <a:rPr lang="en-GB" dirty="0"/>
            </a:br>
            <a:r>
              <a:rPr lang="en-GB" dirty="0"/>
              <a:t>(User Datagram Protocol)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E688C-BB93-40CC-9436-1984381B5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232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2691</TotalTime>
  <Words>774</Words>
  <Application>Microsoft Office PowerPoint</Application>
  <PresentationFormat>Widescreen</PresentationFormat>
  <Paragraphs>170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 2</vt:lpstr>
      <vt:lpstr>Frame</vt:lpstr>
      <vt:lpstr>TCP and UDP Protocol</vt:lpstr>
      <vt:lpstr>TCP (Transmission Control Protocol)</vt:lpstr>
      <vt:lpstr>TCP Overview</vt:lpstr>
      <vt:lpstr>TCP 3 Way Handshake</vt:lpstr>
      <vt:lpstr>Data Transfer</vt:lpstr>
      <vt:lpstr>TCP Data Transfer Cont</vt:lpstr>
      <vt:lpstr>TCP Header</vt:lpstr>
      <vt:lpstr>The TCP Joke</vt:lpstr>
      <vt:lpstr>UPD  (User Datagram Protocol)</vt:lpstr>
      <vt:lpstr>UDP Overview</vt:lpstr>
      <vt:lpstr>UDP Header</vt:lpstr>
      <vt:lpstr>The UDP joke</vt:lpstr>
      <vt:lpstr>RUDP  (Reliable User Datagram Protocol)</vt:lpstr>
      <vt:lpstr>RUDP Overview</vt:lpstr>
      <vt:lpstr>PowerPoint Presentation</vt:lpstr>
      <vt:lpstr>RUDP Header</vt:lpstr>
      <vt:lpstr>PowerPoint Presentation</vt:lpstr>
      <vt:lpstr>Application-Layer Framing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 Protocal</dc:title>
  <dc:creator>Nicholas Thomas</dc:creator>
  <cp:lastModifiedBy>Nick Thomas</cp:lastModifiedBy>
  <cp:revision>42</cp:revision>
  <dcterms:created xsi:type="dcterms:W3CDTF">2019-01-17T10:24:09Z</dcterms:created>
  <dcterms:modified xsi:type="dcterms:W3CDTF">2019-02-18T12:23:55Z</dcterms:modified>
</cp:coreProperties>
</file>