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9695" autoAdjust="0"/>
  </p:normalViewPr>
  <p:slideViewPr>
    <p:cSldViewPr snapToGrid="0">
      <p:cViewPr>
        <p:scale>
          <a:sx n="33" d="100"/>
          <a:sy n="33" d="100"/>
        </p:scale>
        <p:origin x="564"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C901D-4504-466C-A758-F16A85641310}" type="datetimeFigureOut">
              <a:rPr lang="en-GB" smtClean="0"/>
              <a:t>25/10/2016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0F499-CCD8-473F-B16D-469B8F9170BF}" type="slidenum">
              <a:rPr lang="en-GB" smtClean="0"/>
              <a:t>‹#›</a:t>
            </a:fld>
            <a:endParaRPr lang="en-GB"/>
          </a:p>
        </p:txBody>
      </p:sp>
    </p:spTree>
    <p:extLst>
      <p:ext uri="{BB962C8B-B14F-4D97-AF65-F5344CB8AC3E}">
        <p14:creationId xmlns:p14="http://schemas.microsoft.com/office/powerpoint/2010/main" val="61751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We’ve got a solid enough grasp of the underlying protocols to start building a system that uses them now.</a:t>
            </a:r>
            <a:endParaRPr lang="en-GB" dirty="0"/>
          </a:p>
          <a:p>
            <a:r>
              <a:rPr lang="en-GB" dirty="0"/>
              <a:t>To actually get a server started in C++,</a:t>
            </a:r>
            <a:r>
              <a:rPr lang="en-GB" baseline="0" dirty="0"/>
              <a:t> we need to work with a sockets library – as we did with the python example a couple of weeks ago. There are two “flavours” of sockets library available to us in Windows – the Berkeley implementation and WinSock. A WinSock implementation can communicate with a Berkeley implementation and vice versa.</a:t>
            </a:r>
          </a:p>
          <a:p>
            <a:endParaRPr lang="en-GB" baseline="0" dirty="0"/>
          </a:p>
          <a:p>
            <a:r>
              <a:rPr lang="en-GB" baseline="0" dirty="0"/>
              <a:t>We’ll be using the Berkeley implementation as much as possible.</a:t>
            </a:r>
            <a:endParaRPr lang="en-GB" dirty="0"/>
          </a:p>
        </p:txBody>
      </p:sp>
      <p:sp>
        <p:nvSpPr>
          <p:cNvPr id="4" name="Slide Number Placeholder 3"/>
          <p:cNvSpPr>
            <a:spLocks noGrp="1"/>
          </p:cNvSpPr>
          <p:nvPr>
            <p:ph type="sldNum" sz="quarter" idx="10"/>
          </p:nvPr>
        </p:nvSpPr>
        <p:spPr/>
        <p:txBody>
          <a:bodyPr/>
          <a:lstStyle/>
          <a:p>
            <a:fld id="{5130F499-CCD8-473F-B16D-469B8F9170BF}" type="slidenum">
              <a:rPr lang="en-GB" smtClean="0"/>
              <a:t>2</a:t>
            </a:fld>
            <a:endParaRPr lang="en-GB"/>
          </a:p>
        </p:txBody>
      </p:sp>
    </p:spTree>
    <p:extLst>
      <p:ext uri="{BB962C8B-B14F-4D97-AF65-F5344CB8AC3E}">
        <p14:creationId xmlns:p14="http://schemas.microsoft.com/office/powerpoint/2010/main" val="27122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two functions that are important on both clients and servers are </a:t>
            </a:r>
            <a:r>
              <a:rPr lang="en-GB" dirty="0" err="1"/>
              <a:t>recv</a:t>
            </a:r>
            <a:r>
              <a:rPr lang="en-GB" dirty="0"/>
              <a:t> and send.</a:t>
            </a:r>
          </a:p>
          <a:p>
            <a:endParaRPr lang="en-GB" dirty="0"/>
          </a:p>
          <a:p>
            <a:r>
              <a:rPr lang="en-GB" dirty="0"/>
              <a:t>They take the same list of parameters:</a:t>
            </a:r>
          </a:p>
          <a:p>
            <a:endParaRPr lang="en-GB" dirty="0"/>
          </a:p>
          <a:p>
            <a:r>
              <a:rPr lang="en-GB" dirty="0"/>
              <a:t>Socket is a valid socket handle</a:t>
            </a:r>
          </a:p>
          <a:p>
            <a:r>
              <a:rPr lang="en-GB" dirty="0"/>
              <a:t>Buffer is either the source</a:t>
            </a:r>
            <a:r>
              <a:rPr lang="en-GB" baseline="0" dirty="0"/>
              <a:t> buffer for sending or the destination buffer for receiving</a:t>
            </a:r>
          </a:p>
          <a:p>
            <a:r>
              <a:rPr lang="en-GB" baseline="0" dirty="0"/>
              <a:t>Length is the size of the buffer in bytes</a:t>
            </a:r>
          </a:p>
          <a:p>
            <a:r>
              <a:rPr lang="en-GB" baseline="0" dirty="0" err="1"/>
              <a:t>Flags:for</a:t>
            </a:r>
            <a:r>
              <a:rPr lang="en-GB" baseline="0" dirty="0"/>
              <a:t> send: MSG_DONTROUT informs sockets you don’t want the data routed, which can be ignored on WinSock</a:t>
            </a:r>
          </a:p>
          <a:p>
            <a:r>
              <a:rPr lang="en-GB" baseline="0" dirty="0"/>
              <a:t>For </a:t>
            </a:r>
            <a:r>
              <a:rPr lang="en-GB" baseline="0" dirty="0" err="1"/>
              <a:t>recv</a:t>
            </a:r>
            <a:r>
              <a:rPr lang="en-GB" baseline="0" dirty="0"/>
              <a:t>: MSG_PEEK peeks at the data but doesn’t remove it from the input buffer.</a:t>
            </a:r>
          </a:p>
          <a:p>
            <a:endParaRPr lang="en-GB" baseline="0" dirty="0"/>
          </a:p>
          <a:p>
            <a:r>
              <a:rPr lang="en-GB" baseline="0" dirty="0"/>
              <a:t>They return the number of bytes actually sent or received, if you have a 10-byte receive buffer and there are 20 bytes to read, the remaining 10 will still be there when you call </a:t>
            </a:r>
            <a:r>
              <a:rPr lang="en-GB" baseline="0" dirty="0" err="1"/>
              <a:t>recv</a:t>
            </a:r>
            <a:r>
              <a:rPr lang="en-GB" baseline="0" dirty="0"/>
              <a:t> again.</a:t>
            </a:r>
            <a:endParaRPr lang="en-GB" dirty="0"/>
          </a:p>
        </p:txBody>
      </p:sp>
      <p:sp>
        <p:nvSpPr>
          <p:cNvPr id="4" name="Slide Number Placeholder 3"/>
          <p:cNvSpPr>
            <a:spLocks noGrp="1"/>
          </p:cNvSpPr>
          <p:nvPr>
            <p:ph type="sldNum" sz="quarter" idx="10"/>
          </p:nvPr>
        </p:nvSpPr>
        <p:spPr/>
        <p:txBody>
          <a:bodyPr/>
          <a:lstStyle/>
          <a:p>
            <a:fld id="{5130F499-CCD8-473F-B16D-469B8F9170BF}" type="slidenum">
              <a:rPr lang="en-GB" smtClean="0"/>
              <a:t>11</a:t>
            </a:fld>
            <a:endParaRPr lang="en-GB"/>
          </a:p>
        </p:txBody>
      </p:sp>
    </p:spTree>
    <p:extLst>
      <p:ext uri="{BB962C8B-B14F-4D97-AF65-F5344CB8AC3E}">
        <p14:creationId xmlns:p14="http://schemas.microsoft.com/office/powerpoint/2010/main" val="146333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There</a:t>
            </a:r>
            <a:r>
              <a:rPr lang="en-GB" baseline="0" dirty="0"/>
              <a:t> are a few useful conversion functions that help us deal with internet addresses and data that has been sent by another computer. The first two are </a:t>
            </a:r>
            <a:r>
              <a:rPr lang="en-GB" baseline="0" dirty="0" err="1"/>
              <a:t>inet_addr</a:t>
            </a:r>
            <a:r>
              <a:rPr lang="en-GB" baseline="0" dirty="0"/>
              <a:t>() and </a:t>
            </a:r>
            <a:r>
              <a:rPr lang="en-GB" baseline="0" dirty="0" err="1"/>
              <a:t>inet_ntoa</a:t>
            </a:r>
            <a:r>
              <a:rPr lang="en-GB" baseline="0" dirty="0"/>
              <a:t>(), which perform conversions from a text string dotted decimal IP address and a four-byte unsigned int.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The important thing these functions do is handle the endian order of our integer representations: machines store values in either Big-endian or Little-endian order; in a big-endian system, the most significant value in the sequence is stored at the lowest storage address, in a little endian system, the least significant value in the sequence is stored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The internet standard is big-endian, so that’s typically known as “network order”.</a:t>
            </a:r>
          </a:p>
        </p:txBody>
      </p:sp>
      <p:sp>
        <p:nvSpPr>
          <p:cNvPr id="4" name="Slide Number Placeholder 3"/>
          <p:cNvSpPr>
            <a:spLocks noGrp="1"/>
          </p:cNvSpPr>
          <p:nvPr>
            <p:ph type="sldNum" sz="quarter" idx="10"/>
          </p:nvPr>
        </p:nvSpPr>
        <p:spPr/>
        <p:txBody>
          <a:bodyPr/>
          <a:lstStyle/>
          <a:p>
            <a:fld id="{5130F499-CCD8-473F-B16D-469B8F9170BF}" type="slidenum">
              <a:rPr lang="en-GB" smtClean="0"/>
              <a:t>3</a:t>
            </a:fld>
            <a:endParaRPr lang="en-GB"/>
          </a:p>
        </p:txBody>
      </p:sp>
    </p:spTree>
    <p:extLst>
      <p:ext uri="{BB962C8B-B14F-4D97-AF65-F5344CB8AC3E}">
        <p14:creationId xmlns:p14="http://schemas.microsoft.com/office/powerpoint/2010/main" val="167269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There are further functions available to us that allow us to convert between host-byte order and network byte-order.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While others allow us to make use of DNS (Domain Name System), so we can retrieve host information, such as the IP address from a dotted-decimal format (such as www.google.com). The benefit of these functions is that we can use human readable IP addresses or domain names, without doing any conversion into network order by hand.</a:t>
            </a:r>
          </a:p>
        </p:txBody>
      </p:sp>
      <p:sp>
        <p:nvSpPr>
          <p:cNvPr id="4" name="Slide Number Placeholder 3"/>
          <p:cNvSpPr>
            <a:spLocks noGrp="1"/>
          </p:cNvSpPr>
          <p:nvPr>
            <p:ph type="sldNum" sz="quarter" idx="10"/>
          </p:nvPr>
        </p:nvSpPr>
        <p:spPr/>
        <p:txBody>
          <a:bodyPr/>
          <a:lstStyle/>
          <a:p>
            <a:fld id="{5130F499-CCD8-473F-B16D-469B8F9170BF}" type="slidenum">
              <a:rPr lang="en-GB" smtClean="0"/>
              <a:t>4</a:t>
            </a:fld>
            <a:endParaRPr lang="en-GB"/>
          </a:p>
        </p:txBody>
      </p:sp>
    </p:spTree>
    <p:extLst>
      <p:ext uri="{BB962C8B-B14F-4D97-AF65-F5344CB8AC3E}">
        <p14:creationId xmlns:p14="http://schemas.microsoft.com/office/powerpoint/2010/main" val="274084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 though we’re using Berkeley</a:t>
            </a:r>
            <a:r>
              <a:rPr lang="en-GB" baseline="0" dirty="0"/>
              <a:t> sockets, we still need to initialise the sockets system using the Windows Socket API.</a:t>
            </a:r>
          </a:p>
          <a:p>
            <a:endParaRPr lang="en-GB" baseline="0" dirty="0"/>
          </a:p>
          <a:p>
            <a:r>
              <a:rPr lang="en-GB" baseline="0" dirty="0" err="1"/>
              <a:t>WSAStartup</a:t>
            </a:r>
            <a:r>
              <a:rPr lang="en-GB" baseline="0" dirty="0"/>
              <a:t> is called like this:</a:t>
            </a:r>
          </a:p>
        </p:txBody>
      </p:sp>
      <p:sp>
        <p:nvSpPr>
          <p:cNvPr id="4" name="Slide Number Placeholder 3"/>
          <p:cNvSpPr>
            <a:spLocks noGrp="1"/>
          </p:cNvSpPr>
          <p:nvPr>
            <p:ph type="sldNum" sz="quarter" idx="10"/>
          </p:nvPr>
        </p:nvSpPr>
        <p:spPr/>
        <p:txBody>
          <a:bodyPr/>
          <a:lstStyle/>
          <a:p>
            <a:fld id="{5130F499-CCD8-473F-B16D-469B8F9170BF}" type="slidenum">
              <a:rPr lang="en-GB" smtClean="0"/>
              <a:t>5</a:t>
            </a:fld>
            <a:endParaRPr lang="en-GB"/>
          </a:p>
        </p:txBody>
      </p:sp>
    </p:spTree>
    <p:extLst>
      <p:ext uri="{BB962C8B-B14F-4D97-AF65-F5344CB8AC3E}">
        <p14:creationId xmlns:p14="http://schemas.microsoft.com/office/powerpoint/2010/main" val="4116355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Sockets are represented by a socket handle,</a:t>
            </a:r>
            <a:r>
              <a:rPr lang="en-GB" baseline="0" dirty="0"/>
              <a:t> which we create using the socket function from the API.</a:t>
            </a:r>
          </a:p>
          <a:p>
            <a:endParaRPr lang="en-GB" baseline="0" dirty="0"/>
          </a:p>
          <a:p>
            <a:r>
              <a:rPr lang="en-GB" baseline="0" dirty="0"/>
              <a:t>We can then specify a number of options for our socket using </a:t>
            </a:r>
            <a:r>
              <a:rPr lang="en-GB" baseline="0" dirty="0" err="1"/>
              <a:t>setsockopt</a:t>
            </a:r>
            <a:r>
              <a:rPr lang="en-GB" baseline="0" dirty="0"/>
              <a:t>:</a:t>
            </a:r>
          </a:p>
          <a:p>
            <a:endParaRPr lang="en-GB" baseline="0" dirty="0"/>
          </a:p>
          <a:p>
            <a:r>
              <a:rPr lang="en-GB" baseline="0" dirty="0"/>
              <a:t>The most common options we might set are TCP_NODELAY, which disables internal buffering in an attempt to speed up sending of packets.</a:t>
            </a:r>
          </a:p>
          <a:p>
            <a:endParaRPr lang="en-GB" baseline="0" dirty="0"/>
          </a:p>
          <a:p>
            <a:r>
              <a:rPr lang="en-GB" baseline="0" dirty="0"/>
              <a:t>SO_DONTLINGER ensures a speedy return from a call to close the socket.</a:t>
            </a:r>
          </a:p>
          <a:p>
            <a:endParaRPr lang="en-GB" baseline="0" dirty="0"/>
          </a:p>
          <a:p>
            <a:r>
              <a:rPr lang="en-GB" baseline="0" dirty="0"/>
              <a:t>SO_KEEPALIVE sends a packet of data at regular intervals if no other data has been sent – the default value is 2 hours, so this is only really useful on a server system.</a:t>
            </a:r>
            <a:endParaRPr lang="en-GB" dirty="0"/>
          </a:p>
        </p:txBody>
      </p:sp>
      <p:sp>
        <p:nvSpPr>
          <p:cNvPr id="4" name="Slide Number Placeholder 3"/>
          <p:cNvSpPr>
            <a:spLocks noGrp="1"/>
          </p:cNvSpPr>
          <p:nvPr>
            <p:ph type="sldNum" sz="quarter" idx="10"/>
          </p:nvPr>
        </p:nvSpPr>
        <p:spPr/>
        <p:txBody>
          <a:bodyPr/>
          <a:lstStyle/>
          <a:p>
            <a:fld id="{5130F499-CCD8-473F-B16D-469B8F9170BF}" type="slidenum">
              <a:rPr lang="en-GB" smtClean="0"/>
              <a:t>6</a:t>
            </a:fld>
            <a:endParaRPr lang="en-GB"/>
          </a:p>
        </p:txBody>
      </p:sp>
    </p:spTree>
    <p:extLst>
      <p:ext uri="{BB962C8B-B14F-4D97-AF65-F5344CB8AC3E}">
        <p14:creationId xmlns:p14="http://schemas.microsoft.com/office/powerpoint/2010/main" val="15723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Ioctlsocket</a:t>
            </a:r>
            <a:r>
              <a:rPr lang="en-GB" dirty="0"/>
              <a:t>() lets us specify if a socket</a:t>
            </a:r>
            <a:r>
              <a:rPr lang="en-GB" baseline="0" dirty="0"/>
              <a:t> is blocking or not, for multiplayer games, it’s rare that we want our network sockets to block.</a:t>
            </a:r>
          </a:p>
          <a:p>
            <a:endParaRPr lang="en-GB" baseline="0" dirty="0"/>
          </a:p>
          <a:p>
            <a:r>
              <a:rPr lang="en-GB" baseline="0" dirty="0"/>
              <a:t>We should only ever call this on a “live” socket – so one that is a client socket connected to a server or a server socket listening for clients.</a:t>
            </a:r>
          </a:p>
          <a:p>
            <a:endParaRPr lang="en-GB" baseline="0" dirty="0"/>
          </a:p>
          <a:p>
            <a:r>
              <a:rPr lang="en-GB" baseline="0" dirty="0"/>
              <a:t>For a client to connect to a remote server, we use the connect function.</a:t>
            </a:r>
          </a:p>
        </p:txBody>
      </p:sp>
      <p:sp>
        <p:nvSpPr>
          <p:cNvPr id="4" name="Slide Number Placeholder 3"/>
          <p:cNvSpPr>
            <a:spLocks noGrp="1"/>
          </p:cNvSpPr>
          <p:nvPr>
            <p:ph type="sldNum" sz="quarter" idx="10"/>
          </p:nvPr>
        </p:nvSpPr>
        <p:spPr/>
        <p:txBody>
          <a:bodyPr/>
          <a:lstStyle/>
          <a:p>
            <a:fld id="{5130F499-CCD8-473F-B16D-469B8F9170BF}" type="slidenum">
              <a:rPr lang="en-GB" smtClean="0"/>
              <a:t>7</a:t>
            </a:fld>
            <a:endParaRPr lang="en-GB"/>
          </a:p>
        </p:txBody>
      </p:sp>
    </p:spTree>
    <p:extLst>
      <p:ext uri="{BB962C8B-B14F-4D97-AF65-F5344CB8AC3E}">
        <p14:creationId xmlns:p14="http://schemas.microsoft.com/office/powerpoint/2010/main" val="421154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we need to get a client application to initialize a connection</a:t>
            </a:r>
            <a:r>
              <a:rPr lang="en-GB" baseline="0" dirty="0"/>
              <a:t>. On the other end, for a server, we need to put in a bit more work.</a:t>
            </a:r>
          </a:p>
          <a:p>
            <a:endParaRPr lang="en-GB" baseline="0" dirty="0"/>
          </a:p>
          <a:p>
            <a:r>
              <a:rPr lang="en-GB" baseline="0" dirty="0"/>
              <a:t>We start by binding a listen socket, using a function called “bind”.</a:t>
            </a:r>
          </a:p>
          <a:p>
            <a:endParaRPr lang="en-GB" baseline="0" dirty="0"/>
          </a:p>
          <a:p>
            <a:r>
              <a:rPr lang="en-GB" baseline="0" dirty="0"/>
              <a:t>Once a socket is bound to a particular IP address and port, we can start to listen for inactive connections to it.</a:t>
            </a:r>
            <a:endParaRPr lang="en-GB" dirty="0"/>
          </a:p>
        </p:txBody>
      </p:sp>
      <p:sp>
        <p:nvSpPr>
          <p:cNvPr id="4" name="Slide Number Placeholder 3"/>
          <p:cNvSpPr>
            <a:spLocks noGrp="1"/>
          </p:cNvSpPr>
          <p:nvPr>
            <p:ph type="sldNum" sz="quarter" idx="10"/>
          </p:nvPr>
        </p:nvSpPr>
        <p:spPr/>
        <p:txBody>
          <a:bodyPr/>
          <a:lstStyle/>
          <a:p>
            <a:fld id="{5130F499-CCD8-473F-B16D-469B8F9170BF}" type="slidenum">
              <a:rPr lang="en-GB" smtClean="0"/>
              <a:t>8</a:t>
            </a:fld>
            <a:endParaRPr lang="en-GB"/>
          </a:p>
        </p:txBody>
      </p:sp>
    </p:spTree>
    <p:extLst>
      <p:ext uri="{BB962C8B-B14F-4D97-AF65-F5344CB8AC3E}">
        <p14:creationId xmlns:p14="http://schemas.microsoft.com/office/powerpoint/2010/main" val="50414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have a client attached</a:t>
            </a:r>
            <a:r>
              <a:rPr lang="en-GB" baseline="0" dirty="0"/>
              <a:t> to the listen socket, we need to accept it.</a:t>
            </a:r>
          </a:p>
          <a:p>
            <a:endParaRPr lang="en-GB" baseline="0" dirty="0"/>
          </a:p>
          <a:p>
            <a:r>
              <a:rPr lang="en-GB" baseline="0" dirty="0"/>
              <a:t>When using accept, it will block if there are no client connections ready and the listen socket is set to blocking. If the listen socket is set to </a:t>
            </a:r>
            <a:r>
              <a:rPr lang="en-GB" baseline="0" dirty="0" err="1"/>
              <a:t>nonblocking</a:t>
            </a:r>
            <a:r>
              <a:rPr lang="en-GB" baseline="0" dirty="0"/>
              <a:t> and there are no client connections ready, it will return an error and could put the listen socket in an unusable state.</a:t>
            </a:r>
          </a:p>
          <a:p>
            <a:endParaRPr lang="en-GB" baseline="0" dirty="0"/>
          </a:p>
          <a:p>
            <a:r>
              <a:rPr lang="en-GB" baseline="0" dirty="0"/>
              <a:t>Basically, don’t call accept until you have input on the listen socket connection.</a:t>
            </a:r>
            <a:endParaRPr lang="en-GB" dirty="0"/>
          </a:p>
        </p:txBody>
      </p:sp>
      <p:sp>
        <p:nvSpPr>
          <p:cNvPr id="4" name="Slide Number Placeholder 3"/>
          <p:cNvSpPr>
            <a:spLocks noGrp="1"/>
          </p:cNvSpPr>
          <p:nvPr>
            <p:ph type="sldNum" sz="quarter" idx="10"/>
          </p:nvPr>
        </p:nvSpPr>
        <p:spPr/>
        <p:txBody>
          <a:bodyPr/>
          <a:lstStyle/>
          <a:p>
            <a:fld id="{5130F499-CCD8-473F-B16D-469B8F9170BF}" type="slidenum">
              <a:rPr lang="en-GB" smtClean="0"/>
              <a:t>9</a:t>
            </a:fld>
            <a:endParaRPr lang="en-GB"/>
          </a:p>
        </p:txBody>
      </p:sp>
    </p:spTree>
    <p:extLst>
      <p:ext uri="{BB962C8B-B14F-4D97-AF65-F5344CB8AC3E}">
        <p14:creationId xmlns:p14="http://schemas.microsoft.com/office/powerpoint/2010/main" val="415444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server-side</a:t>
            </a:r>
            <a:r>
              <a:rPr lang="en-GB" baseline="0" dirty="0"/>
              <a:t> method is select(), the function lets you poll the state of all your open sockets. You create three arrays of socket pointers that will be polled, the first set will be polled for input, the second for output and the third set for exceptions.</a:t>
            </a:r>
          </a:p>
          <a:p>
            <a:endParaRPr lang="en-GB" baseline="0" dirty="0"/>
          </a:p>
          <a:p>
            <a:r>
              <a:rPr lang="en-GB" baseline="0" dirty="0"/>
              <a:t>The </a:t>
            </a:r>
            <a:r>
              <a:rPr lang="en-GB" baseline="0" dirty="0" err="1"/>
              <a:t>nfds</a:t>
            </a:r>
            <a:r>
              <a:rPr lang="en-GB" baseline="0" dirty="0"/>
              <a:t> value is ignored in </a:t>
            </a:r>
            <a:r>
              <a:rPr lang="en-GB" baseline="0" dirty="0" err="1"/>
              <a:t>winsock</a:t>
            </a:r>
            <a:r>
              <a:rPr lang="en-GB" baseline="0" dirty="0"/>
              <a:t>, we only include it for compatibility with Berkeley sockets. The timeout points to a timeout structure, we can set it to NULL if we want select to block until something happens or set it to a valid timeout structure with all zeroes for a quick poll.</a:t>
            </a:r>
            <a:endParaRPr lang="en-GB" dirty="0"/>
          </a:p>
        </p:txBody>
      </p:sp>
      <p:sp>
        <p:nvSpPr>
          <p:cNvPr id="4" name="Slide Number Placeholder 3"/>
          <p:cNvSpPr>
            <a:spLocks noGrp="1"/>
          </p:cNvSpPr>
          <p:nvPr>
            <p:ph type="sldNum" sz="quarter" idx="10"/>
          </p:nvPr>
        </p:nvSpPr>
        <p:spPr/>
        <p:txBody>
          <a:bodyPr/>
          <a:lstStyle/>
          <a:p>
            <a:fld id="{5130F499-CCD8-473F-B16D-469B8F9170BF}" type="slidenum">
              <a:rPr lang="en-GB" smtClean="0"/>
              <a:t>10</a:t>
            </a:fld>
            <a:endParaRPr lang="en-GB"/>
          </a:p>
        </p:txBody>
      </p:sp>
    </p:spTree>
    <p:extLst>
      <p:ext uri="{BB962C8B-B14F-4D97-AF65-F5344CB8AC3E}">
        <p14:creationId xmlns:p14="http://schemas.microsoft.com/office/powerpoint/2010/main" val="223152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10/25/2016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10/25/2016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10/25/2016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Sockets Tutorial</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154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erver"/>
          <p:cNvPicPr>
            <a:picLocks noChangeAspect="1" noChangeArrowheads="1"/>
          </p:cNvPicPr>
          <p:nvPr/>
        </p:nvPicPr>
        <p:blipFill rotWithShape="1">
          <a:blip r:embed="rId3">
            <a:extLst>
              <a:ext uri="{28A0092B-C50C-407E-A947-70E740481C1C}">
                <a14:useLocalDpi xmlns:a14="http://schemas.microsoft.com/office/drawing/2010/main" val="0"/>
              </a:ext>
            </a:extLst>
          </a:blip>
          <a:srcRect l="3348" r="4391"/>
          <a:stretch/>
        </p:blipFill>
        <p:spPr bwMode="auto">
          <a:xfrm>
            <a:off x="-1" y="0"/>
            <a:ext cx="12192001" cy="6862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03764" y="2274838"/>
            <a:ext cx="738447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typedef</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fd_set</a:t>
            </a:r>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fd_count</a:t>
            </a:r>
            <a:r>
              <a:rPr lang="en-GB" dirty="0">
                <a:solidFill>
                  <a:srgbClr val="000000"/>
                </a:solidFill>
                <a:highlight>
                  <a:srgbClr val="FFFFFF"/>
                </a:highlight>
                <a:latin typeface="Consolas" panose="020B0609020204030204" pitchFamily="49" charset="0"/>
              </a:rPr>
              <a:t>;</a:t>
            </a:r>
          </a:p>
          <a:p>
            <a:r>
              <a:rPr lang="en-GB" dirty="0">
                <a:solidFill>
                  <a:srgbClr val="2B91AF"/>
                </a:solidFill>
                <a:highlight>
                  <a:srgbClr val="FFFFFF"/>
                </a:highlight>
                <a:latin typeface="Consolas" panose="020B0609020204030204" pitchFamily="49" charset="0"/>
              </a:rPr>
              <a:t>    SOCKET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fd_array</a:t>
            </a:r>
            <a:r>
              <a:rPr lang="en-GB" dirty="0">
                <a:solidFill>
                  <a:srgbClr val="000000"/>
                </a:solidFill>
                <a:highlight>
                  <a:srgbClr val="FFFFFF"/>
                </a:highlight>
                <a:latin typeface="Consolas" panose="020B0609020204030204" pitchFamily="49" charset="0"/>
              </a:rPr>
              <a:t>[</a:t>
            </a:r>
            <a:r>
              <a:rPr lang="en-GB" dirty="0">
                <a:solidFill>
                  <a:srgbClr val="6F008A"/>
                </a:solidFill>
                <a:highlight>
                  <a:srgbClr val="FFFFFF"/>
                </a:highlight>
                <a:latin typeface="Consolas" panose="020B0609020204030204" pitchFamily="49" charset="0"/>
              </a:rPr>
              <a:t>FD_SETSIZE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fd_set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select(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nfds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fd_set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readfds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fd_set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writefds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fd_set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exceptfds</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timeval</a:t>
            </a:r>
            <a:r>
              <a:rPr lang="en-US" dirty="0">
                <a:solidFill>
                  <a:srgbClr val="000000"/>
                </a:solidFill>
                <a:highlight>
                  <a:srgbClr val="FFFFFF"/>
                </a:highlight>
                <a:latin typeface="Consolas" panose="020B0609020204030204" pitchFamily="49" charset="0"/>
              </a:rPr>
              <a:t>* timeout);</a:t>
            </a:r>
            <a:endParaRPr lang="en-GB" dirty="0"/>
          </a:p>
        </p:txBody>
      </p:sp>
    </p:spTree>
    <p:extLst>
      <p:ext uri="{BB962C8B-B14F-4D97-AF65-F5344CB8AC3E}">
        <p14:creationId xmlns:p14="http://schemas.microsoft.com/office/powerpoint/2010/main" val="97734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network"/>
          <p:cNvSpPr>
            <a:spLocks noChangeAspect="1" noChangeArrowheads="1"/>
          </p:cNvSpPr>
          <p:nvPr/>
        </p:nvSpPr>
        <p:spPr bwMode="auto">
          <a:xfrm>
            <a:off x="-2684206" y="6164262"/>
            <a:ext cx="159026" cy="1590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196" name="Picture 4" descr="Image result for network"/>
          <p:cNvPicPr>
            <a:picLocks noChangeAspect="1" noChangeArrowheads="1"/>
          </p:cNvPicPr>
          <p:nvPr/>
        </p:nvPicPr>
        <p:blipFill rotWithShape="1">
          <a:blip r:embed="rId3">
            <a:extLst>
              <a:ext uri="{28A0092B-C50C-407E-A947-70E740481C1C}">
                <a14:useLocalDpi xmlns:a14="http://schemas.microsoft.com/office/drawing/2010/main" val="0"/>
              </a:ext>
            </a:extLst>
          </a:blip>
          <a:srcRect l="16629" r="783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74606" y="3105834"/>
            <a:ext cx="804278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send(</a:t>
            </a:r>
            <a:r>
              <a:rPr lang="en-US" dirty="0">
                <a:solidFill>
                  <a:srgbClr val="2B91AF"/>
                </a:solidFill>
                <a:highlight>
                  <a:srgbClr val="FFFFFF"/>
                </a:highlight>
                <a:latin typeface="Consolas" panose="020B0609020204030204" pitchFamily="49" charset="0"/>
              </a:rPr>
              <a:t>SOCKET</a:t>
            </a:r>
            <a:r>
              <a:rPr lang="en-US" dirty="0">
                <a:solidFill>
                  <a:srgbClr val="000000"/>
                </a:solidFill>
                <a:highlight>
                  <a:srgbClr val="FFFFFF"/>
                </a:highlight>
                <a:latin typeface="Consolas" panose="020B0609020204030204" pitchFamily="49" charset="0"/>
              </a:rPr>
              <a:t> s,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buffer,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length,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flags);</a:t>
            </a: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recv</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SOCKET</a:t>
            </a:r>
            <a:r>
              <a:rPr lang="en-US" dirty="0">
                <a:solidFill>
                  <a:srgbClr val="000000"/>
                </a:solidFill>
                <a:highlight>
                  <a:srgbClr val="FFFFFF"/>
                </a:highlight>
                <a:latin typeface="Consolas" panose="020B0609020204030204" pitchFamily="49" charset="0"/>
              </a:rPr>
              <a:t> s,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buffer,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length,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flags);</a:t>
            </a:r>
            <a:endParaRPr lang="en-GB" dirty="0"/>
          </a:p>
        </p:txBody>
      </p:sp>
    </p:spTree>
    <p:extLst>
      <p:ext uri="{BB962C8B-B14F-4D97-AF65-F5344CB8AC3E}">
        <p14:creationId xmlns:p14="http://schemas.microsoft.com/office/powerpoint/2010/main" val="7917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ockets"/>
          <p:cNvPicPr>
            <a:picLocks noChangeAspect="1" noChangeArrowheads="1"/>
          </p:cNvPicPr>
          <p:nvPr/>
        </p:nvPicPr>
        <p:blipFill rotWithShape="1">
          <a:blip r:embed="rId3">
            <a:extLst>
              <a:ext uri="{28A0092B-C50C-407E-A947-70E740481C1C}">
                <a14:useLocalDpi xmlns:a14="http://schemas.microsoft.com/office/drawing/2010/main" val="0"/>
              </a:ext>
            </a:extLst>
          </a:blip>
          <a:srcRect l="6725" r="3596"/>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1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ockets"/>
          <p:cNvPicPr>
            <a:picLocks noChangeAspect="1" noChangeArrowheads="1"/>
          </p:cNvPicPr>
          <p:nvPr/>
        </p:nvPicPr>
        <p:blipFill rotWithShape="1">
          <a:blip r:embed="rId3">
            <a:extLst>
              <a:ext uri="{28A0092B-C50C-407E-A947-70E740481C1C}">
                <a14:useLocalDpi xmlns:a14="http://schemas.microsoft.com/office/drawing/2010/main" val="0"/>
              </a:ext>
            </a:extLst>
          </a:blip>
          <a:srcRect l="6725" r="3596"/>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70921" y="1377434"/>
            <a:ext cx="525015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inet_addr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cp</a:t>
            </a:r>
            <a:r>
              <a:rPr lang="en-US" dirty="0">
                <a:solidFill>
                  <a:srgbClr val="000000"/>
                </a:solidFill>
                <a:highlight>
                  <a:srgbClr val="FFFFFF"/>
                </a:highlight>
                <a:latin typeface="Consolas" panose="020B0609020204030204" pitchFamily="49" charset="0"/>
              </a:rPr>
              <a:t>);</a:t>
            </a:r>
            <a:endParaRPr lang="en-GB" dirty="0"/>
          </a:p>
        </p:txBody>
      </p:sp>
      <p:sp>
        <p:nvSpPr>
          <p:cNvPr id="3" name="Rounded Rectangle 2"/>
          <p:cNvSpPr/>
          <p:nvPr/>
        </p:nvSpPr>
        <p:spPr>
          <a:xfrm>
            <a:off x="3463276" y="19431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Takes a string like “127.0.0.1” and converts it into an unsigned integer.</a:t>
            </a:r>
          </a:p>
        </p:txBody>
      </p:sp>
      <p:sp>
        <p:nvSpPr>
          <p:cNvPr id="4" name="Rectangle 3"/>
          <p:cNvSpPr/>
          <p:nvPr/>
        </p:nvSpPr>
        <p:spPr>
          <a:xfrm>
            <a:off x="3534241" y="3796784"/>
            <a:ext cx="512351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FAR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inet_ntoa</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in_addr</a:t>
            </a:r>
            <a:r>
              <a:rPr lang="en-US" dirty="0">
                <a:solidFill>
                  <a:srgbClr val="000000"/>
                </a:solidFill>
                <a:highlight>
                  <a:srgbClr val="FFFFFF"/>
                </a:highlight>
                <a:latin typeface="Consolas" panose="020B0609020204030204" pitchFamily="49" charset="0"/>
              </a:rPr>
              <a:t> in);</a:t>
            </a:r>
            <a:endParaRPr lang="en-GB" dirty="0"/>
          </a:p>
        </p:txBody>
      </p:sp>
      <p:sp>
        <p:nvSpPr>
          <p:cNvPr id="6" name="Rounded Rectangle 5"/>
          <p:cNvSpPr/>
          <p:nvPr/>
        </p:nvSpPr>
        <p:spPr>
          <a:xfrm>
            <a:off x="3463276" y="43434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Takes an </a:t>
            </a:r>
            <a:r>
              <a:rPr lang="en-GB" dirty="0" err="1"/>
              <a:t>in_addr</a:t>
            </a:r>
            <a:r>
              <a:rPr lang="en-GB" dirty="0"/>
              <a:t> structure and converts it to a string</a:t>
            </a:r>
          </a:p>
        </p:txBody>
      </p:sp>
      <p:sp>
        <p:nvSpPr>
          <p:cNvPr id="7" name="Rounded Rectangle 6"/>
          <p:cNvSpPr/>
          <p:nvPr/>
        </p:nvSpPr>
        <p:spPr>
          <a:xfrm>
            <a:off x="3416384" y="2091823"/>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4-byte integer: 0x80402010</a:t>
            </a:r>
          </a:p>
        </p:txBody>
      </p:sp>
      <p:sp>
        <p:nvSpPr>
          <p:cNvPr id="8" name="Rounded Rectangle 7"/>
          <p:cNvSpPr/>
          <p:nvPr/>
        </p:nvSpPr>
        <p:spPr>
          <a:xfrm>
            <a:off x="273134" y="4038227"/>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Big-endian: 80 40 20 10</a:t>
            </a:r>
          </a:p>
        </p:txBody>
      </p:sp>
      <p:sp>
        <p:nvSpPr>
          <p:cNvPr id="9" name="Rounded Rectangle 8"/>
          <p:cNvSpPr/>
          <p:nvPr/>
        </p:nvSpPr>
        <p:spPr>
          <a:xfrm>
            <a:off x="6616784" y="4038227"/>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Little-endian: 10 20 40 80</a:t>
            </a:r>
          </a:p>
        </p:txBody>
      </p:sp>
    </p:spTree>
    <p:extLst>
      <p:ext uri="{BB962C8B-B14F-4D97-AF65-F5344CB8AC3E}">
        <p14:creationId xmlns:p14="http://schemas.microsoft.com/office/powerpoint/2010/main" val="197305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6" grpId="0" animBg="1"/>
      <p:bldP spid="6" grpId="1"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ockets"/>
          <p:cNvPicPr>
            <a:picLocks noChangeAspect="1" noChangeArrowheads="1"/>
          </p:cNvPicPr>
          <p:nvPr/>
        </p:nvPicPr>
        <p:blipFill rotWithShape="1">
          <a:blip r:embed="rId3">
            <a:extLst>
              <a:ext uri="{28A0092B-C50C-407E-A947-70E740481C1C}">
                <a14:useLocalDpi xmlns:a14="http://schemas.microsoft.com/office/drawing/2010/main" val="0"/>
              </a:ext>
            </a:extLst>
          </a:blip>
          <a:srcRect l="6725" r="3596"/>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49600" y="1274001"/>
            <a:ext cx="6096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htonl</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hostlong</a:t>
            </a:r>
            <a:r>
              <a:rPr lang="en-US"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ntohl</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netlong</a:t>
            </a:r>
            <a:r>
              <a:rPr lang="en-US" dirty="0">
                <a:solidFill>
                  <a:srgbClr val="000000"/>
                </a:solidFill>
                <a:highlight>
                  <a:srgbClr val="FFFFFF"/>
                </a:highlight>
                <a:latin typeface="Consolas" panose="020B0609020204030204" pitchFamily="49" charset="0"/>
              </a:rPr>
              <a:t>);</a:t>
            </a:r>
            <a:endParaRPr lang="en-GB" dirty="0"/>
          </a:p>
        </p:txBody>
      </p:sp>
      <p:sp>
        <p:nvSpPr>
          <p:cNvPr id="10" name="Rectangle 9"/>
          <p:cNvSpPr/>
          <p:nvPr/>
        </p:nvSpPr>
        <p:spPr>
          <a:xfrm>
            <a:off x="3149600" y="4269200"/>
            <a:ext cx="6096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short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htons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short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hostshort</a:t>
            </a:r>
            <a:r>
              <a:rPr lang="en-US"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short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ntohs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short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netshort</a:t>
            </a:r>
            <a:r>
              <a:rPr lang="en-US" dirty="0">
                <a:solidFill>
                  <a:srgbClr val="000000"/>
                </a:solidFill>
                <a:highlight>
                  <a:srgbClr val="FFFFFF"/>
                </a:highlight>
                <a:latin typeface="Consolas" panose="020B0609020204030204" pitchFamily="49" charset="0"/>
              </a:rPr>
              <a:t>);</a:t>
            </a:r>
            <a:endParaRPr lang="en-GB" dirty="0"/>
          </a:p>
        </p:txBody>
      </p:sp>
      <p:sp>
        <p:nvSpPr>
          <p:cNvPr id="12" name="Rounded Rectangle 11"/>
          <p:cNvSpPr/>
          <p:nvPr/>
        </p:nvSpPr>
        <p:spPr>
          <a:xfrm>
            <a:off x="3467099" y="2395065"/>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Converts long values between host-order and network-order.</a:t>
            </a:r>
          </a:p>
        </p:txBody>
      </p:sp>
      <p:sp>
        <p:nvSpPr>
          <p:cNvPr id="13" name="Rounded Rectangle 12"/>
          <p:cNvSpPr/>
          <p:nvPr/>
        </p:nvSpPr>
        <p:spPr>
          <a:xfrm>
            <a:off x="3467099" y="5393498"/>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Converts short values between host-order and network-order.</a:t>
            </a:r>
          </a:p>
        </p:txBody>
      </p:sp>
      <p:sp>
        <p:nvSpPr>
          <p:cNvPr id="14" name="Rectangle 13"/>
          <p:cNvSpPr/>
          <p:nvPr/>
        </p:nvSpPr>
        <p:spPr>
          <a:xfrm>
            <a:off x="1633034" y="2967335"/>
            <a:ext cx="912913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hostent</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FAR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gethostbyname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*name);</a:t>
            </a:r>
          </a:p>
          <a:p>
            <a:endParaRPr lang="en-GB"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hostent</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FAR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gethostbyaddr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len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type);</a:t>
            </a:r>
            <a:endParaRPr lang="en-GB" dirty="0"/>
          </a:p>
        </p:txBody>
      </p:sp>
      <p:sp>
        <p:nvSpPr>
          <p:cNvPr id="16" name="Rounded Rectangle 15"/>
          <p:cNvSpPr/>
          <p:nvPr/>
        </p:nvSpPr>
        <p:spPr>
          <a:xfrm>
            <a:off x="3568700" y="18430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Get the host information using the domain name – e.g. “www.google.com”</a:t>
            </a:r>
          </a:p>
        </p:txBody>
      </p:sp>
      <p:sp>
        <p:nvSpPr>
          <p:cNvPr id="17" name="Rounded Rectangle 16"/>
          <p:cNvSpPr/>
          <p:nvPr/>
        </p:nvSpPr>
        <p:spPr>
          <a:xfrm>
            <a:off x="3568700" y="41768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Get the host information from an </a:t>
            </a:r>
            <a:r>
              <a:rPr lang="en-GB" dirty="0" err="1"/>
              <a:t>in_addr</a:t>
            </a:r>
            <a:r>
              <a:rPr lang="en-GB" dirty="0"/>
              <a:t> </a:t>
            </a:r>
            <a:r>
              <a:rPr lang="en-GB" dirty="0" err="1"/>
              <a:t>struct</a:t>
            </a:r>
            <a:r>
              <a:rPr lang="en-GB" dirty="0"/>
              <a:t> (IP in network order)</a:t>
            </a:r>
          </a:p>
        </p:txBody>
      </p:sp>
    </p:spTree>
    <p:extLst>
      <p:ext uri="{BB962C8B-B14F-4D97-AF65-F5344CB8AC3E}">
        <p14:creationId xmlns:p14="http://schemas.microsoft.com/office/powerpoint/2010/main" val="16203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2" grpId="0" animBg="1"/>
      <p:bldP spid="12" grpId="1" animBg="1"/>
      <p:bldP spid="13" grpId="0" animBg="1"/>
      <p:bldP spid="13" grpId="1" animBg="1"/>
      <p:bldP spid="14"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ind sock"/>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11298" y="2967335"/>
            <a:ext cx="796940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WSAStartup</a:t>
            </a:r>
            <a:r>
              <a:rPr lang="en-GB" dirty="0">
                <a:solidFill>
                  <a:srgbClr val="000000"/>
                </a:solidFill>
                <a:highlight>
                  <a:srgbClr val="FFFFFF"/>
                </a:highlight>
                <a:latin typeface="Consolas" panose="020B0609020204030204" pitchFamily="49" charset="0"/>
              </a:rPr>
              <a:t>(</a:t>
            </a:r>
            <a:r>
              <a:rPr lang="en-GB" dirty="0">
                <a:solidFill>
                  <a:srgbClr val="2B91AF"/>
                </a:solidFill>
                <a:highlight>
                  <a:srgbClr val="FFFFFF"/>
                </a:highlight>
                <a:latin typeface="Consolas" panose="020B0609020204030204" pitchFamily="49" charset="0"/>
              </a:rPr>
              <a:t>WORD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wVersionRequested</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LPWSADATA</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lpWSAData</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WSACleanup</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3568700" y="18430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Initialises the Sockets API, it has to be called before calling any other socket functions</a:t>
            </a:r>
          </a:p>
        </p:txBody>
      </p:sp>
      <p:sp>
        <p:nvSpPr>
          <p:cNvPr id="5" name="Rounded Rectangle 4"/>
          <p:cNvSpPr/>
          <p:nvPr/>
        </p:nvSpPr>
        <p:spPr>
          <a:xfrm>
            <a:off x="3568700" y="41768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Call this to deregister the application from using sockets.</a:t>
            </a:r>
          </a:p>
        </p:txBody>
      </p:sp>
      <p:sp>
        <p:nvSpPr>
          <p:cNvPr id="3" name="Rectangle 2"/>
          <p:cNvSpPr/>
          <p:nvPr/>
        </p:nvSpPr>
        <p:spPr>
          <a:xfrm>
            <a:off x="2512741" y="2967335"/>
            <a:ext cx="716651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2B91AF"/>
                </a:solidFill>
                <a:highlight>
                  <a:srgbClr val="FFFFFF"/>
                </a:highlight>
                <a:latin typeface="Consolas" panose="020B0609020204030204" pitchFamily="49" charset="0"/>
              </a:rPr>
              <a:t>WORD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wVersionRequested</a:t>
            </a:r>
            <a:r>
              <a:rPr lang="en-GB" dirty="0">
                <a:solidFill>
                  <a:srgbClr val="000000"/>
                </a:solidFill>
                <a:highlight>
                  <a:srgbClr val="FFFFFF"/>
                </a:highlight>
                <a:latin typeface="Consolas" panose="020B0609020204030204" pitchFamily="49" charset="0"/>
              </a:rPr>
              <a:t> = </a:t>
            </a:r>
            <a:r>
              <a:rPr lang="en-GB" dirty="0">
                <a:solidFill>
                  <a:srgbClr val="6F008A"/>
                </a:solidFill>
                <a:highlight>
                  <a:srgbClr val="FFFFFF"/>
                </a:highlight>
                <a:latin typeface="Consolas" panose="020B0609020204030204" pitchFamily="49" charset="0"/>
              </a:rPr>
              <a:t>MAKEWORD</a:t>
            </a:r>
            <a:r>
              <a:rPr lang="en-GB" dirty="0">
                <a:solidFill>
                  <a:srgbClr val="000000"/>
                </a:solidFill>
                <a:highlight>
                  <a:srgbClr val="FFFFFF"/>
                </a:highlight>
                <a:latin typeface="Consolas" panose="020B0609020204030204" pitchFamily="49" charset="0"/>
              </a:rPr>
              <a:t>(0, 2);</a:t>
            </a:r>
          </a:p>
          <a:p>
            <a:r>
              <a:rPr lang="en-GB" dirty="0">
                <a:solidFill>
                  <a:srgbClr val="2B91AF"/>
                </a:solidFill>
                <a:highlight>
                  <a:srgbClr val="FFFFFF"/>
                </a:highlight>
                <a:latin typeface="Consolas" panose="020B0609020204030204" pitchFamily="49" charset="0"/>
              </a:rPr>
              <a:t>WSADATA</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wsaData</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error = </a:t>
            </a:r>
            <a:r>
              <a:rPr lang="en-GB" dirty="0" err="1">
                <a:solidFill>
                  <a:srgbClr val="000000"/>
                </a:solidFill>
                <a:highlight>
                  <a:srgbClr val="FFFFFF"/>
                </a:highlight>
                <a:latin typeface="Consolas" panose="020B0609020204030204" pitchFamily="49" charset="0"/>
              </a:rPr>
              <a:t>WSAStartup</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wVersionRequested</a:t>
            </a:r>
            <a:r>
              <a:rPr lang="en-GB" dirty="0">
                <a:solidFill>
                  <a:srgbClr val="000000"/>
                </a:solidFill>
                <a:highlight>
                  <a:srgbClr val="FFFFFF"/>
                </a:highlight>
                <a:latin typeface="Consolas" panose="020B0609020204030204" pitchFamily="49" charset="0"/>
              </a:rPr>
              <a:t>, &amp;</a:t>
            </a:r>
            <a:r>
              <a:rPr lang="en-GB" dirty="0" err="1">
                <a:solidFill>
                  <a:srgbClr val="000000"/>
                </a:solidFill>
                <a:highlight>
                  <a:srgbClr val="FFFFFF"/>
                </a:highlight>
                <a:latin typeface="Consolas" panose="020B0609020204030204" pitchFamily="49" charset="0"/>
              </a:rPr>
              <a:t>wsaData</a:t>
            </a:r>
            <a:r>
              <a:rPr lang="en-GB"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42229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ind sock"/>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3532" y="2967335"/>
            <a:ext cx="734493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sv-SE" dirty="0">
              <a:solidFill>
                <a:srgbClr val="2B91AF"/>
              </a:solidFill>
              <a:highlight>
                <a:srgbClr val="FFFFFF"/>
              </a:highlight>
              <a:latin typeface="Consolas" panose="020B0609020204030204" pitchFamily="49" charset="0"/>
            </a:endParaRPr>
          </a:p>
          <a:p>
            <a:r>
              <a:rPr lang="sv-SE" dirty="0">
                <a:solidFill>
                  <a:srgbClr val="2B91AF"/>
                </a:solidFill>
                <a:highlight>
                  <a:srgbClr val="FFFFFF"/>
                </a:highlight>
                <a:latin typeface="Consolas" panose="020B0609020204030204" pitchFamily="49" charset="0"/>
              </a:rPr>
              <a:t>SOCKET</a:t>
            </a:r>
            <a:r>
              <a:rPr lang="sv-SE" dirty="0">
                <a:solidFill>
                  <a:srgbClr val="000000"/>
                </a:solidFill>
                <a:highlight>
                  <a:srgbClr val="FFFFFF"/>
                </a:highlight>
                <a:latin typeface="Consolas" panose="020B0609020204030204" pitchFamily="49" charset="0"/>
              </a:rPr>
              <a:t> sock = socket(</a:t>
            </a:r>
            <a:r>
              <a:rPr lang="sv-SE" dirty="0">
                <a:solidFill>
                  <a:srgbClr val="6F008A"/>
                </a:solidFill>
                <a:highlight>
                  <a:srgbClr val="FFFFFF"/>
                </a:highlight>
                <a:latin typeface="Consolas" panose="020B0609020204030204" pitchFamily="49" charset="0"/>
              </a:rPr>
              <a:t>PF_INET</a:t>
            </a:r>
            <a:r>
              <a:rPr lang="sv-SE" dirty="0">
                <a:solidFill>
                  <a:srgbClr val="000000"/>
                </a:solidFill>
                <a:highlight>
                  <a:srgbClr val="FFFFFF"/>
                </a:highlight>
                <a:latin typeface="Consolas" panose="020B0609020204030204" pitchFamily="49" charset="0"/>
              </a:rPr>
              <a:t>, </a:t>
            </a:r>
            <a:r>
              <a:rPr lang="sv-SE" dirty="0">
                <a:solidFill>
                  <a:srgbClr val="6F008A"/>
                </a:solidFill>
                <a:highlight>
                  <a:srgbClr val="FFFFFF"/>
                </a:highlight>
                <a:latin typeface="Consolas" panose="020B0609020204030204" pitchFamily="49" charset="0"/>
              </a:rPr>
              <a:t>SOCK_STREAM</a:t>
            </a:r>
            <a:r>
              <a:rPr lang="sv-SE" dirty="0">
                <a:solidFill>
                  <a:srgbClr val="000000"/>
                </a:solidFill>
                <a:highlight>
                  <a:srgbClr val="FFFFFF"/>
                </a:highlight>
                <a:latin typeface="Consolas" panose="020B0609020204030204" pitchFamily="49" charset="0"/>
              </a:rPr>
              <a:t>, </a:t>
            </a:r>
            <a:r>
              <a:rPr lang="sv-SE" dirty="0">
                <a:solidFill>
                  <a:srgbClr val="2F4F4F"/>
                </a:solidFill>
                <a:highlight>
                  <a:srgbClr val="FFFFFF"/>
                </a:highlight>
                <a:latin typeface="Consolas" panose="020B0609020204030204" pitchFamily="49" charset="0"/>
              </a:rPr>
              <a:t>IPPROTO_TCP</a:t>
            </a:r>
            <a:r>
              <a:rPr lang="sv-SE" dirty="0">
                <a:solidFill>
                  <a:srgbClr val="000000"/>
                </a:solidFill>
                <a:highlight>
                  <a:srgbClr val="FFFFFF"/>
                </a:highlight>
                <a:latin typeface="Consolas" panose="020B0609020204030204" pitchFamily="49" charset="0"/>
              </a:rPr>
              <a:t>);</a:t>
            </a:r>
          </a:p>
          <a:p>
            <a:endParaRPr lang="en-GB" dirty="0"/>
          </a:p>
        </p:txBody>
      </p:sp>
      <p:sp>
        <p:nvSpPr>
          <p:cNvPr id="8" name="Rounded Rectangle 7"/>
          <p:cNvSpPr/>
          <p:nvPr/>
        </p:nvSpPr>
        <p:spPr>
          <a:xfrm>
            <a:off x="2966534" y="193221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Address Family: PF_INET will always be used for communicating over the Internet using IPv4.</a:t>
            </a:r>
          </a:p>
        </p:txBody>
      </p:sp>
      <p:sp>
        <p:nvSpPr>
          <p:cNvPr id="9" name="Rounded Rectangle 8"/>
          <p:cNvSpPr/>
          <p:nvPr/>
        </p:nvSpPr>
        <p:spPr>
          <a:xfrm>
            <a:off x="4237773" y="408759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Socket Type: SOCK_STREAM for connected byte streams (TCP), SOCK_DGRAM for connectionless communication (UDP).</a:t>
            </a:r>
          </a:p>
        </p:txBody>
      </p:sp>
      <p:sp>
        <p:nvSpPr>
          <p:cNvPr id="10" name="Rounded Rectangle 9"/>
          <p:cNvSpPr/>
          <p:nvPr/>
        </p:nvSpPr>
        <p:spPr>
          <a:xfrm>
            <a:off x="6096000" y="193221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Protocol: IPPROTO_TCP for TCP or IPPROTO_UDP for UDP sockets.</a:t>
            </a:r>
          </a:p>
        </p:txBody>
      </p:sp>
      <p:sp>
        <p:nvSpPr>
          <p:cNvPr id="7" name="Rectangle 6"/>
          <p:cNvSpPr/>
          <p:nvPr/>
        </p:nvSpPr>
        <p:spPr>
          <a:xfrm>
            <a:off x="1353015" y="3090183"/>
            <a:ext cx="948597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value = 1;</a:t>
            </a:r>
          </a:p>
          <a:p>
            <a:r>
              <a:rPr lang="en-GB" dirty="0" err="1">
                <a:solidFill>
                  <a:srgbClr val="000000"/>
                </a:solidFill>
                <a:highlight>
                  <a:srgbClr val="FFFFFF"/>
                </a:highlight>
                <a:latin typeface="Consolas" panose="020B0609020204030204" pitchFamily="49" charset="0"/>
              </a:rPr>
              <a:t>setsockopt</a:t>
            </a:r>
            <a:r>
              <a:rPr lang="en-GB" dirty="0">
                <a:solidFill>
                  <a:srgbClr val="000000"/>
                </a:solidFill>
                <a:highlight>
                  <a:srgbClr val="FFFFFF"/>
                </a:highlight>
                <a:latin typeface="Consolas" panose="020B0609020204030204" pitchFamily="49" charset="0"/>
              </a:rPr>
              <a:t>(sock, </a:t>
            </a:r>
            <a:r>
              <a:rPr lang="en-GB" dirty="0">
                <a:solidFill>
                  <a:srgbClr val="2F4F4F"/>
                </a:solidFill>
                <a:highlight>
                  <a:srgbClr val="FFFFFF"/>
                </a:highlight>
                <a:latin typeface="Consolas" panose="020B0609020204030204" pitchFamily="49" charset="0"/>
              </a:rPr>
              <a:t>IPPROTO_TCP</a:t>
            </a:r>
            <a:r>
              <a:rPr lang="en-GB" dirty="0">
                <a:solidFill>
                  <a:srgbClr val="000000"/>
                </a:solidFill>
                <a:highlight>
                  <a:srgbClr val="FFFFFF"/>
                </a:highlight>
                <a:latin typeface="Consolas" panose="020B0609020204030204" pitchFamily="49" charset="0"/>
              </a:rPr>
              <a:t>, </a:t>
            </a:r>
            <a:r>
              <a:rPr lang="en-GB" dirty="0">
                <a:solidFill>
                  <a:srgbClr val="6F008A"/>
                </a:solidFill>
                <a:highlight>
                  <a:srgbClr val="FFFFFF"/>
                </a:highlight>
                <a:latin typeface="Consolas" panose="020B0609020204030204" pitchFamily="49" charset="0"/>
              </a:rPr>
              <a:t>TCP_NODELAY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*)&amp;value, </a:t>
            </a:r>
            <a:r>
              <a:rPr lang="en-GB" dirty="0" err="1">
                <a:solidFill>
                  <a:srgbClr val="0000FF"/>
                </a:solidFill>
                <a:highlight>
                  <a:srgbClr val="FFFFFF"/>
                </a:highlight>
                <a:latin typeface="Consolas" panose="020B0609020204030204" pitchFamily="49" charset="0"/>
              </a:rPr>
              <a:t>sizeof</a:t>
            </a:r>
            <a:r>
              <a:rPr lang="en-GB" dirty="0">
                <a:solidFill>
                  <a:srgbClr val="000000"/>
                </a:solidFill>
                <a:highlight>
                  <a:srgbClr val="FFFFFF"/>
                </a:highlight>
                <a:latin typeface="Consolas" panose="020B0609020204030204" pitchFamily="49" charset="0"/>
              </a:rPr>
              <a:t>(value));</a:t>
            </a:r>
            <a:endParaRPr lang="en-GB" dirty="0"/>
          </a:p>
        </p:txBody>
      </p:sp>
      <p:sp>
        <p:nvSpPr>
          <p:cNvPr id="12" name="Rounded Rectangle 11"/>
          <p:cNvSpPr/>
          <p:nvPr/>
        </p:nvSpPr>
        <p:spPr>
          <a:xfrm>
            <a:off x="1696999" y="2707363"/>
            <a:ext cx="2834268" cy="59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valid socket handle</a:t>
            </a:r>
          </a:p>
        </p:txBody>
      </p:sp>
      <p:sp>
        <p:nvSpPr>
          <p:cNvPr id="13" name="Rounded Rectangle 12"/>
          <p:cNvSpPr/>
          <p:nvPr/>
        </p:nvSpPr>
        <p:spPr>
          <a:xfrm>
            <a:off x="2915502" y="3777724"/>
            <a:ext cx="2834268" cy="59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level to work at</a:t>
            </a:r>
          </a:p>
        </p:txBody>
      </p:sp>
      <p:sp>
        <p:nvSpPr>
          <p:cNvPr id="14" name="Rounded Rectangle 13"/>
          <p:cNvSpPr/>
          <p:nvPr/>
        </p:nvSpPr>
        <p:spPr>
          <a:xfrm>
            <a:off x="4508191" y="2727984"/>
            <a:ext cx="2834268" cy="59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option identifier</a:t>
            </a:r>
          </a:p>
        </p:txBody>
      </p:sp>
      <p:sp>
        <p:nvSpPr>
          <p:cNvPr id="15" name="Rounded Rectangle 14"/>
          <p:cNvSpPr/>
          <p:nvPr/>
        </p:nvSpPr>
        <p:spPr>
          <a:xfrm>
            <a:off x="6096000" y="3792382"/>
            <a:ext cx="2834268" cy="59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option value</a:t>
            </a:r>
          </a:p>
        </p:txBody>
      </p:sp>
      <p:sp>
        <p:nvSpPr>
          <p:cNvPr id="16" name="Rounded Rectangle 15"/>
          <p:cNvSpPr/>
          <p:nvPr/>
        </p:nvSpPr>
        <p:spPr>
          <a:xfrm>
            <a:off x="8076735" y="2767041"/>
            <a:ext cx="2834268" cy="590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option length</a:t>
            </a:r>
          </a:p>
        </p:txBody>
      </p:sp>
    </p:spTree>
    <p:extLst>
      <p:ext uri="{BB962C8B-B14F-4D97-AF65-F5344CB8AC3E}">
        <p14:creationId xmlns:p14="http://schemas.microsoft.com/office/powerpoint/2010/main" val="171494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2"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15"/>
                                        </p:tgtEl>
                                      </p:cBhvr>
                                    </p:animEffect>
                                    <p:set>
                                      <p:cBhvr>
                                        <p:cTn id="73" dur="1" fill="hold">
                                          <p:stCondLst>
                                            <p:cond delay="499"/>
                                          </p:stCondLst>
                                        </p:cTn>
                                        <p:tgtEl>
                                          <p:spTgt spid="15"/>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2" animBg="1"/>
      <p:bldP spid="7"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ind sock"/>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90439" y="3105834"/>
            <a:ext cx="721112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 1; </a:t>
            </a:r>
            <a:r>
              <a:rPr lang="en-US" dirty="0">
                <a:solidFill>
                  <a:srgbClr val="008000"/>
                </a:solidFill>
                <a:highlight>
                  <a:srgbClr val="FFFFFF"/>
                </a:highlight>
                <a:latin typeface="Consolas" panose="020B0609020204030204" pitchFamily="49" charset="0"/>
              </a:rPr>
              <a:t>// 1 = non-blocking, 0 = blocking</a:t>
            </a:r>
            <a:endParaRPr lang="en-US" dirty="0">
              <a:solidFill>
                <a:srgbClr val="000000"/>
              </a:solidFill>
              <a:highlight>
                <a:srgbClr val="FFFFFF"/>
              </a:highlight>
              <a:latin typeface="Consolas" panose="020B0609020204030204" pitchFamily="49" charset="0"/>
            </a:endParaRPr>
          </a:p>
          <a:p>
            <a:r>
              <a:rPr lang="en-GB" dirty="0" err="1">
                <a:solidFill>
                  <a:srgbClr val="000000"/>
                </a:solidFill>
                <a:highlight>
                  <a:srgbClr val="FFFFFF"/>
                </a:highlight>
                <a:latin typeface="Consolas" panose="020B0609020204030204" pitchFamily="49" charset="0"/>
              </a:rPr>
              <a:t>ioctlsocket</a:t>
            </a:r>
            <a:r>
              <a:rPr lang="en-GB" dirty="0">
                <a:solidFill>
                  <a:srgbClr val="000000"/>
                </a:solidFill>
                <a:highlight>
                  <a:srgbClr val="FFFFFF"/>
                </a:highlight>
                <a:latin typeface="Consolas" panose="020B0609020204030204" pitchFamily="49" charset="0"/>
              </a:rPr>
              <a:t>(sock, </a:t>
            </a:r>
            <a:r>
              <a:rPr lang="en-GB" dirty="0">
                <a:solidFill>
                  <a:srgbClr val="6F008A"/>
                </a:solidFill>
                <a:highlight>
                  <a:srgbClr val="FFFFFF"/>
                </a:highlight>
                <a:latin typeface="Consolas" panose="020B0609020204030204" pitchFamily="49" charset="0"/>
              </a:rPr>
              <a:t>FIONBIO</a:t>
            </a:r>
            <a:r>
              <a:rPr lang="en-GB" dirty="0">
                <a:solidFill>
                  <a:srgbClr val="000000"/>
                </a:solidFill>
                <a:highlight>
                  <a:srgbClr val="FFFFFF"/>
                </a:highlight>
                <a:latin typeface="Consolas" panose="020B0609020204030204" pitchFamily="49" charset="0"/>
              </a:rPr>
              <a:t>, &amp;</a:t>
            </a:r>
            <a:r>
              <a:rPr lang="en-GB" dirty="0" err="1">
                <a:solidFill>
                  <a:srgbClr val="000000"/>
                </a:solidFill>
                <a:highlight>
                  <a:srgbClr val="FFFFFF"/>
                </a:highlight>
                <a:latin typeface="Consolas" panose="020B0609020204030204" pitchFamily="49" charset="0"/>
              </a:rPr>
              <a:t>val</a:t>
            </a:r>
            <a:r>
              <a:rPr lang="en-GB" dirty="0">
                <a:solidFill>
                  <a:srgbClr val="000000"/>
                </a:solidFill>
                <a:highlight>
                  <a:srgbClr val="FFFFFF"/>
                </a:highlight>
                <a:latin typeface="Consolas" panose="020B0609020204030204" pitchFamily="49" charset="0"/>
              </a:rPr>
              <a:t>);</a:t>
            </a:r>
            <a:endParaRPr lang="en-GB" dirty="0"/>
          </a:p>
        </p:txBody>
      </p:sp>
      <p:sp>
        <p:nvSpPr>
          <p:cNvPr id="3" name="Rectangle 2"/>
          <p:cNvSpPr/>
          <p:nvPr/>
        </p:nvSpPr>
        <p:spPr>
          <a:xfrm>
            <a:off x="2824976" y="1997839"/>
            <a:ext cx="6542048"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short</a:t>
            </a:r>
            <a:r>
              <a:rPr lang="en-GB" dirty="0">
                <a:solidFill>
                  <a:srgbClr val="000000"/>
                </a:solidFill>
                <a:highlight>
                  <a:srgbClr val="FFFFFF"/>
                </a:highlight>
                <a:latin typeface="Consolas" panose="020B0609020204030204" pitchFamily="49" charset="0"/>
              </a:rPr>
              <a:t> port = 23;</a:t>
            </a:r>
          </a:p>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ip</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inet_addr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"www.google.com"</a:t>
            </a:r>
            <a:r>
              <a:rPr lang="en-US"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sockaddr_in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sa</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sa.sin_family</a:t>
            </a:r>
            <a:r>
              <a:rPr lang="en-GB" dirty="0">
                <a:solidFill>
                  <a:srgbClr val="000000"/>
                </a:solidFill>
                <a:highlight>
                  <a:srgbClr val="FFFFFF"/>
                </a:highlight>
                <a:latin typeface="Consolas" panose="020B0609020204030204" pitchFamily="49" charset="0"/>
              </a:rPr>
              <a:t> = </a:t>
            </a:r>
            <a:r>
              <a:rPr lang="en-GB" dirty="0">
                <a:solidFill>
                  <a:srgbClr val="6F008A"/>
                </a:solidFill>
                <a:highlight>
                  <a:srgbClr val="FFFFFF"/>
                </a:highlight>
                <a:latin typeface="Consolas" panose="020B0609020204030204" pitchFamily="49" charset="0"/>
              </a:rPr>
              <a:t>AF_INET</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sa.sin_addr.</a:t>
            </a:r>
            <a:r>
              <a:rPr lang="en-GB" dirty="0" err="1">
                <a:solidFill>
                  <a:srgbClr val="6F008A"/>
                </a:solidFill>
                <a:highlight>
                  <a:srgbClr val="FFFFFF"/>
                </a:highlight>
                <a:latin typeface="Consolas" panose="020B0609020204030204" pitchFamily="49" charset="0"/>
              </a:rPr>
              <a:t>s_addr</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htonl</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ip</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sa.sin_port</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htons</a:t>
            </a:r>
            <a:r>
              <a:rPr lang="en-GB" dirty="0">
                <a:solidFill>
                  <a:srgbClr val="000000"/>
                </a:solidFill>
                <a:highlight>
                  <a:srgbClr val="FFFFFF"/>
                </a:highlight>
                <a:latin typeface="Consolas" panose="020B0609020204030204" pitchFamily="49" charset="0"/>
              </a:rPr>
              <a:t>(port);</a:t>
            </a:r>
          </a:p>
          <a:p>
            <a:endParaRPr lang="en-GB"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connect(sock, (</a:t>
            </a: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sockaddr</a:t>
            </a:r>
            <a:r>
              <a:rPr lang="en-US" dirty="0">
                <a:solidFill>
                  <a:srgbClr val="000000"/>
                </a:solidFill>
                <a:highlight>
                  <a:srgbClr val="FFFFFF"/>
                </a:highlight>
                <a:latin typeface="Consolas" panose="020B0609020204030204" pitchFamily="49" charset="0"/>
              </a:rPr>
              <a:t> *)&amp;</a:t>
            </a:r>
            <a:r>
              <a:rPr lang="en-US" dirty="0" err="1">
                <a:solidFill>
                  <a:srgbClr val="000000"/>
                </a:solidFill>
                <a:highlight>
                  <a:srgbClr val="FFFFFF"/>
                </a:highlight>
                <a:latin typeface="Consolas" panose="020B0609020204030204" pitchFamily="49" charset="0"/>
              </a:rPr>
              <a:t>sa</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sizeof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a:t>
            </a:r>
            <a:r>
              <a:rPr lang="en-US" dirty="0">
                <a:solidFill>
                  <a:srgbClr val="000000"/>
                </a:solidFill>
                <a:highlight>
                  <a:srgbClr val="FFFFFF"/>
                </a:highlight>
                <a:latin typeface="Consolas" panose="020B0609020204030204" pitchFamily="49" charset="0"/>
              </a:rPr>
              <a:t>));</a:t>
            </a:r>
            <a:endParaRPr lang="en-GB" dirty="0"/>
          </a:p>
        </p:txBody>
      </p:sp>
      <p:sp>
        <p:nvSpPr>
          <p:cNvPr id="18" name="Rounded Rectangle 17"/>
          <p:cNvSpPr/>
          <p:nvPr/>
        </p:nvSpPr>
        <p:spPr>
          <a:xfrm>
            <a:off x="2824976" y="1102135"/>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 the port and IP values.</a:t>
            </a:r>
          </a:p>
        </p:txBody>
      </p:sp>
      <p:sp>
        <p:nvSpPr>
          <p:cNvPr id="19" name="Rounded Rectangle 18"/>
          <p:cNvSpPr/>
          <p:nvPr/>
        </p:nvSpPr>
        <p:spPr>
          <a:xfrm>
            <a:off x="6096000" y="2590799"/>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Setup the socket address structure</a:t>
            </a:r>
          </a:p>
        </p:txBody>
      </p:sp>
      <p:sp>
        <p:nvSpPr>
          <p:cNvPr id="20" name="Rounded Rectangle 19"/>
          <p:cNvSpPr/>
          <p:nvPr/>
        </p:nvSpPr>
        <p:spPr>
          <a:xfrm>
            <a:off x="3467100" y="4679097"/>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Connect to the specified socket</a:t>
            </a:r>
          </a:p>
        </p:txBody>
      </p:sp>
    </p:spTree>
    <p:extLst>
      <p:ext uri="{BB962C8B-B14F-4D97-AF65-F5344CB8AC3E}">
        <p14:creationId xmlns:p14="http://schemas.microsoft.com/office/powerpoint/2010/main" val="9341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xit" presetSubtype="0" fill="hold" grpId="1"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xit" presetSubtype="0" fill="hold" grpId="1"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xit" presetSubtype="0" fill="hold" grpId="1"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xit" presetSubtype="0" fill="hold" grpId="1"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8" grpId="0" animBg="1"/>
      <p:bldP spid="18" grpId="1" animBg="1"/>
      <p:bldP spid="19" grpId="0" animBg="1"/>
      <p:bldP spid="19" grpId="1" animBg="1"/>
      <p:bldP spid="20" grpId="0" animBg="1"/>
      <p:bldP spid="2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erver"/>
          <p:cNvPicPr>
            <a:picLocks noChangeAspect="1" noChangeArrowheads="1"/>
          </p:cNvPicPr>
          <p:nvPr/>
        </p:nvPicPr>
        <p:blipFill rotWithShape="1">
          <a:blip r:embed="rId3">
            <a:extLst>
              <a:ext uri="{28A0092B-C50C-407E-A947-70E740481C1C}">
                <a14:useLocalDpi xmlns:a14="http://schemas.microsoft.com/office/drawing/2010/main" val="0"/>
              </a:ext>
            </a:extLst>
          </a:blip>
          <a:srcRect l="3348" r="4391"/>
          <a:stretch/>
        </p:blipFill>
        <p:spPr bwMode="auto">
          <a:xfrm>
            <a:off x="-1" y="0"/>
            <a:ext cx="12192001" cy="6862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0" y="2551837"/>
            <a:ext cx="6096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sockaddr_in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sa</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sa.sin_family</a:t>
            </a:r>
            <a:r>
              <a:rPr lang="en-GB" dirty="0">
                <a:solidFill>
                  <a:srgbClr val="000000"/>
                </a:solidFill>
                <a:highlight>
                  <a:srgbClr val="FFFFFF"/>
                </a:highlight>
                <a:latin typeface="Consolas" panose="020B0609020204030204" pitchFamily="49" charset="0"/>
              </a:rPr>
              <a:t> = </a:t>
            </a:r>
            <a:r>
              <a:rPr lang="en-GB" dirty="0">
                <a:solidFill>
                  <a:srgbClr val="6F008A"/>
                </a:solidFill>
                <a:highlight>
                  <a:srgbClr val="FFFFFF"/>
                </a:highlight>
                <a:latin typeface="Consolas" panose="020B0609020204030204" pitchFamily="49" charset="0"/>
              </a:rPr>
              <a:t>AF_INET</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sa.sin_addr.</a:t>
            </a:r>
            <a:r>
              <a:rPr lang="en-GB" dirty="0" err="1">
                <a:solidFill>
                  <a:srgbClr val="6F008A"/>
                </a:solidFill>
                <a:highlight>
                  <a:srgbClr val="FFFFFF"/>
                </a:highlight>
                <a:latin typeface="Consolas" panose="020B0609020204030204" pitchFamily="49" charset="0"/>
              </a:rPr>
              <a:t>s_addr</a:t>
            </a:r>
            <a:r>
              <a:rPr lang="en-GB" dirty="0">
                <a:solidFill>
                  <a:srgbClr val="000000"/>
                </a:solidFill>
                <a:highlight>
                  <a:srgbClr val="FFFFFF"/>
                </a:highlight>
                <a:latin typeface="Consolas" panose="020B0609020204030204" pitchFamily="49" charset="0"/>
              </a:rPr>
              <a:t> = </a:t>
            </a:r>
            <a:r>
              <a:rPr lang="en-GB" dirty="0">
                <a:solidFill>
                  <a:srgbClr val="6F008A"/>
                </a:solidFill>
                <a:highlight>
                  <a:srgbClr val="FFFFFF"/>
                </a:highlight>
                <a:latin typeface="Consolas" panose="020B0609020204030204" pitchFamily="49" charset="0"/>
              </a:rPr>
              <a:t>ADDR_ANY</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sa.sin_port</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htons</a:t>
            </a:r>
            <a:r>
              <a:rPr lang="en-GB" dirty="0">
                <a:solidFill>
                  <a:srgbClr val="000000"/>
                </a:solidFill>
                <a:highlight>
                  <a:srgbClr val="FFFFFF"/>
                </a:highlight>
                <a:latin typeface="Consolas" panose="020B0609020204030204" pitchFamily="49" charset="0"/>
              </a:rPr>
              <a:t>(1234);</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bind(sock, (</a:t>
            </a:r>
            <a:r>
              <a:rPr lang="en-GB" dirty="0" err="1">
                <a:solidFill>
                  <a:srgbClr val="0000FF"/>
                </a:solidFill>
                <a:highlight>
                  <a:srgbClr val="FFFFFF"/>
                </a:highlight>
                <a:latin typeface="Consolas" panose="020B0609020204030204" pitchFamily="49" charset="0"/>
              </a:rPr>
              <a:t>struct</a:t>
            </a:r>
            <a:r>
              <a:rPr lang="en-GB" dirty="0">
                <a:solidFill>
                  <a:srgbClr val="000000"/>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sockaddr</a:t>
            </a:r>
            <a:r>
              <a:rPr lang="en-GB" dirty="0">
                <a:solidFill>
                  <a:srgbClr val="000000"/>
                </a:solidFill>
                <a:highlight>
                  <a:srgbClr val="FFFFFF"/>
                </a:highlight>
                <a:latin typeface="Consolas" panose="020B0609020204030204" pitchFamily="49" charset="0"/>
              </a:rPr>
              <a:t>*)&amp;</a:t>
            </a:r>
            <a:r>
              <a:rPr lang="en-GB" dirty="0" err="1">
                <a:solidFill>
                  <a:srgbClr val="000000"/>
                </a:solidFill>
                <a:highlight>
                  <a:srgbClr val="FFFFFF"/>
                </a:highlight>
                <a:latin typeface="Consolas" panose="020B0609020204030204" pitchFamily="49" charset="0"/>
              </a:rPr>
              <a:t>sa</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sizeof</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sa</a:t>
            </a:r>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3048000" y="1559335"/>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want to bind to the local IP address, so we use ADDR_ANY as the address.</a:t>
            </a:r>
          </a:p>
        </p:txBody>
      </p:sp>
      <p:sp>
        <p:nvSpPr>
          <p:cNvPr id="5" name="Rounded Rectangle 4"/>
          <p:cNvSpPr/>
          <p:nvPr/>
        </p:nvSpPr>
        <p:spPr>
          <a:xfrm>
            <a:off x="6691746" y="3009900"/>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specify the port number to bind to.</a:t>
            </a:r>
          </a:p>
        </p:txBody>
      </p:sp>
      <p:sp>
        <p:nvSpPr>
          <p:cNvPr id="6" name="Rounded Rectangle 5"/>
          <p:cNvSpPr/>
          <p:nvPr/>
        </p:nvSpPr>
        <p:spPr>
          <a:xfrm>
            <a:off x="3467099" y="4402446"/>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And we call bind with a handle to a socket.</a:t>
            </a:r>
          </a:p>
        </p:txBody>
      </p:sp>
      <p:sp>
        <p:nvSpPr>
          <p:cNvPr id="3" name="Rectangle 2"/>
          <p:cNvSpPr/>
          <p:nvPr/>
        </p:nvSpPr>
        <p:spPr>
          <a:xfrm>
            <a:off x="3048000" y="2828836"/>
            <a:ext cx="6096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GB" dirty="0">
                <a:solidFill>
                  <a:srgbClr val="0000FF"/>
                </a:solidFill>
                <a:highlight>
                  <a:srgbClr val="FFFFFF"/>
                </a:highlight>
                <a:latin typeface="Consolas" panose="020B0609020204030204" pitchFamily="49" charset="0"/>
              </a:rPr>
              <a:t>if</a:t>
            </a:r>
            <a:r>
              <a:rPr lang="en-GB" dirty="0">
                <a:solidFill>
                  <a:srgbClr val="000000"/>
                </a:solidFill>
                <a:highlight>
                  <a:srgbClr val="FFFFFF"/>
                </a:highlight>
                <a:latin typeface="Consolas" panose="020B0609020204030204" pitchFamily="49" charset="0"/>
              </a:rPr>
              <a:t> (listen(sock, 256) == </a:t>
            </a:r>
            <a:r>
              <a:rPr lang="en-GB" dirty="0">
                <a:solidFill>
                  <a:srgbClr val="6F008A"/>
                </a:solidFill>
                <a:highlight>
                  <a:srgbClr val="FFFFFF"/>
                </a:highlight>
                <a:latin typeface="Consolas" panose="020B0609020204030204" pitchFamily="49" charset="0"/>
              </a:rPr>
              <a:t>SOCKET_ERROR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8000"/>
                </a:solidFill>
                <a:highlight>
                  <a:srgbClr val="FFFFFF"/>
                </a:highlight>
                <a:latin typeface="Consolas" panose="020B0609020204030204" pitchFamily="49" charset="0"/>
              </a:rPr>
              <a:t>    // HANDLE ERROR HERE</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endParaRPr lang="en-GB" dirty="0"/>
          </a:p>
        </p:txBody>
      </p:sp>
      <p:sp>
        <p:nvSpPr>
          <p:cNvPr id="8" name="Rounded Rectangle 7"/>
          <p:cNvSpPr/>
          <p:nvPr/>
        </p:nvSpPr>
        <p:spPr>
          <a:xfrm>
            <a:off x="3467100" y="1942133"/>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Listen accepts a socket handle and a value for the maximum size of the incoming connection queue.</a:t>
            </a:r>
          </a:p>
        </p:txBody>
      </p:sp>
    </p:spTree>
    <p:extLst>
      <p:ext uri="{BB962C8B-B14F-4D97-AF65-F5344CB8AC3E}">
        <p14:creationId xmlns:p14="http://schemas.microsoft.com/office/powerpoint/2010/main" val="28939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6" grpId="0" animBg="1"/>
      <p:bldP spid="6" grpId="1" animBg="1"/>
      <p:bldP spid="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erver"/>
          <p:cNvPicPr>
            <a:picLocks noChangeAspect="1" noChangeArrowheads="1"/>
          </p:cNvPicPr>
          <p:nvPr/>
        </p:nvPicPr>
        <p:blipFill rotWithShape="1">
          <a:blip r:embed="rId3">
            <a:extLst>
              <a:ext uri="{28A0092B-C50C-407E-A947-70E740481C1C}">
                <a14:useLocalDpi xmlns:a14="http://schemas.microsoft.com/office/drawing/2010/main" val="0"/>
              </a:ext>
            </a:extLst>
          </a:blip>
          <a:srcRect l="3348" r="4391"/>
          <a:stretch/>
        </p:blipFill>
        <p:spPr bwMode="auto">
          <a:xfrm>
            <a:off x="-1" y="0"/>
            <a:ext cx="12192001" cy="68627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095499" y="3246713"/>
            <a:ext cx="8001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sv-SE" dirty="0">
                <a:solidFill>
                  <a:srgbClr val="2B91AF"/>
                </a:solidFill>
                <a:highlight>
                  <a:srgbClr val="FFFFFF"/>
                </a:highlight>
                <a:latin typeface="Consolas" panose="020B0609020204030204" pitchFamily="49" charset="0"/>
              </a:rPr>
              <a:t>SOCKET</a:t>
            </a:r>
            <a:r>
              <a:rPr lang="sv-SE" dirty="0">
                <a:solidFill>
                  <a:srgbClr val="000000"/>
                </a:solidFill>
                <a:highlight>
                  <a:srgbClr val="FFFFFF"/>
                </a:highlight>
                <a:latin typeface="Consolas" panose="020B0609020204030204" pitchFamily="49" charset="0"/>
              </a:rPr>
              <a:t> clientSock = accept(sock, (</a:t>
            </a:r>
            <a:r>
              <a:rPr lang="sv-SE" dirty="0">
                <a:solidFill>
                  <a:srgbClr val="2B91AF"/>
                </a:solidFill>
                <a:highlight>
                  <a:srgbClr val="FFFFFF"/>
                </a:highlight>
                <a:latin typeface="Consolas" panose="020B0609020204030204" pitchFamily="49" charset="0"/>
              </a:rPr>
              <a:t>sockaddr</a:t>
            </a:r>
            <a:r>
              <a:rPr lang="sv-SE" dirty="0">
                <a:solidFill>
                  <a:srgbClr val="000000"/>
                </a:solidFill>
                <a:highlight>
                  <a:srgbClr val="FFFFFF"/>
                </a:highlight>
                <a:latin typeface="Consolas" panose="020B0609020204030204" pitchFamily="49" charset="0"/>
              </a:rPr>
              <a:t> *)&amp;sa, </a:t>
            </a:r>
            <a:r>
              <a:rPr lang="sv-SE" dirty="0">
                <a:solidFill>
                  <a:srgbClr val="0000FF"/>
                </a:solidFill>
                <a:highlight>
                  <a:srgbClr val="FFFFFF"/>
                </a:highlight>
                <a:latin typeface="Consolas" panose="020B0609020204030204" pitchFamily="49" charset="0"/>
              </a:rPr>
              <a:t>sizeof</a:t>
            </a:r>
            <a:r>
              <a:rPr lang="sv-SE" dirty="0">
                <a:solidFill>
                  <a:srgbClr val="000000"/>
                </a:solidFill>
                <a:highlight>
                  <a:srgbClr val="FFFFFF"/>
                </a:highlight>
                <a:latin typeface="Consolas" panose="020B0609020204030204" pitchFamily="49" charset="0"/>
              </a:rPr>
              <a:t>(sa));</a:t>
            </a:r>
            <a:endParaRPr lang="en-GB" dirty="0"/>
          </a:p>
        </p:txBody>
      </p:sp>
      <p:sp>
        <p:nvSpPr>
          <p:cNvPr id="10" name="Rounded Rectangle 9"/>
          <p:cNvSpPr/>
          <p:nvPr/>
        </p:nvSpPr>
        <p:spPr>
          <a:xfrm>
            <a:off x="3467099" y="2265983"/>
            <a:ext cx="5257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Accept takes the socket handle and socket address structure, it returns a socket specific to the client.</a:t>
            </a:r>
          </a:p>
        </p:txBody>
      </p:sp>
    </p:spTree>
    <p:extLst>
      <p:ext uri="{BB962C8B-B14F-4D97-AF65-F5344CB8AC3E}">
        <p14:creationId xmlns:p14="http://schemas.microsoft.com/office/powerpoint/2010/main" val="405227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111</TotalTime>
  <Words>1490</Words>
  <Application>Microsoft Office PowerPoint</Application>
  <PresentationFormat>Widescreen</PresentationFormat>
  <Paragraphs>143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Gill Sans MT</vt:lpstr>
      <vt:lpstr>Parcel</vt:lpstr>
      <vt:lpstr>Sockets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Sockets Tutorial</dc:title>
  <dc:creator>Chris Janes</dc:creator>
  <cp:lastModifiedBy>Chris Janes</cp:lastModifiedBy>
  <cp:revision>11</cp:revision>
  <dcterms:created xsi:type="dcterms:W3CDTF">2016-10-25T10:13:31Z</dcterms:created>
  <dcterms:modified xsi:type="dcterms:W3CDTF">2016-10-25T12:05:26Z</dcterms:modified>
</cp:coreProperties>
</file>