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7" r:id="rId1"/>
  </p:sldMasterIdLst>
  <p:notesMasterIdLst>
    <p:notesMasterId r:id="rId15"/>
  </p:notesMasterIdLst>
  <p:handoutMasterIdLst>
    <p:handoutMasterId r:id="rId16"/>
  </p:handoutMasterIdLst>
  <p:sldIdLst>
    <p:sldId id="256" r:id="rId2"/>
    <p:sldId id="480" r:id="rId3"/>
    <p:sldId id="257" r:id="rId4"/>
    <p:sldId id="275" r:id="rId5"/>
    <p:sldId id="436" r:id="rId6"/>
    <p:sldId id="493" r:id="rId7"/>
    <p:sldId id="437" r:id="rId8"/>
    <p:sldId id="439" r:id="rId9"/>
    <p:sldId id="492" r:id="rId10"/>
    <p:sldId id="471" r:id="rId11"/>
    <p:sldId id="472" r:id="rId12"/>
    <p:sldId id="494" r:id="rId13"/>
    <p:sldId id="495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Georgia" panose="02040502050405020303" pitchFamily="18" charset="0"/>
        <a:ea typeface="华文新魏" panose="0201080004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Georgia" panose="02040502050405020303" pitchFamily="18" charset="0"/>
        <a:ea typeface="华文新魏" panose="0201080004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Georgia" panose="02040502050405020303" pitchFamily="18" charset="0"/>
        <a:ea typeface="华文新魏" panose="0201080004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Georgia" panose="02040502050405020303" pitchFamily="18" charset="0"/>
        <a:ea typeface="华文新魏" panose="0201080004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Georgia" panose="02040502050405020303" pitchFamily="18" charset="0"/>
        <a:ea typeface="华文新魏" panose="0201080004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华文新魏" panose="0201080004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华文新魏" panose="0201080004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华文新魏" panose="0201080004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华文新魏" panose="020108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7">
          <p15:clr>
            <a:srgbClr val="A4A3A4"/>
          </p15:clr>
        </p15:guide>
        <p15:guide id="2" pos="284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余子成" initials="余子成" lastIdx="3" clrIdx="0">
    <p:extLst>
      <p:ext uri="{19B8F6BF-5375-455C-9EA6-DF929625EA0E}">
        <p15:presenceInfo xmlns:p15="http://schemas.microsoft.com/office/powerpoint/2012/main" userId="S-1-5-21-1417407873-1695832246-1525789749-36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7" d="100"/>
          <a:sy n="87" d="100"/>
        </p:scale>
        <p:origin x="1062" y="60"/>
      </p:cViewPr>
      <p:guideLst>
        <p:guide orient="horz" pos="2097"/>
        <p:guide pos="28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Tx/>
              <a:buNone/>
              <a:defRPr kumimoji="1"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buFontTx/>
              <a:buNone/>
              <a:defRPr kumimoji="1"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4AEBBD84-6DD6-4AC2-8940-18C143620423}" type="datetimeFigureOut">
              <a:rPr lang="zh-CN" altLang="en-US"/>
              <a:pPr>
                <a:defRPr/>
              </a:pPr>
              <a:t>2017/7/24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Tx/>
              <a:buNone/>
              <a:defRPr kumimoji="1"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Arial" charset="0"/>
                <a:ea typeface="宋体" pitchFamily="2" charset="-122"/>
                <a:cs typeface="+mn-ea"/>
              </a:defRPr>
            </a:lvl1pPr>
          </a:lstStyle>
          <a:p>
            <a:fld id="{43735A05-2C12-4E26-9DF2-B862A4B1222A}" type="slidenum">
              <a:rPr lang="zh-CN" altLang="en-US"/>
              <a:pPr/>
              <a:t>‹#›</a:t>
            </a:fld>
            <a:endParaRPr lang="zh-CN" altLang="en-US">
              <a:latin typeface="Georgia" panose="02040502050405020303" pitchFamily="18" charset="0"/>
              <a:ea typeface="华文新魏" panose="020108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6010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6FC8B9D-A726-4F58-83F8-C1AB9C8D20F5}" type="datetimeFigureOut">
              <a:rPr lang="zh-CN" altLang="en-US"/>
              <a:pPr>
                <a:defRPr/>
              </a:pPr>
              <a:t>2017/7/24</a:t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4341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eaLnBrk="0" hangingPunct="0">
              <a:spcBef>
                <a:spcPct val="30000"/>
              </a:spcBef>
              <a:buFontTx/>
              <a:buNone/>
              <a:defRPr/>
            </a:pPr>
            <a:r>
              <a:rPr lang="zh-CN" altLang="en-US" sz="1200">
                <a:latin typeface="Arial" pitchFamily="34" charset="0"/>
                <a:ea typeface="宋体" pitchFamily="2" charset="-122"/>
              </a:rPr>
              <a:t>单击此处编辑母版文本样式</a:t>
            </a:r>
          </a:p>
          <a:p>
            <a:pPr eaLnBrk="0" hangingPunct="0">
              <a:spcBef>
                <a:spcPct val="30000"/>
              </a:spcBef>
              <a:buFontTx/>
              <a:buNone/>
              <a:defRPr/>
            </a:pPr>
            <a:r>
              <a:rPr lang="zh-CN" altLang="en-US" sz="1200">
                <a:latin typeface="Arial" pitchFamily="34" charset="0"/>
                <a:ea typeface="宋体" pitchFamily="2" charset="-122"/>
              </a:rPr>
              <a:t>第二级</a:t>
            </a:r>
          </a:p>
          <a:p>
            <a:pPr eaLnBrk="0" hangingPunct="0">
              <a:spcBef>
                <a:spcPct val="30000"/>
              </a:spcBef>
              <a:buFontTx/>
              <a:buNone/>
              <a:defRPr/>
            </a:pPr>
            <a:r>
              <a:rPr lang="zh-CN" altLang="en-US" sz="1200">
                <a:latin typeface="Arial" pitchFamily="34" charset="0"/>
                <a:ea typeface="宋体" pitchFamily="2" charset="-122"/>
              </a:rPr>
              <a:t>第三级</a:t>
            </a:r>
          </a:p>
          <a:p>
            <a:pPr eaLnBrk="0" hangingPunct="0">
              <a:spcBef>
                <a:spcPct val="30000"/>
              </a:spcBef>
              <a:buFontTx/>
              <a:buNone/>
              <a:defRPr/>
            </a:pPr>
            <a:r>
              <a:rPr lang="zh-CN" altLang="en-US" sz="1200">
                <a:latin typeface="Arial" pitchFamily="34" charset="0"/>
                <a:ea typeface="宋体" pitchFamily="2" charset="-122"/>
              </a:rPr>
              <a:t>第四级</a:t>
            </a:r>
          </a:p>
          <a:p>
            <a:pPr eaLnBrk="0" hangingPunct="0">
              <a:spcBef>
                <a:spcPct val="30000"/>
              </a:spcBef>
              <a:buFontTx/>
              <a:buNone/>
              <a:defRPr/>
            </a:pPr>
            <a:r>
              <a:rPr lang="zh-CN" altLang="en-US" sz="1200">
                <a:latin typeface="Arial" pitchFamily="34" charset="0"/>
                <a:ea typeface="宋体" pitchFamily="2" charset="-122"/>
              </a:rPr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>
              <a:buFontTx/>
              <a:buNone/>
              <a:defRPr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noProof="1" dirty="0">
                <a:latin typeface="Arial" charset="0"/>
                <a:ea typeface="宋体" pitchFamily="2" charset="-122"/>
                <a:cs typeface="+mn-ea"/>
              </a:defRPr>
            </a:lvl1pPr>
          </a:lstStyle>
          <a:p>
            <a:fld id="{F6EEA931-CDA4-4818-8081-BCB205354ACC}" type="slidenum">
              <a:rPr lang="zh-CN" altLang="en-US"/>
              <a:pPr/>
              <a:t>‹#›</a:t>
            </a:fld>
            <a:endParaRPr lang="zh-CN" altLang="en-US">
              <a:latin typeface="Georgia" panose="02040502050405020303" pitchFamily="18" charset="0"/>
              <a:ea typeface="华文新魏" panose="020108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57436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buFontTx/>
              <a:buNone/>
              <a:defRPr/>
            </a:pPr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矩形 20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buFontTx/>
              <a:buNone/>
              <a:defRPr/>
            </a:pPr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矩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buFontTx/>
              <a:buNone/>
              <a:defRPr/>
            </a:pPr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矩形 24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buFontTx/>
              <a:buNone/>
              <a:defRPr/>
            </a:pPr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buFontTx/>
              <a:buNone/>
              <a:defRPr/>
            </a:pPr>
            <a:endParaRPr 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1" name="直线连接符 2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buFontTx/>
              <a:buNone/>
              <a:defRPr/>
            </a:pPr>
            <a:endParaRPr 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buFontTx/>
              <a:buNone/>
              <a:defRPr/>
            </a:pPr>
            <a:endParaRPr lang="en-US" dirty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en-US"/>
          </a:p>
        </p:txBody>
      </p:sp>
      <p:sp>
        <p:nvSpPr>
          <p:cNvPr id="14" name="椭圆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noProof="1" smtClean="0"/>
              <a:t>单击此处编辑母版副标题样式</a:t>
            </a:r>
            <a:endParaRPr lang="en-US" noProof="1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15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F68BB8-49BA-4EF9-BA20-A1A57D9E0929}" type="datetimeFigureOut">
              <a:rPr lang="en-US" altLang="zh-CN"/>
              <a:pPr>
                <a:defRPr/>
              </a:pPr>
              <a:t>7/24/2017</a:t>
            </a:fld>
            <a:endParaRPr lang="en-US" altLang="zh-CN"/>
          </a:p>
        </p:txBody>
      </p:sp>
      <p:sp>
        <p:nvSpPr>
          <p:cNvPr id="16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幻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FBE164DD-D148-46F2-864A-50EB61506A4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74662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9485B-D6F3-4818-B5AC-FC825D719C79}" type="datetimeFigureOut">
              <a:rPr lang="zh-CN" altLang="en-US"/>
              <a:pPr>
                <a:defRPr/>
              </a:pPr>
              <a:t>2017/7/24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21BBDC-3B7A-4DC5-AAF9-1BF89DE1545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913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buFontTx/>
              <a:buNone/>
              <a:defRPr/>
            </a:pPr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矩形 20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buFontTx/>
              <a:buNone/>
              <a:defRPr/>
            </a:pPr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矩形 23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buFontTx/>
              <a:buNone/>
              <a:defRPr/>
            </a:pPr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矩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buFontTx/>
              <a:buNone/>
              <a:defRPr/>
            </a:pPr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buFontTx/>
              <a:buNone/>
              <a:defRPr/>
            </a:pPr>
            <a:endParaRPr 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buFontTx/>
              <a:buNone/>
              <a:defRPr/>
            </a:pPr>
            <a:endParaRPr lang="en-US" dirty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0" name="直线连接符 21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buFontTx/>
              <a:buNone/>
              <a:defRPr/>
            </a:pPr>
            <a:endParaRPr 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en-US"/>
          </a:p>
        </p:txBody>
      </p:sp>
      <p:sp>
        <p:nvSpPr>
          <p:cNvPr id="12" name="椭圆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en-US" noProof="1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13" name="幻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C887F97E-91C6-4B99-9A8A-C7DD9A1278B5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EA09-1616-4E80-9588-6BA5809E9252}" type="datetimeFigureOut">
              <a:rPr lang="zh-CN" altLang="en-US"/>
              <a:pPr>
                <a:defRPr/>
              </a:pPr>
              <a:t>2017/7/24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8781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592789-8DD2-417E-A9DA-D0D925CA01FB}" type="datetimeFigureOut">
              <a:rPr lang="zh-CN" altLang="en-US"/>
              <a:pPr>
                <a:defRPr/>
              </a:pPr>
              <a:t>2017/7/24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E1C2D289-8F81-4105-86AA-58059302D79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889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buFontTx/>
              <a:buNone/>
              <a:defRPr/>
            </a:pPr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矩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buFontTx/>
              <a:buNone/>
              <a:defRPr/>
            </a:pPr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矩形 23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buFontTx/>
              <a:buNone/>
              <a:defRPr/>
            </a:pPr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矩形 24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buFontTx/>
              <a:buNone/>
              <a:defRPr/>
            </a:pPr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矩形 25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buFontTx/>
              <a:buNone/>
              <a:defRPr/>
            </a:pPr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矩形 26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buFontTx/>
              <a:buNone/>
              <a:defRPr/>
            </a:pPr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buFontTx/>
              <a:buNone/>
              <a:defRPr/>
            </a:pPr>
            <a:endParaRPr 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buFontTx/>
              <a:buNone/>
              <a:defRPr/>
            </a:pPr>
            <a:endParaRPr lang="en-US" dirty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2" name="直线连接符 24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buFontTx/>
              <a:buNone/>
              <a:defRPr/>
            </a:pPr>
            <a:endParaRPr 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en-US"/>
          </a:p>
        </p:txBody>
      </p:sp>
      <p:sp>
        <p:nvSpPr>
          <p:cNvPr id="14" name="椭圆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AE22AE-E0E1-4BEB-A164-71CF4A42A452}" type="datetimeFigureOut">
              <a:rPr lang="en-US" altLang="zh-CN"/>
              <a:pPr>
                <a:defRPr/>
              </a:pPr>
              <a:t>7/24/2017</a:t>
            </a:fld>
            <a:endParaRPr lang="en-US" altLang="zh-CN"/>
          </a:p>
        </p:txBody>
      </p:sp>
      <p:sp>
        <p:nvSpPr>
          <p:cNvPr id="17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00E9EBEF-1D9B-4356-A921-B82D5A678F6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98751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线连接符 19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>
            <a:solidFill>
              <a:schemeClr val="tx2"/>
            </a:solidFill>
            <a:prstDash val="sysDash"/>
            <a:round/>
          </a:ln>
        </p:spPr>
        <p:txBody>
          <a:bodyPr wrap="none" anchor="ctr"/>
          <a:lstStyle/>
          <a:p>
            <a:pPr>
              <a:buFontTx/>
              <a:buNone/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10" name="内容占位符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en-US" noProof="1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en-US" noProof="1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579515-DB07-435A-9832-167C709EB65F}" type="datetimeFigureOut">
              <a:rPr lang="zh-CN" altLang="en-US"/>
              <a:pPr>
                <a:defRPr/>
              </a:pPr>
              <a:t>2017/7/24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9CE3C3-1C05-49D9-A7AF-0C1BF3E8F14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71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线连接符 19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>
            <a:solidFill>
              <a:schemeClr val="tx2"/>
            </a:solidFill>
            <a:prstDash val="sysDash"/>
            <a:round/>
          </a:ln>
        </p:spPr>
        <p:txBody>
          <a:bodyPr wrap="none" anchor="ctr"/>
          <a:lstStyle/>
          <a:p>
            <a:pPr>
              <a:buFontTx/>
              <a:buNone/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矩形 20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buFontTx/>
              <a:buNone/>
              <a:defRPr/>
            </a:pPr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矩形 2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buFontTx/>
              <a:buNone/>
              <a:defRPr/>
            </a:pPr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" name="矩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buFontTx/>
              <a:buNone/>
              <a:defRPr/>
            </a:pPr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" name="矩形 2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buFontTx/>
              <a:buNone/>
              <a:defRPr/>
            </a:pPr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buFontTx/>
              <a:buNone/>
              <a:defRPr/>
            </a:pPr>
            <a:endParaRPr 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4" name="直线连接符 2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buFontTx/>
              <a:buNone/>
              <a:defRPr/>
            </a:pPr>
            <a:endParaRPr 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buFontTx/>
              <a:buNone/>
              <a:defRPr/>
            </a:pPr>
            <a:endParaRPr lang="en-US" dirty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6" name="椭圆 2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en-US"/>
          </a:p>
        </p:txBody>
      </p:sp>
      <p:sp>
        <p:nvSpPr>
          <p:cNvPr id="17" name="椭圆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24" name="内容占位符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en-US" noProof="1"/>
          </a:p>
        </p:txBody>
      </p:sp>
      <p:sp>
        <p:nvSpPr>
          <p:cNvPr id="26" name="内容占位符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en-US" noProof="1"/>
          </a:p>
        </p:txBody>
      </p:sp>
      <p:sp>
        <p:nvSpPr>
          <p:cNvPr id="23" name="标题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1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B54CE-40EE-4837-A2C3-834DB0594592}" type="datetimeFigureOut">
              <a:rPr lang="zh-CN" altLang="en-US"/>
              <a:pPr>
                <a:defRPr/>
              </a:pPr>
              <a:t>2017/7/24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9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" name="幻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4BCB247D-CDCB-4944-8A8B-50450A22B9C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1286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FF425-4A13-4759-919D-32891000C067}" type="datetimeFigureOut">
              <a:rPr lang="zh-CN" altLang="en-US"/>
              <a:pPr>
                <a:defRPr/>
              </a:pPr>
              <a:t>2017/7/24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BA6B00B7-C7FC-4061-BFE5-D2E04A0DD4C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2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buFontTx/>
              <a:buNone/>
              <a:defRPr/>
            </a:pPr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" name="矩形 20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buFontTx/>
              <a:buNone/>
              <a:defRPr/>
            </a:pPr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" name="矩形 23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buFontTx/>
              <a:buNone/>
              <a:defRPr/>
            </a:pPr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矩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buFontTx/>
              <a:buNone/>
              <a:defRPr/>
            </a:pPr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buFontTx/>
              <a:buNone/>
              <a:defRPr/>
            </a:pPr>
            <a:endParaRPr 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buFontTx/>
              <a:buNone/>
              <a:defRPr/>
            </a:pPr>
            <a:endParaRPr lang="en-US" dirty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8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9895CF-8610-461D-8019-0B9AB86ACB0F}" type="datetimeFigureOut">
              <a:rPr lang="zh-CN" altLang="en-US"/>
              <a:pPr>
                <a:defRPr/>
              </a:pPr>
              <a:t>2017/7/24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5C21F6A-43C4-4BA7-8D0E-BB35B9B3265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89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buFontTx/>
              <a:buNone/>
              <a:defRPr/>
            </a:pPr>
            <a:endParaRPr 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" name="矩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buFontTx/>
              <a:buNone/>
              <a:defRPr/>
            </a:pPr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矩形 23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buFontTx/>
              <a:buNone/>
              <a:defRPr/>
            </a:pPr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矩形 24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buFontTx/>
              <a:buNone/>
              <a:defRPr/>
            </a:pPr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矩形 2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buFontTx/>
              <a:buNone/>
              <a:defRPr/>
            </a:pPr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buFontTx/>
              <a:buNone/>
              <a:defRPr/>
            </a:pPr>
            <a:endParaRPr lang="en-US" dirty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2" name="直线连接符 23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buFontTx/>
              <a:buNone/>
              <a:defRPr/>
            </a:pPr>
            <a:endParaRPr 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en-US"/>
          </a:p>
        </p:txBody>
      </p:sp>
      <p:sp>
        <p:nvSpPr>
          <p:cNvPr id="14" name="椭圆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buFontTx/>
              <a:buNone/>
              <a:defRPr/>
            </a:pPr>
            <a:endParaRPr 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20" name="内容占位符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en-US" noProof="1"/>
          </a:p>
        </p:txBody>
      </p:sp>
      <p:sp>
        <p:nvSpPr>
          <p:cNvPr id="16" name="幻灯片编号占位符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CBEB8EC3-F48E-4CFB-B02F-0922E7E477E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7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87BB28-BAC1-4384-88F8-213823DA6414}" type="datetimeFigureOut">
              <a:rPr lang="zh-CN" altLang="en-US"/>
              <a:pPr>
                <a:defRPr/>
              </a:pPr>
              <a:t>2017/7/24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8" name="页脚占位符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208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线连接符 15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buFontTx/>
              <a:buNone/>
              <a:defRPr/>
            </a:pPr>
            <a:endParaRPr 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" name="矩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buFontTx/>
              <a:buNone/>
              <a:defRPr/>
            </a:pPr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矩形 23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buFontTx/>
              <a:buNone/>
              <a:defRPr/>
            </a:pPr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矩形 24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buFontTx/>
              <a:buNone/>
              <a:defRPr/>
            </a:pPr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矩形 2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buFontTx/>
              <a:buNone/>
              <a:defRPr/>
            </a:pPr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buFontTx/>
              <a:buNone/>
              <a:defRPr/>
            </a:pPr>
            <a:endParaRPr 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buFontTx/>
              <a:buNone/>
              <a:defRPr/>
            </a:pPr>
            <a:endParaRPr lang="en-US" dirty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en-US"/>
          </a:p>
        </p:txBody>
      </p:sp>
      <p:sp>
        <p:nvSpPr>
          <p:cNvPr id="14" name="椭圆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buFontTx/>
              <a:buNone/>
              <a:defRPr/>
            </a:pPr>
            <a:endParaRPr 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16" name="幻灯片编号占位符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4132E1BD-B8A5-4944-B63A-A55462E40BA1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17" name="日期占位符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645A41-0397-4CFA-A986-C7E34F705688}" type="datetimeFigureOut">
              <a:rPr lang="zh-CN" altLang="en-US"/>
              <a:pPr>
                <a:defRPr/>
              </a:pPr>
              <a:t>2017/7/24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8" name="页脚占位符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97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buFontTx/>
              <a:buNone/>
              <a:defRPr/>
            </a:pPr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27" name="矩形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buFontTx/>
              <a:buNone/>
              <a:defRPr/>
            </a:pPr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2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buFontTx/>
              <a:buNone/>
              <a:defRPr/>
            </a:pPr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2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buFontTx/>
              <a:buNone/>
              <a:defRPr/>
            </a:pPr>
            <a:endParaRPr lang="en-US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buFontTx/>
              <a:buNone/>
              <a:defRPr/>
            </a:pPr>
            <a:endParaRPr 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buFontTx/>
              <a:buNone/>
              <a:defRPr sz="1400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F5376AA-CA70-44BE-B886-CEB364D3C8E9}" type="datetimeFigureOut">
              <a:rPr lang="zh-CN" altLang="en-US"/>
              <a:pPr>
                <a:defRPr/>
              </a:pPr>
              <a:t>2017/7/24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rgbClr val="FFFFFF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buFontTx/>
              <a:buNone/>
              <a:defRPr/>
            </a:pPr>
            <a:endParaRPr lang="en-US" dirty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0" name="直线连接符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buFontTx/>
              <a:buNone/>
              <a:defRPr/>
            </a:pPr>
            <a:endParaRPr 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en-US"/>
          </a:p>
        </p:txBody>
      </p:sp>
      <p:sp>
        <p:nvSpPr>
          <p:cNvPr id="15" name="椭圆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en-US"/>
          </a:p>
        </p:txBody>
      </p:sp>
      <p:sp>
        <p:nvSpPr>
          <p:cNvPr id="23" name="幻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>
            <a:lvl1pPr algn="ctr">
              <a:defRPr sz="1600" noProof="1" dirty="0">
                <a:solidFill>
                  <a:srgbClr val="7B9899"/>
                </a:solidFill>
                <a:latin typeface="Arial" charset="0"/>
                <a:ea typeface="宋体" pitchFamily="2" charset="-122"/>
                <a:cs typeface="+mn-ea"/>
              </a:defRPr>
            </a:lvl1pPr>
          </a:lstStyle>
          <a:p>
            <a:fld id="{21D8FF95-378D-4A09-861E-B4688EBAD67A}" type="slidenum">
              <a:rPr lang="zh-CN" altLang="en-US"/>
              <a:pPr/>
              <a:t>‹#›</a:t>
            </a:fld>
            <a:endParaRPr lang="zh-CN" altLang="en-US">
              <a:latin typeface="Georgia" panose="02040502050405020303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038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en-US" smtClean="0"/>
          </a:p>
        </p:txBody>
      </p:sp>
      <p:sp>
        <p:nvSpPr>
          <p:cNvPr id="1039" name="文本占位符 1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120" r:id="rId2"/>
    <p:sldLayoutId id="2147484121" r:id="rId3"/>
    <p:sldLayoutId id="2147484122" r:id="rId4"/>
    <p:sldLayoutId id="2147484123" r:id="rId5"/>
    <p:sldLayoutId id="2147484124" r:id="rId6"/>
    <p:sldLayoutId id="2147484125" r:id="rId7"/>
    <p:sldLayoutId id="2147484126" r:id="rId8"/>
    <p:sldLayoutId id="2147484127" r:id="rId9"/>
    <p:sldLayoutId id="2147484128" r:id="rId10"/>
    <p:sldLayoutId id="214748412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华文新魏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  <a:ea typeface="华文新魏" charset="0"/>
          <a:cs typeface="华文新魏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  <a:ea typeface="华文新魏" charset="0"/>
          <a:cs typeface="华文新魏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  <a:ea typeface="华文新魏" charset="0"/>
          <a:cs typeface="华文新魏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  <a:ea typeface="华文新魏" charset="0"/>
          <a:cs typeface="华文新魏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300">
          <a:solidFill>
            <a:srgbClr val="7B9899"/>
          </a:solidFill>
          <a:latin typeface="Georgia" pitchFamily="18" charset="0"/>
          <a:ea typeface="华文新魏" charset="0"/>
          <a:cs typeface="华文新魏" charset="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300">
          <a:solidFill>
            <a:srgbClr val="7B9899"/>
          </a:solidFill>
          <a:latin typeface="Georgia" pitchFamily="18" charset="0"/>
          <a:ea typeface="华文新魏" charset="0"/>
          <a:cs typeface="华文新魏" charset="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300">
          <a:solidFill>
            <a:srgbClr val="7B9899"/>
          </a:solidFill>
          <a:latin typeface="Georgia" pitchFamily="18" charset="0"/>
          <a:ea typeface="华文新魏" charset="0"/>
          <a:cs typeface="华文新魏" charset="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300">
          <a:solidFill>
            <a:srgbClr val="7B9899"/>
          </a:solidFill>
          <a:latin typeface="Georgia" pitchFamily="18" charset="0"/>
          <a:ea typeface="华文新魏" charset="0"/>
          <a:cs typeface="华文新魏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华文新魏" charset="0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华文新魏" charset="0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anose="05020102010507070707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华文新魏" charset="0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anose="05000000000000000000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华文新魏" charset="0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华文新魏" charset="0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588" y="1339850"/>
            <a:ext cx="6357937" cy="1804988"/>
          </a:xfrm>
          <a:noFill/>
          <a:ln>
            <a:miter/>
          </a:ln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4800" dirty="0"/>
              <a:t>当当分布式定时任务</a:t>
            </a:r>
            <a:endParaRPr lang="zh-CN" altLang="en-US" sz="4800" dirty="0" smtClean="0"/>
          </a:p>
        </p:txBody>
      </p:sp>
      <p:sp>
        <p:nvSpPr>
          <p:cNvPr id="15362" name="直接连接符 6"/>
          <p:cNvSpPr>
            <a:spLocks noChangeShapeType="1"/>
          </p:cNvSpPr>
          <p:nvPr/>
        </p:nvSpPr>
        <p:spPr bwMode="auto">
          <a:xfrm>
            <a:off x="1403350" y="4510088"/>
            <a:ext cx="6643688" cy="1587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3" name="TextBox 7"/>
          <p:cNvSpPr/>
          <p:nvPr/>
        </p:nvSpPr>
        <p:spPr>
          <a:xfrm>
            <a:off x="4427538" y="4941888"/>
            <a:ext cx="3673475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algn="r"/>
            <a:r>
              <a:rPr lang="zh-CN" altLang="en-US" sz="2400" noProof="1" smtClean="0">
                <a:solidFill>
                  <a:schemeClr val="accent5">
                    <a:lumMod val="75000"/>
                  </a:schemeClr>
                </a:solidFill>
                <a:latin typeface="Constantia" pitchFamily="18" charset="0"/>
                <a:cs typeface="+mn-ea"/>
                <a:sym typeface="华文新魏" pitchFamily="2" charset="-122"/>
              </a:rPr>
              <a:t>余</a:t>
            </a:r>
            <a:r>
              <a:rPr lang="zh-CN" altLang="en-US" sz="2400" noProof="1">
                <a:solidFill>
                  <a:schemeClr val="accent5">
                    <a:lumMod val="75000"/>
                  </a:schemeClr>
                </a:solidFill>
                <a:latin typeface="Constantia" pitchFamily="18" charset="0"/>
                <a:cs typeface="+mn-ea"/>
                <a:sym typeface="华文新魏" pitchFamily="2" charset="-122"/>
              </a:rPr>
              <a:t>子成</a:t>
            </a:r>
            <a:endParaRPr lang="zh-CN" altLang="en-US" sz="2400" noProof="1">
              <a:solidFill>
                <a:schemeClr val="accent5">
                  <a:lumMod val="75000"/>
                </a:schemeClr>
              </a:solidFill>
              <a:latin typeface="Constantia" pitchFamily="18" charset="0"/>
              <a:sym typeface="华文新魏" pitchFamily="2" charset="-122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0825" y="260350"/>
            <a:ext cx="8562975" cy="457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zh-CN" altLang="en-US" sz="2400" noProof="1" smtClean="0">
                <a:solidFill>
                  <a:schemeClr val="accent5">
                    <a:lumMod val="75000"/>
                  </a:schemeClr>
                </a:solidFill>
                <a:latin typeface="华文宋体" charset="0"/>
                <a:ea typeface="华文宋体" charset="0"/>
                <a:cs typeface="+mn-ea"/>
                <a:sym typeface="+mn-ea"/>
              </a:rPr>
              <a:t>失效转移</a:t>
            </a:r>
            <a:endParaRPr lang="zh-CN" altLang="en-US" sz="2400" noProof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554" name="文本框 3"/>
          <p:cNvSpPr txBox="1">
            <a:spLocks noChangeArrowheads="1"/>
          </p:cNvSpPr>
          <p:nvPr/>
        </p:nvSpPr>
        <p:spPr bwMode="auto">
          <a:xfrm>
            <a:off x="251668" y="835812"/>
            <a:ext cx="84232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/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任务执行过程中有一个执行实例挂了，那么之前被分配到这个实例的任务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分片会在下次任务执行之前被重新分配到其他正常节点实例上执行</a:t>
            </a:r>
            <a:endParaRPr lang="en-US" altLang="zh-CN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59" y="2541946"/>
            <a:ext cx="6696075" cy="9956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53" y="4882075"/>
            <a:ext cx="8562975" cy="76569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22053" y="1923754"/>
            <a:ext cx="489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简单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HA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：需等待下次执行触发分片机制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7666" y="4117482"/>
            <a:ext cx="849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真正的失效转移：执行过程中遇见异常，该任务可以在其他节点再次执行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87" y="3068835"/>
            <a:ext cx="4600575" cy="33051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562" y="2163960"/>
            <a:ext cx="4143375" cy="42100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0020" y="331581"/>
            <a:ext cx="86719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原理：监听的是</a:t>
            </a:r>
            <a:r>
              <a:rPr lang="en-US" altLang="zh-CN" dirty="0" err="1" smtClean="0"/>
              <a:t>zk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instance</a:t>
            </a:r>
            <a:r>
              <a:rPr lang="zh-CN" altLang="en-US" dirty="0" smtClean="0"/>
              <a:t>节点删除事件</a:t>
            </a:r>
            <a:endParaRPr lang="en-US" altLang="zh-CN" dirty="0" smtClean="0"/>
          </a:p>
          <a:p>
            <a:r>
              <a:rPr lang="zh-CN" altLang="en-US" dirty="0" smtClean="0"/>
              <a:t>过程：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节点：下面创建</a:t>
            </a:r>
            <a:r>
              <a:rPr lang="en-US" altLang="zh-CN" dirty="0" smtClean="0"/>
              <a:t>failover</a:t>
            </a:r>
            <a:r>
              <a:rPr lang="zh-CN" altLang="en-US" dirty="0" smtClean="0"/>
              <a:t>节点以及</a:t>
            </a:r>
            <a:r>
              <a:rPr lang="en-US" altLang="zh-CN" dirty="0" smtClean="0"/>
              <a:t>items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、存活着的多个任务实例收到</a:t>
            </a:r>
            <a:r>
              <a:rPr lang="en-US" altLang="zh-CN" dirty="0" err="1" smtClean="0"/>
              <a:t>zk</a:t>
            </a:r>
            <a:r>
              <a:rPr lang="zh-CN" altLang="en-US" dirty="0" smtClean="0"/>
              <a:t>节点丢失的事件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、某个任务实例选举获得执行权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sharding</a:t>
            </a:r>
            <a:r>
              <a:rPr lang="zh-CN" altLang="en-US" dirty="0" smtClean="0"/>
              <a:t>节点的分片上添加</a:t>
            </a:r>
            <a:r>
              <a:rPr lang="en-US" altLang="zh-CN" dirty="0" smtClean="0"/>
              <a:t>failover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zh-CN" altLang="en-US" dirty="0"/>
              <a:t>相应的节点和数据删除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4086" y="331581"/>
            <a:ext cx="85719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具体开发：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、引入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依赖：</a:t>
            </a:r>
            <a:r>
              <a:rPr lang="en-US" altLang="zh-CN" dirty="0" smtClean="0"/>
              <a:t>elastic-job-lite-core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elastic-job-lite-spring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/>
              <a:t>作业开发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39" y="3717116"/>
            <a:ext cx="4648200" cy="269200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19" y="979878"/>
            <a:ext cx="54292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79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53" y="475647"/>
            <a:ext cx="4950381" cy="68890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86" y="1158773"/>
            <a:ext cx="85629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77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2"/>
          <p:cNvSpPr txBox="1">
            <a:spLocks noChangeArrowheads="1"/>
          </p:cNvSpPr>
          <p:nvPr/>
        </p:nvSpPr>
        <p:spPr bwMode="auto">
          <a:xfrm>
            <a:off x="538152" y="307398"/>
            <a:ext cx="778014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常见解决</a:t>
            </a:r>
            <a:r>
              <a:rPr lang="zh-CN" altLang="en-US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方案</a:t>
            </a:r>
            <a:endParaRPr lang="en-US" altLang="zh-CN" sz="2400" b="1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目标：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高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可用、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单机处理极限</a:t>
            </a:r>
            <a:endParaRPr lang="zh-CN" altLang="en-US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8025" y="1316768"/>
            <a:ext cx="7491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quartz</a:t>
            </a:r>
            <a:r>
              <a:rPr lang="zh-CN" altLang="en-US" dirty="0" smtClean="0"/>
              <a:t>的集群解决方案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25" y="1668419"/>
            <a:ext cx="4819650" cy="18669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932165" y="1586206"/>
            <a:ext cx="39618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特点：以数据库为边界资源的一种异步策略</a:t>
            </a:r>
            <a:endParaRPr lang="en-US" altLang="zh-CN" dirty="0" smtClean="0"/>
          </a:p>
          <a:p>
            <a:r>
              <a:rPr lang="zh-CN" altLang="en-US" dirty="0" smtClean="0"/>
              <a:t>唯一性：数据库悲观锁</a:t>
            </a:r>
            <a:endParaRPr lang="en-US" altLang="zh-CN" dirty="0" smtClean="0"/>
          </a:p>
          <a:p>
            <a:r>
              <a:rPr lang="zh-CN" altLang="en-US" dirty="0" smtClean="0"/>
              <a:t>可靠性：多节点异步任务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缺少分布式并行调度的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r>
              <a:rPr lang="zh-CN" altLang="en-US" dirty="0" smtClean="0"/>
              <a:t>作业无</a:t>
            </a:r>
            <a:r>
              <a:rPr lang="zh-CN" altLang="en-US" dirty="0" smtClean="0"/>
              <a:t>分片</a:t>
            </a:r>
            <a:endParaRPr lang="en-US" altLang="zh-CN" dirty="0" smtClean="0"/>
          </a:p>
          <a:p>
            <a:r>
              <a:rPr lang="zh-CN" altLang="en-US" dirty="0" smtClean="0"/>
              <a:t>短任务锁</a:t>
            </a:r>
            <a:r>
              <a:rPr lang="zh-CN" altLang="en-US" dirty="0"/>
              <a:t>抢占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08025" y="4551834"/>
            <a:ext cx="80676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TBSchedule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无法灵活适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配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quartz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使用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timer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而非线程池执行任务调度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作业类型较为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单一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6" name="标题 147"/>
          <p:cNvSpPr>
            <a:spLocks noGrp="1" noChangeArrowheads="1"/>
          </p:cNvSpPr>
          <p:nvPr>
            <p:ph type="ctrTitle" idx="4294967295"/>
          </p:nvPr>
        </p:nvSpPr>
        <p:spPr>
          <a:xfrm>
            <a:off x="105953" y="187515"/>
            <a:ext cx="8860059" cy="487363"/>
          </a:xfrm>
          <a:noFill/>
          <a:ln>
            <a:miter/>
          </a:ln>
        </p:spPr>
        <p:txBody>
          <a:bodyPr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Elastic-Job 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https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://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github.com/dangdangdotcom/elastic-job</a:t>
            </a:r>
            <a:endParaRPr lang="zh-CN" altLang="en-US" sz="2000" dirty="0">
              <a:solidFill>
                <a:schemeClr val="accent3">
                  <a:shade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4086" y="672490"/>
            <a:ext cx="7816850" cy="489364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altLang="zh-CN" sz="2000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Elastic-Job-Cloud</a:t>
            </a:r>
          </a:p>
          <a:p>
            <a:endParaRPr lang="en-US" altLang="zh-CN" sz="2000" dirty="0" smtClean="0">
              <a:solidFill>
                <a:schemeClr val="accent5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Elastic-Job-Lite</a:t>
            </a:r>
          </a:p>
          <a:p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、无作业调度中心节点，基于部署作业框架的程序在到达相应时间点时各自触发调度。</a:t>
            </a:r>
          </a:p>
          <a:p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、注册中心仅用于作业注册和监控信息存储。主作业节点仅用于处理分片和清理等功能</a:t>
            </a:r>
            <a:endParaRPr lang="en-US" altLang="zh-CN" dirty="0" smtClean="0">
              <a:solidFill>
                <a:schemeClr val="accent5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noProof="1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基于</a:t>
            </a:r>
            <a:r>
              <a:rPr lang="en-US" altLang="zh-CN" noProof="1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ZooKeeper</a:t>
            </a:r>
            <a:r>
              <a:rPr lang="zh-CN" altLang="en-US" noProof="1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来同步状态和原数据</a:t>
            </a:r>
            <a:endParaRPr lang="en-US" altLang="zh-CN" noProof="1" smtClean="0">
              <a:solidFill>
                <a:schemeClr val="accent5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ea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noProof="1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弹性扩容缩容：动态监测服务器、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触发任务重分片</a:t>
            </a:r>
            <a:endParaRPr lang="en-US" altLang="zh-CN" noProof="1" smtClean="0">
              <a:solidFill>
                <a:schemeClr val="accent5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ea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noProof="1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错过执行作业重触发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noProof="1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支持并行调度：多服务器并行执行各自分配到的分片项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noProof="1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支持作业生命周期操作、监控和管理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noProof="1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丰富的作业类型：</a:t>
            </a:r>
            <a:r>
              <a:rPr lang="en-US" altLang="zh-CN" noProof="1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 Simple </a:t>
            </a:r>
            <a:r>
              <a:rPr lang="zh-CN" altLang="en-US" noProof="1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、</a:t>
            </a:r>
            <a:r>
              <a:rPr lang="en-US" altLang="zh-CN" noProof="1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 DataFlow(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ThroughputDataFlow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noProof="1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、</a:t>
            </a:r>
            <a:r>
              <a:rPr lang="en-US" altLang="zh-CN" noProof="1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SequenceDataFlow)</a:t>
            </a:r>
            <a:r>
              <a:rPr lang="zh-CN" altLang="en-US" noProof="1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、</a:t>
            </a:r>
            <a:r>
              <a:rPr lang="en-US" altLang="zh-CN" noProof="1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Script</a:t>
            </a:r>
            <a:endParaRPr lang="zh-CN" altLang="en-US" noProof="1" smtClean="0">
              <a:solidFill>
                <a:schemeClr val="accent5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ea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zh-CN" noProof="1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Spring</a:t>
            </a:r>
            <a:r>
              <a:rPr lang="zh-CN" altLang="en-US" noProof="1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整合以及命名空间提供、</a:t>
            </a:r>
            <a:r>
              <a:rPr lang="en-US" altLang="zh-CN" noProof="1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quartz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失效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转移：弹性扩容缩容在下次作业运行前重分片</a:t>
            </a:r>
            <a:endParaRPr lang="zh-CN" altLang="en-US" noProof="1" smtClean="0">
              <a:solidFill>
                <a:schemeClr val="accent5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ea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noProof="1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运维平台：</a:t>
            </a:r>
            <a:r>
              <a:rPr lang="en-US" altLang="zh-CN" noProof="1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web</a:t>
            </a:r>
            <a:r>
              <a:rPr lang="zh-CN" altLang="en-US" noProof="1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控制台用于管理作业</a:t>
            </a:r>
            <a:endParaRPr lang="en-US" altLang="zh-CN" noProof="1">
              <a:solidFill>
                <a:schemeClr val="accent5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ea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4086" y="403614"/>
            <a:ext cx="6987201" cy="5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66119" y="403614"/>
            <a:ext cx="792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分片</a:t>
            </a:r>
            <a:endParaRPr lang="zh-CN" altLang="en-US" sz="2400" b="1" dirty="0">
              <a:solidFill>
                <a:schemeClr val="accent5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6119" y="1195977"/>
            <a:ext cx="75634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目的：把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一个任务分散到不同的机器上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运行</a:t>
            </a:r>
            <a:endParaRPr lang="en-US" altLang="zh-CN" dirty="0" smtClean="0">
              <a:solidFill>
                <a:schemeClr val="accent5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解决问题：单机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计算能力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上限、降低部分任务失败对整体系统的影响</a:t>
            </a:r>
            <a:endParaRPr lang="en-US" altLang="zh-CN" dirty="0" smtClean="0">
              <a:solidFill>
                <a:schemeClr val="accent5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分片策略：平均分配算法、作业名哈希值奇偶数算法、轮转分片。提供自定义分片策略的接口</a:t>
            </a:r>
            <a:endParaRPr lang="en-US" altLang="zh-CN" dirty="0" smtClean="0">
              <a:solidFill>
                <a:schemeClr val="accent5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solidFill>
                <a:schemeClr val="accent5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原理：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zookeeper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来实现、分片由主节点分配</a:t>
            </a:r>
            <a:endParaRPr lang="en-US" altLang="zh-CN" dirty="0" smtClean="0">
              <a:solidFill>
                <a:schemeClr val="accent5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触发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机制：</a:t>
            </a:r>
            <a:endParaRPr lang="en-US" altLang="zh-CN" dirty="0" smtClean="0">
              <a:solidFill>
                <a:schemeClr val="accent5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新的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Job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实例加入集群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现有的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Job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实例下线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主节点选举</a:t>
            </a:r>
            <a:endParaRPr lang="en-US" altLang="zh-CN" dirty="0" smtClean="0">
              <a:solidFill>
                <a:schemeClr val="accent5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>
              <a:solidFill>
                <a:schemeClr val="accent5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94" y="4335298"/>
            <a:ext cx="3295650" cy="135956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686" y="3322971"/>
            <a:ext cx="4962525" cy="268605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4086" y="403614"/>
            <a:ext cx="7995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作业的调度</a:t>
            </a:r>
            <a:endParaRPr lang="zh-CN" altLang="en-US" sz="2400" dirty="0">
              <a:solidFill>
                <a:schemeClr val="accent5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6119" y="979878"/>
            <a:ext cx="806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Zookeeper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：任务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注册、调度、故障转移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317" y="1463809"/>
            <a:ext cx="6771102" cy="46668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0020" y="907845"/>
            <a:ext cx="849989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dirty="0" err="1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config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节点：任务的配置信息</a:t>
            </a:r>
            <a:endParaRPr lang="en-US" altLang="zh-CN" dirty="0" smtClean="0">
              <a:solidFill>
                <a:schemeClr val="accent5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执行类、</a:t>
            </a:r>
            <a:r>
              <a:rPr lang="en-US" altLang="zh-CN" dirty="0" err="1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cron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、分片算法、分片数、分片参数等</a:t>
            </a:r>
            <a:endParaRPr lang="en-US" altLang="zh-CN" dirty="0" smtClean="0">
              <a:solidFill>
                <a:schemeClr val="accent5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 smtClean="0">
              <a:solidFill>
                <a:schemeClr val="accent5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instances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节点：同一个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Job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下的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elastic-job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的部署实例，是临时节点，作业实例上线时注册，下线时自动清理。命名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:IP+@-@+PID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instance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节点</a:t>
            </a:r>
            <a:endParaRPr lang="en-US" altLang="zh-CN" dirty="0" smtClean="0">
              <a:solidFill>
                <a:schemeClr val="accent5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 smtClean="0">
              <a:solidFill>
                <a:schemeClr val="accent5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leader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节点：通过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zookeeper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的主节点选举，选出来的主节点信息</a:t>
            </a:r>
            <a:endParaRPr lang="en-US" altLang="zh-CN" dirty="0" smtClean="0">
              <a:solidFill>
                <a:schemeClr val="accent5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子节点：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election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（主节点选举）、</a:t>
            </a:r>
            <a:r>
              <a:rPr lang="en-US" altLang="zh-CN" dirty="0" err="1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sharding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（分片）和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failover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（失效转移处理）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election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：下面的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instance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节点显式了当前主节点的实例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ID</a:t>
            </a:r>
          </a:p>
          <a:p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latch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节点也是一个永久节点用于选举时候的实现分布式锁</a:t>
            </a:r>
            <a:endParaRPr lang="en-US" altLang="zh-CN" dirty="0" smtClean="0">
              <a:solidFill>
                <a:schemeClr val="accent5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 err="1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sharding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节点下面有一个临时节点：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necessary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，是否需要重新分片的标记</a:t>
            </a:r>
            <a:endParaRPr lang="en-US" altLang="zh-CN" dirty="0" smtClean="0">
              <a:solidFill>
                <a:schemeClr val="accent5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 smtClean="0">
              <a:solidFill>
                <a:schemeClr val="accent5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4. servers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节点：任务实例的信息，任务实例的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IP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地址</a:t>
            </a:r>
          </a:p>
          <a:p>
            <a:endParaRPr lang="en-US" altLang="zh-CN" dirty="0" smtClean="0">
              <a:solidFill>
                <a:schemeClr val="accent5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5. </a:t>
            </a:r>
            <a:r>
              <a:rPr lang="en-US" altLang="zh-CN" dirty="0" err="1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sharding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节点：任务的分片信息</a:t>
            </a:r>
            <a:endParaRPr lang="en-US" altLang="zh-CN" dirty="0" smtClean="0">
              <a:solidFill>
                <a:schemeClr val="accent5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子节点是分片项序号，从零开始，至分片总数减一。每个分片项下的子节点用于控制和记录分片运行状态。分片计算的结果也就体现在这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instance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上</a:t>
            </a:r>
            <a:endParaRPr lang="en-US" altLang="zh-CN" dirty="0" smtClean="0">
              <a:solidFill>
                <a:schemeClr val="accent5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>
              <a:solidFill>
                <a:schemeClr val="accent5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503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878" y="187516"/>
            <a:ext cx="4177913" cy="61948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482" y="187515"/>
            <a:ext cx="6194838" cy="6122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2053" y="403614"/>
            <a:ext cx="8355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Job</a:t>
            </a:r>
            <a:r>
              <a:rPr lang="zh-CN" altLang="en-US" sz="2400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的手动触发功能</a:t>
            </a:r>
            <a:endParaRPr lang="zh-CN" altLang="en-US" sz="2400" dirty="0">
              <a:solidFill>
                <a:schemeClr val="accent5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48" y="847418"/>
            <a:ext cx="8211762" cy="308581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36848" y="4149330"/>
            <a:ext cx="83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原理：依靠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zookeeper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传递消息和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quartz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本身的触发功能来实现远程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触发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48" y="4941693"/>
            <a:ext cx="4514850" cy="1114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镇">
  <a:themeElements>
    <a:clrScheme name="市镇">
      <a:dk1>
        <a:sysClr val="windowText" lastClr="000000"/>
      </a:dk1>
      <a:lt1>
        <a:sysClr val="window" lastClr="C7EDCC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市镇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市镇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FFFFFF"/>
      </a:accent3>
      <a:accent4>
        <a:srgbClr val="000000"/>
      </a:accent4>
      <a:accent5>
        <a:srgbClr val="AEC7D0"/>
      </a:accent5>
      <a:accent6>
        <a:srgbClr val="E6A608"/>
      </a:accent6>
      <a:hlink>
        <a:srgbClr val="8DC765"/>
      </a:hlink>
      <a:folHlink>
        <a:srgbClr val="AA8A14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市镇.thmx</Template>
  <TotalTime>342</TotalTime>
  <Pages>0</Pages>
  <Words>612</Words>
  <Characters>0</Characters>
  <Application>Microsoft Office PowerPoint</Application>
  <DocSecurity>0</DocSecurity>
  <PresentationFormat>全屏显示(4:3)</PresentationFormat>
  <Lines>0</Lines>
  <Paragraphs>84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华文楷体</vt:lpstr>
      <vt:lpstr>华文宋体</vt:lpstr>
      <vt:lpstr>华文新魏</vt:lpstr>
      <vt:lpstr>宋体</vt:lpstr>
      <vt:lpstr>Arial</vt:lpstr>
      <vt:lpstr>Constantia</vt:lpstr>
      <vt:lpstr>Georgia</vt:lpstr>
      <vt:lpstr>Wingdings</vt:lpstr>
      <vt:lpstr>Wingdings 2</vt:lpstr>
      <vt:lpstr>市镇</vt:lpstr>
      <vt:lpstr>当当分布式定时任务</vt:lpstr>
      <vt:lpstr>PowerPoint 演示文稿</vt:lpstr>
      <vt:lpstr>Elastic-Job https://github.com/dangdangdotcom/elastic-job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User</dc:creator>
  <cp:keywords/>
  <dc:description/>
  <cp:lastModifiedBy>余子成</cp:lastModifiedBy>
  <cp:revision>1080</cp:revision>
  <dcterms:created xsi:type="dcterms:W3CDTF">2011-03-16T02:41:00Z</dcterms:created>
  <dcterms:modified xsi:type="dcterms:W3CDTF">2017-07-24T11:14:13Z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