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8"/>
  </p:handoutMasterIdLst>
  <p:sldIdLst>
    <p:sldId id="256" r:id="rId3"/>
    <p:sldId id="257" r:id="rId4"/>
    <p:sldId id="471" r:id="rId5"/>
    <p:sldId id="275" r:id="rId6"/>
    <p:sldId id="436" r:id="rId7"/>
    <p:sldId id="437" r:id="rId8"/>
    <p:sldId id="439" r:id="rId9"/>
    <p:sldId id="438" r:id="rId10"/>
    <p:sldId id="454" r:id="rId11"/>
    <p:sldId id="441" r:id="rId13"/>
    <p:sldId id="444" r:id="rId14"/>
    <p:sldId id="484" r:id="rId15"/>
    <p:sldId id="489" r:id="rId16"/>
    <p:sldId id="490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152" y="-78"/>
      </p:cViewPr>
      <p:guideLst>
        <p:guide orient="horz" pos="2035"/>
        <p:guide pos="2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EBBD84-6DD6-4AC2-8940-18C143620423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FC8B9D-A726-4F58-83F8-C1AB9C8D20F5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434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把变化的文件作快照后，记录在一个微型的文件系统中。每次提交更新时，作一快照，然后保存一个指向这次快照的索引。若文件没变，只对上次保存的快照做链接。</a:t>
            </a:r>
            <a:endParaRPr lang="zh-CN" altLang="en-US" dirty="0"/>
          </a:p>
        </p:txBody>
      </p:sp>
      <p:sp>
        <p:nvSpPr>
          <p:cNvPr id="39940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直线连接符 2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日期占位符 27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F68BB8-49BA-4EF9-BA20-A1A57D9E0929}" type="datetime1">
              <a:rPr kumimoji="0" lang="en-US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幻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en-US" altLang="zh-CN" sz="1600" dirty="0">
                <a:solidFill>
                  <a:srgbClr val="7B9899"/>
                </a:solidFill>
              </a:rPr>
            </a:fld>
            <a:endParaRPr lang="en-US" altLang="zh-CN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49485B-D6F3-4818-B5AC-FC825D719C79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直线连接符 21"/>
          <p:cNvSpPr>
            <a:spLocks noChangeShapeType="1"/>
          </p:cNvSpPr>
          <p:nvPr/>
        </p:nvSpPr>
        <p:spPr bwMode="auto">
          <a:xfrm rot="5400000">
            <a:off x="4021138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15150" y="3009900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AFEA09-1616-4E80-9588-6BA5809E9252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592789-8DD2-417E-A9DA-D0D925CA01F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直线连接符 24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AE22AE-E0E1-4BEB-A164-71CF4A42A452}" type="datetime1">
              <a:rPr kumimoji="0" lang="en-US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en-US" altLang="zh-CN" sz="1600" dirty="0">
                <a:solidFill>
                  <a:srgbClr val="7B9899"/>
                </a:solidFill>
              </a:rPr>
            </a:fld>
            <a:endParaRPr lang="en-US" altLang="zh-CN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连接符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3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2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579515-DB07-435A-9832-167C709EB65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连接符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直线连接符 2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椭圆 2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8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6B54CE-40EE-4837-A2C3-834DB0594592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幻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343400" y="10429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3FF425-4A13-4759-919D-32891000C06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日期占位符 1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9895CF-8610-461D-8019-0B9AB86ACB0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FFFFFF"/>
                </a:solidFill>
              </a:rPr>
            </a:fld>
            <a:endParaRPr lang="zh-CN" altLang="en-US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直线连接符 23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8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en-US" altLang="zh-CN" sz="1600" dirty="0">
                <a:solidFill>
                  <a:srgbClr val="7B9899"/>
                </a:solidFill>
              </a:rPr>
            </a:fld>
            <a:endParaRPr lang="en-US" altLang="zh-CN" sz="1600" dirty="0">
              <a:solidFill>
                <a:srgbClr val="7B9899"/>
              </a:solidFill>
            </a:endParaRP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87BB28-BAC1-4384-88F8-213823DA641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连接符 15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000375" y="609600"/>
            <a:ext cx="5867400" cy="42672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华文新魏" panose="02010800040101010101" pitchFamily="2" charset="-122"/>
              </a:rPr>
              <a:t>将图片拖动到占位符，或单击添加图标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新魏" panose="020108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8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2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645A41-0397-4CFA-A986-C7E34F705688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376AA-CA70-44BE-B886-CEB364D3C8E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lvl="0"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  <p:sp>
        <p:nvSpPr>
          <p:cNvPr id="1038" name="标题占位符 2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39" name="文本占位符 12"/>
          <p:cNvSpPr>
            <a:spLocks noGrp="1"/>
          </p:cNvSpPr>
          <p:nvPr>
            <p:ph type="body" idx="1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7B9899"/>
          </a:solidFill>
          <a:latin typeface="+mj-lt"/>
          <a:ea typeface="+mj-ea"/>
          <a:cs typeface="华文新魏" panose="0201080004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华文新魏" panose="02010800040101010101" pitchFamily="2" charset="-122"/>
        </a:defRPr>
      </a:lvl1pPr>
      <a:lvl2pPr marL="548005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华文新魏" panose="02010800040101010101" pitchFamily="2" charset="-122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华文新魏" panose="02010800040101010101" pitchFamily="2" charset="-122"/>
        </a:defRPr>
      </a:lvl3pPr>
      <a:lvl4pPr marL="1097280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华文新魏" panose="02010800040101010101" pitchFamily="2" charset="-122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华文新魏" panose="02010800040101010101" pitchFamily="2" charset="-122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标题 1"/>
          <p:cNvSpPr>
            <a:spLocks noGrp="1" noChangeArrowheads="1"/>
          </p:cNvSpPr>
          <p:nvPr>
            <p:ph type="ctrTitle"/>
          </p:nvPr>
        </p:nvSpPr>
        <p:spPr>
          <a:xfrm>
            <a:off x="329565" y="1328420"/>
            <a:ext cx="6357938" cy="1114425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</a:br>
            <a:b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</a:b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  <a:t>   数据库设计三范式详解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+mj-lt"/>
              <a:ea typeface="+mj-ea"/>
              <a:cs typeface="华文新魏" panose="02010800040101010101" pitchFamily="2" charset="-122"/>
            </a:endParaRPr>
          </a:p>
        </p:txBody>
      </p:sp>
      <p:sp>
        <p:nvSpPr>
          <p:cNvPr id="13315" name="直接连接符 6"/>
          <p:cNvSpPr/>
          <p:nvPr/>
        </p:nvSpPr>
        <p:spPr>
          <a:xfrm>
            <a:off x="1403350" y="4510088"/>
            <a:ext cx="6643688" cy="1587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6" name="TextBox 7"/>
          <p:cNvSpPr/>
          <p:nvPr/>
        </p:nvSpPr>
        <p:spPr>
          <a:xfrm>
            <a:off x="4427538" y="4941888"/>
            <a:ext cx="3673475" cy="822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zh-CN" sz="2400" dirty="0">
                <a:latin typeface="Constantia" panose="02030602050306030303" pitchFamily="18" charset="0"/>
                <a:ea typeface="华文新魏" panose="02010800040101010101" pitchFamily="2" charset="-122"/>
                <a:sym typeface="华文新魏" panose="02010800040101010101" pitchFamily="2" charset="-122"/>
              </a:rPr>
              <a:t>软件部</a:t>
            </a:r>
            <a:endParaRPr lang="zh-CN" altLang="zh-CN" sz="2400" dirty="0">
              <a:latin typeface="Constantia" panose="02030602050306030303" pitchFamily="18" charset="0"/>
              <a:ea typeface="华文新魏" panose="02010800040101010101" pitchFamily="2" charset="-122"/>
              <a:sym typeface="华文新魏" panose="02010800040101010101" pitchFamily="2" charset="-122"/>
            </a:endParaRPr>
          </a:p>
          <a:p>
            <a:pPr lvl="0" algn="r" eaLnBrk="1" hangingPunct="1"/>
            <a:r>
              <a:rPr lang="zh-CN" altLang="en-US" sz="2400" dirty="0">
                <a:latin typeface="Constantia" panose="02030602050306030303" pitchFamily="18" charset="0"/>
                <a:ea typeface="华文新魏" panose="02010800040101010101" pitchFamily="2" charset="-122"/>
                <a:sym typeface="华文新魏" panose="02010800040101010101" pitchFamily="2" charset="-122"/>
              </a:rPr>
              <a:t>余子成</a:t>
            </a:r>
            <a:endParaRPr lang="zh-CN" altLang="en-US" sz="2400" dirty="0">
              <a:latin typeface="Constantia" panose="02030602050306030303" pitchFamily="18" charset="0"/>
              <a:ea typeface="华文新魏" panose="02010800040101010101" pitchFamily="2" charset="-122"/>
              <a:sym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Box 1"/>
          <p:cNvSpPr txBox="1"/>
          <p:nvPr/>
        </p:nvSpPr>
        <p:spPr>
          <a:xfrm>
            <a:off x="201295" y="357188"/>
            <a:ext cx="5286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更高的范式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685" y="986790"/>
            <a:ext cx="853694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解决问题：某些情况下，使用函数依赖分解模式不足以避免不必要的信息重复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例：</a:t>
            </a:r>
            <a:endParaRPr lang="zh-CN" altLang="en-US"/>
          </a:p>
          <a:p>
            <a:r>
              <a:rPr lang="zh-CN" altLang="en-US"/>
              <a:t>要求：定义一个教师</a:t>
            </a:r>
            <a:r>
              <a:rPr lang="en-US" altLang="zh-CN"/>
              <a:t>(ID)</a:t>
            </a:r>
            <a:r>
              <a:rPr lang="zh-CN" altLang="en-US"/>
              <a:t>有多个孩子</a:t>
            </a:r>
            <a:r>
              <a:rPr lang="en-US" altLang="zh-CN"/>
              <a:t>(child_name)</a:t>
            </a:r>
            <a:r>
              <a:rPr lang="zh-CN" altLang="en-US"/>
              <a:t>和多个电话号码</a:t>
            </a:r>
            <a:r>
              <a:rPr lang="en-US" altLang="zh-CN"/>
              <a:t>(phone_number)</a:t>
            </a:r>
            <a:endParaRPr lang="en-US" altLang="zh-CN"/>
          </a:p>
          <a:p>
            <a:r>
              <a:rPr lang="en-US" altLang="zh-CN"/>
              <a:t>E-R</a:t>
            </a:r>
            <a:r>
              <a:rPr lang="zh-CN" altLang="en-US"/>
              <a:t>模型生成多个模式：</a:t>
            </a:r>
            <a:r>
              <a:rPr lang="en-US" altLang="zh-CN"/>
              <a:t>(ID,</a:t>
            </a:r>
            <a:r>
              <a:rPr lang="en-US" altLang="zh-CN">
                <a:sym typeface="+mn-ea"/>
              </a:rPr>
              <a:t>child_name</a:t>
            </a:r>
            <a:r>
              <a:rPr lang="en-US" altLang="zh-CN"/>
              <a:t>)	(ID,</a:t>
            </a:r>
            <a:r>
              <a:rPr lang="en-US" altLang="zh-CN">
                <a:sym typeface="+mn-ea"/>
              </a:rPr>
              <a:t>phone_number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转换为关系模式：</a:t>
            </a:r>
            <a:r>
              <a:rPr lang="en-US" altLang="zh-CN"/>
              <a:t>(</a:t>
            </a:r>
            <a:r>
              <a:rPr lang="en-US" altLang="zh-CN" u="sng"/>
              <a:t>ID</a:t>
            </a:r>
            <a:r>
              <a:rPr lang="en-US" altLang="zh-CN"/>
              <a:t>,</a:t>
            </a:r>
            <a:r>
              <a:rPr lang="en-US" altLang="zh-CN" u="sng">
                <a:sym typeface="+mn-ea"/>
              </a:rPr>
              <a:t>child_name</a:t>
            </a:r>
            <a:r>
              <a:rPr lang="en-US" altLang="zh-CN">
                <a:sym typeface="+mn-ea"/>
              </a:rPr>
              <a:t>,</a:t>
            </a:r>
            <a:r>
              <a:rPr lang="en-US" altLang="zh-CN" u="sng">
                <a:sym typeface="+mn-ea"/>
              </a:rPr>
              <a:t>phone_number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假设：有两个孩子：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          </a:t>
            </a:r>
            <a:r>
              <a:rPr lang="zh-CN" altLang="en-US"/>
              <a:t>教师有两个电话号码：</a:t>
            </a:r>
            <a:r>
              <a:rPr lang="en-US" altLang="zh-CN"/>
              <a:t>111,333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702945" y="3668395"/>
          <a:ext cx="64001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child_name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phone_number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Box 1"/>
          <p:cNvSpPr txBox="1"/>
          <p:nvPr/>
        </p:nvSpPr>
        <p:spPr>
          <a:xfrm>
            <a:off x="357188" y="285750"/>
            <a:ext cx="8429625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255" y="285750"/>
            <a:ext cx="861949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无损分解</a:t>
            </a:r>
            <a:endParaRPr lang="zh-CN" altLang="en-US" sz="2000"/>
          </a:p>
          <a:p>
            <a:r>
              <a:rPr lang="zh-CN" altLang="en-US">
                <a:latin typeface="宋体" panose="02010600030101010101" pitchFamily="2" charset="-122"/>
              </a:rPr>
              <a:t>定义：关系模式</a:t>
            </a:r>
            <a:r>
              <a:rPr lang="en-US" altLang="zh-CN">
                <a:latin typeface="宋体" panose="02010600030101010101" pitchFamily="2" charset="-122"/>
              </a:rPr>
              <a:t>r(R),</a:t>
            </a:r>
            <a:r>
              <a:rPr lang="zh-CN" altLang="en-US">
                <a:latin typeface="宋体" panose="02010600030101010101" pitchFamily="2" charset="-122"/>
              </a:rPr>
              <a:t>其函数依赖集为</a:t>
            </a:r>
            <a:r>
              <a:rPr lang="en-US" altLang="zh-CN">
                <a:latin typeface="宋体" panose="02010600030101010101" pitchFamily="2" charset="-122"/>
              </a:rPr>
              <a:t>F</a:t>
            </a:r>
            <a:r>
              <a:rPr lang="zh-CN" altLang="en-US">
                <a:latin typeface="宋体" panose="02010600030101010101" pitchFamily="2" charset="-122"/>
              </a:rPr>
              <a:t>，令</a:t>
            </a:r>
            <a:r>
              <a:rPr lang="en-US" altLang="zh-CN">
                <a:latin typeface="宋体" panose="02010600030101010101" pitchFamily="2" charset="-122"/>
              </a:rPr>
              <a:t>R1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R2</a:t>
            </a:r>
            <a:r>
              <a:rPr lang="zh-CN" altLang="en-US">
                <a:latin typeface="宋体" panose="02010600030101010101" pitchFamily="2" charset="-122"/>
              </a:rPr>
              <a:t>为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的分解，如果满足条件</a:t>
            </a:r>
            <a:endParaRPr lang="zh-CN" altLang="en-US">
              <a:latin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</a:rPr>
              <a:t>		  </a:t>
            </a:r>
            <a:endParaRPr lang="en-US" altLang="zh-CN">
              <a:latin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</a:rPr>
              <a:t>	          </a:t>
            </a:r>
            <a:r>
              <a:rPr lang="zh-CN" altLang="en-US">
                <a:latin typeface="宋体" panose="02010600030101010101" pitchFamily="2" charset="-122"/>
              </a:rPr>
              <a:t>，则为无损分解</a:t>
            </a:r>
            <a:endParaRPr lang="zh-CN" altLang="en-US">
              <a:latin typeface="宋体" panose="02010600030101010101" pitchFamily="2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020445"/>
            <a:ext cx="2095500" cy="571500"/>
          </a:xfrm>
          <a:prstGeom prst="rect">
            <a:avLst/>
          </a:prstGeom>
        </p:spPr>
      </p:pic>
      <p:pic>
        <p:nvPicPr>
          <p:cNvPr id="6" name="图片 5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1483995"/>
            <a:ext cx="4903470" cy="3492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1010" y="5080000"/>
            <a:ext cx="842073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无损连接的判断：以下函数依赖至少有一个属于</a:t>
            </a:r>
            <a:r>
              <a:rPr lang="en-US" altLang="zh-CN">
                <a:latin typeface="宋体" panose="02010600030101010101" pitchFamily="2" charset="-122"/>
              </a:rPr>
              <a:t>F†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endParaRPr lang="zh-CN" altLang="en-US">
              <a:latin typeface="宋体" panose="02010600030101010101" pitchFamily="2" charset="-122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>
                <a:latin typeface="宋体" panose="02010600030101010101" pitchFamily="2" charset="-122"/>
              </a:rPr>
              <a:t>R1∩R2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→R1</a:t>
            </a:r>
            <a:endParaRPr lang="en-US" altLang="zh-CN">
              <a:latin typeface="宋体" panose="02010600030101010101" pitchFamily="2" charset="-122"/>
              <a:cs typeface="微软雅黑" panose="020B0503020204020204" charset="-122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R1∩R2→R2</a:t>
            </a:r>
            <a:endParaRPr lang="en-US" altLang="zh-CN"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buClrTx/>
              <a:buFont typeface="Wingdings" panose="05000000000000000000" charset="0"/>
            </a:pP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即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R1∩R2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是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R1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或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R2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的超码</a:t>
            </a:r>
            <a:endParaRPr lang="zh-CN" altLang="en-US">
              <a:latin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5115" y="304165"/>
            <a:ext cx="86086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保持依赖</a:t>
            </a:r>
            <a:endParaRPr lang="zh-CN" altLang="en-US"/>
          </a:p>
          <a:p>
            <a:r>
              <a:rPr lang="zh-CN" altLang="en-US"/>
              <a:t>定义：如果</a:t>
            </a:r>
            <a:r>
              <a:rPr lang="en-US" altLang="zh-CN">
                <a:latin typeface="宋体" panose="02010600030101010101" pitchFamily="2" charset="-122"/>
              </a:rPr>
              <a:t>F†</a:t>
            </a:r>
            <a:r>
              <a:rPr lang="zh-CN" altLang="en-US">
                <a:latin typeface="宋体" panose="02010600030101010101" pitchFamily="2" charset="-122"/>
              </a:rPr>
              <a:t>中的每一个函数依赖都在其分解后的某一个关系模式上成立，则分解是保持依赖的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2536825"/>
            <a:ext cx="3081020" cy="1581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175" y="1804035"/>
            <a:ext cx="824801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验证方法：对于</a:t>
            </a:r>
            <a:r>
              <a:rPr lang="en-US" altLang="zh-CN"/>
              <a:t>F</a:t>
            </a:r>
            <a:r>
              <a:rPr lang="zh-CN" altLang="en-US"/>
              <a:t>中的每一个</a:t>
            </a:r>
            <a:r>
              <a:rPr lang="zh-CN" altLang="en-US">
                <a:cs typeface="微软雅黑" panose="020B0503020204020204" charset="-122"/>
              </a:rPr>
              <a:t>α→β，使用如下过程，如果</a:t>
            </a:r>
            <a:r>
              <a:rPr lang="en-US" altLang="zh-CN">
                <a:cs typeface="微软雅黑" panose="020B0503020204020204" charset="-122"/>
              </a:rPr>
              <a:t>result</a:t>
            </a:r>
            <a:r>
              <a:rPr lang="zh-CN" altLang="en-US">
                <a:cs typeface="微软雅黑" panose="020B0503020204020204" charset="-122"/>
              </a:rPr>
              <a:t>中包含β中所有的属性，则</a:t>
            </a:r>
            <a:r>
              <a:rPr lang="zh-CN" altLang="en-US">
                <a:cs typeface="微软雅黑" panose="020B0503020204020204" charset="-122"/>
                <a:sym typeface="+mn-ea"/>
              </a:rPr>
              <a:t>α→β保持依赖，如果所有的函数依赖度保持依赖则该分解保持依赖。</a:t>
            </a:r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390" y="519430"/>
            <a:ext cx="8491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BCNF</a:t>
            </a:r>
            <a:r>
              <a:rPr lang="zh-CN" altLang="en-US"/>
              <a:t>分解算法</a:t>
            </a:r>
            <a:endParaRPr lang="zh-CN" altLang="en-US"/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192530"/>
            <a:ext cx="6525260" cy="2035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7220" y="3535045"/>
            <a:ext cx="803973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是一个不属于</a:t>
            </a:r>
            <a:r>
              <a:rPr lang="en-US" altLang="zh-CN"/>
              <a:t>BCNF</a:t>
            </a:r>
            <a:r>
              <a:rPr lang="zh-CN" altLang="en-US"/>
              <a:t>的关系模式，则存在至少一个非平凡的函数依赖</a:t>
            </a:r>
            <a:r>
              <a:rPr lang="zh-CN" altLang="en-US">
                <a:cs typeface="微软雅黑" panose="020B0503020204020204" charset="-122"/>
              </a:rPr>
              <a:t>α→β，且α不是</a:t>
            </a:r>
            <a:r>
              <a:rPr lang="en-US" altLang="zh-CN">
                <a:cs typeface="微软雅黑" panose="020B0503020204020204" charset="-122"/>
              </a:rPr>
              <a:t>R</a:t>
            </a:r>
            <a:r>
              <a:rPr lang="zh-CN" altLang="en-US">
                <a:cs typeface="微软雅黑" panose="020B0503020204020204" charset="-122"/>
              </a:rPr>
              <a:t>的超码。则可用一下来年各个模式替换</a:t>
            </a:r>
            <a:r>
              <a:rPr lang="en-US" altLang="zh-CN">
                <a:cs typeface="微软雅黑" panose="020B0503020204020204" charset="-122"/>
              </a:rPr>
              <a:t>R</a:t>
            </a:r>
            <a:endParaRPr lang="en-US" altLang="zh-CN">
              <a:cs typeface="微软雅黑" panose="020B0503020204020204" charset="-122"/>
            </a:endParaRPr>
          </a:p>
          <a:p>
            <a:endParaRPr lang="en-US" altLang="zh-CN">
              <a:cs typeface="微软雅黑" panose="020B0503020204020204" charset="-122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>
                <a:cs typeface="微软雅黑" panose="020B0503020204020204" charset="-122"/>
              </a:rPr>
              <a:t>（α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∪β</a:t>
            </a:r>
            <a:r>
              <a:rPr lang="zh-CN" altLang="en-US">
                <a:cs typeface="微软雅黑" panose="020B0503020204020204" charset="-122"/>
              </a:rPr>
              <a:t>）</a:t>
            </a:r>
            <a:endParaRPr lang="zh-CN" altLang="en-US">
              <a:cs typeface="微软雅黑" panose="020B0503020204020204" charset="-122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>
                <a:cs typeface="微软雅黑" panose="020B0503020204020204" charset="-122"/>
              </a:rPr>
              <a:t>（</a:t>
            </a:r>
            <a:r>
              <a:rPr lang="en-US" altLang="zh-CN">
                <a:cs typeface="微软雅黑" panose="020B0503020204020204" charset="-122"/>
              </a:rPr>
              <a:t>R-</a:t>
            </a:r>
            <a:r>
              <a:rPr lang="zh-CN" altLang="en-US">
                <a:cs typeface="微软雅黑" panose="020B0503020204020204" charset="-122"/>
              </a:rPr>
              <a:t>（β</a:t>
            </a:r>
            <a:r>
              <a:rPr lang="en-US" altLang="zh-CN">
                <a:cs typeface="微软雅黑" panose="020B0503020204020204" charset="-122"/>
              </a:rPr>
              <a:t>-α</a:t>
            </a:r>
            <a:r>
              <a:rPr lang="zh-CN" altLang="en-US">
                <a:cs typeface="微软雅黑" panose="020B0503020204020204" charset="-122"/>
              </a:rPr>
              <a:t>）</a:t>
            </a:r>
            <a:r>
              <a:rPr lang="zh-CN" altLang="en-US">
                <a:cs typeface="微软雅黑" panose="020B0503020204020204" charset="-122"/>
              </a:rPr>
              <a:t>）</a:t>
            </a:r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5595" y="423545"/>
            <a:ext cx="8491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3NF</a:t>
            </a:r>
            <a:r>
              <a:rPr lang="zh-CN" altLang="en-US"/>
              <a:t>分解算法</a:t>
            </a:r>
            <a:endParaRPr lang="zh-CN" altLang="en-US"/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805" y="1029970"/>
            <a:ext cx="3930650" cy="3788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66" name="标题 147"/>
          <p:cNvSpPr>
            <a:spLocks noGrp="1" noChangeArrowheads="1"/>
          </p:cNvSpPr>
          <p:nvPr>
            <p:ph type="ctrTitle"/>
          </p:nvPr>
        </p:nvSpPr>
        <p:spPr>
          <a:xfrm>
            <a:off x="177800" y="619125"/>
            <a:ext cx="2376488" cy="487363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概要：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8230" y="1490345"/>
            <a:ext cx="767143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一、</a:t>
            </a:r>
            <a:r>
              <a:rPr lang="zh-CN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数据库范式和函数依赖</a:t>
            </a:r>
            <a:endParaRPr lang="zh-CN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endParaRPr lang="zh-CN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二、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1NF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2NF</a:t>
            </a:r>
            <a:endParaRPr lang="en-US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endParaRPr lang="en-US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三、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3NF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BCNF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  </a:t>
            </a:r>
            <a:endParaRPr lang="en-US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endParaRPr lang="en-US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四、保持依赖和无损分解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  		</a:t>
            </a:r>
            <a:endParaRPr lang="en-US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	</a:t>
            </a:r>
            <a:endParaRPr lang="en-US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五、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BCNF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3NF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的分解方法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8005" y="362585"/>
            <a:ext cx="7867650" cy="585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/>
              <a:t>数据库范式的意义：</a:t>
            </a:r>
            <a:endParaRPr lang="zh-CN" altLang="zh-CN" b="1"/>
          </a:p>
          <a:p>
            <a:r>
              <a:rPr lang="zh-CN" altLang="zh-CN"/>
              <a:t>范式是数据库设计所需要满足的规范，满足这些规范的数据库是简洁的、结构明晰的；同时，不会发生插入、删除和更新操作异常。反之则是乱七八糟，不仅给数据库的编程人员制造麻烦，而且面目可憎，可能存储了大量不需要的冗余信息。</a:t>
            </a:r>
            <a:endParaRPr lang="zh-CN" altLang="zh-CN"/>
          </a:p>
          <a:p>
            <a:endParaRPr lang="en-US" altLang="zh-CN"/>
          </a:p>
          <a:p>
            <a:r>
              <a:rPr lang="en-US" altLang="zh-CN" b="1"/>
              <a:t>A</a:t>
            </a:r>
            <a:r>
              <a:rPr lang="zh-CN" altLang="en-US"/>
              <a:t>、数据冗余：数据库中有很多重复数据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 b="1"/>
              <a:t>B</a:t>
            </a:r>
            <a:r>
              <a:rPr lang="zh-CN" altLang="en-US"/>
              <a:t>、更新异常：更新数据库时可能出现数据不一致的情况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C</a:t>
            </a:r>
            <a:r>
              <a:rPr lang="zh-CN" altLang="en-US"/>
              <a:t>、插入异常：某些实体数据无法插入数据库中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 b="1"/>
              <a:t>D</a:t>
            </a:r>
            <a:r>
              <a:rPr lang="zh-CN" altLang="en-US"/>
              <a:t>、删除异常：删除数据时可能连带删除其他数据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BCNF      3NF      2NF      1NF</a:t>
            </a:r>
            <a:endParaRPr lang="en-US" altLang="zh-CN"/>
          </a:p>
          <a:p>
            <a:endParaRPr lang="zh-CN" altLang="en-US"/>
          </a:p>
          <a:p>
            <a:r>
              <a:rPr lang="zh-CN" altLang="en-US" b="1"/>
              <a:t>函数依赖的概念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给定一个关系模式</a:t>
            </a:r>
            <a:r>
              <a:rPr lang="en-US" altLang="zh-CN"/>
              <a:t>r(R)</a:t>
            </a:r>
            <a:r>
              <a:rPr lang="zh-CN" altLang="en-US"/>
              <a:t>，令                    则函数依赖          成立的条件是</a:t>
            </a:r>
            <a:endParaRPr lang="zh-CN" altLang="en-US"/>
          </a:p>
          <a:p>
            <a:r>
              <a:rPr lang="zh-CN" altLang="en-US">
                <a:cs typeface="微软雅黑" panose="020B0503020204020204" charset="-122"/>
              </a:rPr>
              <a:t>对于任何给定的元组</a:t>
            </a:r>
            <a:r>
              <a:rPr lang="en-US" altLang="zh-CN">
                <a:cs typeface="微软雅黑" panose="020B0503020204020204" charset="-122"/>
              </a:rPr>
              <a:t>t1</a:t>
            </a:r>
            <a:r>
              <a:rPr lang="zh-CN" altLang="en-US">
                <a:cs typeface="微软雅黑" panose="020B0503020204020204" charset="-122"/>
              </a:rPr>
              <a:t>和</a:t>
            </a:r>
            <a:r>
              <a:rPr lang="en-US" altLang="zh-CN">
                <a:cs typeface="微软雅黑" panose="020B0503020204020204" charset="-122"/>
              </a:rPr>
              <a:t>t2</a:t>
            </a:r>
            <a:r>
              <a:rPr lang="zh-CN" altLang="en-US">
                <a:cs typeface="微软雅黑" panose="020B0503020204020204" charset="-122"/>
              </a:rPr>
              <a:t>，若</a:t>
            </a:r>
            <a:r>
              <a:rPr lang="en-US" altLang="zh-CN">
                <a:cs typeface="微软雅黑" panose="020B0503020204020204" charset="-122"/>
              </a:rPr>
              <a:t>t1[α] = t2[α],</a:t>
            </a:r>
            <a:r>
              <a:rPr lang="zh-CN" altLang="en-US">
                <a:cs typeface="微软雅黑" panose="020B0503020204020204" charset="-122"/>
              </a:rPr>
              <a:t>则</a:t>
            </a:r>
            <a:r>
              <a:rPr lang="en-US" altLang="zh-CN">
                <a:cs typeface="微软雅黑" panose="020B0503020204020204" charset="-122"/>
                <a:sym typeface="+mn-ea"/>
              </a:rPr>
              <a:t>t1[β] = t2[β]</a:t>
            </a:r>
            <a:endParaRPr lang="en-US" altLang="zh-CN">
              <a:cs typeface="微软雅黑" panose="020B0503020204020204" charset="-122"/>
              <a:sym typeface="+mn-ea"/>
            </a:endParaRPr>
          </a:p>
          <a:p>
            <a:endParaRPr lang="zh-CN" altLang="en-US">
              <a:cs typeface="微软雅黑" panose="020B0503020204020204" charset="-122"/>
            </a:endParaRPr>
          </a:p>
          <a:p>
            <a:r>
              <a:rPr lang="zh-CN" altLang="en-US">
                <a:cs typeface="微软雅黑" panose="020B0503020204020204" charset="-122"/>
              </a:rPr>
              <a:t>反映现实世界的约束关系</a:t>
            </a:r>
            <a:endParaRPr lang="zh-CN" altLang="en-US">
              <a:cs typeface="微软雅黑" panose="020B0503020204020204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2960" y="5064125"/>
          <a:ext cx="1219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219200" imgH="266700" progId="Equation.KSEE3">
                  <p:embed/>
                </p:oleObj>
              </mc:Choice>
              <mc:Fallback>
                <p:oleObj name="" r:id="rId1" imgW="12192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2960" y="5064125"/>
                        <a:ext cx="1219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0255" y="5064125"/>
          <a:ext cx="508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508000" imgH="266700" progId="Equation.KSEE3">
                  <p:embed/>
                </p:oleObj>
              </mc:Choice>
              <mc:Fallback>
                <p:oleObj name="" r:id="rId3" imgW="508000" imgH="266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0255" y="5064125"/>
                        <a:ext cx="508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2875" y="4280535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203200" imgH="203200" progId="Equation.KSEE3">
                  <p:embed/>
                </p:oleObj>
              </mc:Choice>
              <mc:Fallback>
                <p:oleObj name="" r:id="rId5" imgW="2032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875" y="4280535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7100" y="4280535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203200" imgH="203200" progId="Equation.KSEE3">
                  <p:embed/>
                </p:oleObj>
              </mc:Choice>
              <mc:Fallback>
                <p:oleObj name="" r:id="rId7" imgW="2032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7100" y="4280535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59735" y="4280535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203200" imgH="203200" progId="Equation.KSEE3">
                  <p:embed/>
                </p:oleObj>
              </mc:Choice>
              <mc:Fallback>
                <p:oleObj name="" r:id="rId8" imgW="2032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9735" y="4280535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15"/>
          <p:cNvSpPr/>
          <p:nvPr/>
        </p:nvSpPr>
        <p:spPr>
          <a:xfrm>
            <a:off x="689610" y="1090295"/>
            <a:ext cx="7548245" cy="1310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sz="2000" dirty="0">
                <a:latin typeface="宋体" panose="02010600030101010101" pitchFamily="2" charset="-122"/>
              </a:rPr>
              <a:t>要求：数据库表中的所有属性的域都是不可分解的原子值</a:t>
            </a:r>
            <a:endParaRPr lang="zh-CN" sz="2000" dirty="0">
              <a:latin typeface="宋体" panose="02010600030101010101" pitchFamily="2" charset="-122"/>
            </a:endParaRPr>
          </a:p>
          <a:p>
            <a:pPr lvl="0" eaLnBrk="1" hangingPunct="1"/>
            <a:r>
              <a:rPr lang="zh-CN" sz="2000" dirty="0">
                <a:latin typeface="宋体" panose="02010600030101010101" pitchFamily="2" charset="-122"/>
              </a:rPr>
              <a:t>特点：</a:t>
            </a:r>
            <a:r>
              <a:rPr sz="2000" dirty="0">
                <a:latin typeface="宋体" panose="02010600030101010101" pitchFamily="2" charset="-122"/>
                <a:sym typeface="+mn-ea"/>
              </a:rPr>
              <a:t>最基本的范式</a:t>
            </a:r>
            <a:endParaRPr sz="2000" dirty="0">
              <a:latin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zh-CN" sz="2000" dirty="0">
                <a:latin typeface="宋体" panose="02010600030101010101" pitchFamily="2" charset="-122"/>
                <a:sym typeface="+mn-ea"/>
              </a:rPr>
              <a:t>问题：多值属性和组合属性的处理</a:t>
            </a:r>
            <a:endParaRPr lang="zh-CN" sz="2000" dirty="0">
              <a:latin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PS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：数据库表中的字段都是单一属性的，不可再分。</a:t>
            </a:r>
            <a:endParaRPr lang="zh-CN" altLang="en-US" sz="2000" dirty="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5365" name="TextBox 10"/>
          <p:cNvSpPr txBox="1"/>
          <p:nvPr/>
        </p:nvSpPr>
        <p:spPr>
          <a:xfrm>
            <a:off x="428625" y="357188"/>
            <a:ext cx="7358063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一、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1NF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2814955"/>
            <a:ext cx="6282690" cy="20764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Box 1"/>
          <p:cNvSpPr txBox="1"/>
          <p:nvPr/>
        </p:nvSpPr>
        <p:spPr>
          <a:xfrm>
            <a:off x="428625" y="428625"/>
            <a:ext cx="4071938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2NF</a:t>
            </a:r>
            <a:endParaRPr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矩形 15"/>
          <p:cNvSpPr/>
          <p:nvPr/>
        </p:nvSpPr>
        <p:spPr>
          <a:xfrm>
            <a:off x="678815" y="1101090"/>
            <a:ext cx="7548245" cy="1615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sz="2000" b="1" dirty="0">
                <a:latin typeface="宋体" panose="02010600030101010101" pitchFamily="2" charset="-122"/>
              </a:rPr>
              <a:t>前提</a:t>
            </a:r>
            <a:r>
              <a:rPr lang="zh-CN" sz="2000" dirty="0">
                <a:latin typeface="宋体" panose="02010600030101010101" pitchFamily="2" charset="-122"/>
              </a:rPr>
              <a:t>：关系模式R为第一范式</a:t>
            </a:r>
            <a:endParaRPr lang="zh-CN" sz="2000" dirty="0">
              <a:latin typeface="宋体" panose="02010600030101010101" pitchFamily="2" charset="-122"/>
            </a:endParaRPr>
          </a:p>
          <a:p>
            <a:pPr lvl="0" eaLnBrk="1" hangingPunct="1"/>
            <a:r>
              <a:rPr lang="zh-CN" sz="2000" b="1" dirty="0">
                <a:latin typeface="宋体" panose="02010600030101010101" pitchFamily="2" charset="-122"/>
              </a:rPr>
              <a:t>要求</a:t>
            </a:r>
            <a:r>
              <a:rPr lang="zh-CN" sz="2000" dirty="0">
                <a:latin typeface="宋体" panose="02010600030101010101" pitchFamily="2" charset="-122"/>
              </a:rPr>
              <a:t>：任何非主属性都完全函数依赖于主关键字</a:t>
            </a:r>
            <a:endParaRPr lang="zh-CN" sz="2000" dirty="0">
              <a:latin typeface="宋体" panose="02010600030101010101" pitchFamily="2" charset="-122"/>
            </a:endParaRPr>
          </a:p>
          <a:p>
            <a:pPr lvl="0" eaLnBrk="1" hangingPunct="1"/>
            <a:r>
              <a:rPr lang="zh-CN" sz="2000" b="1" dirty="0">
                <a:latin typeface="宋体" panose="02010600030101010101" pitchFamily="2" charset="-122"/>
              </a:rPr>
              <a:t>作用</a:t>
            </a:r>
            <a:r>
              <a:rPr lang="zh-CN" sz="2000" dirty="0">
                <a:latin typeface="宋体" panose="02010600030101010101" pitchFamily="2" charset="-122"/>
              </a:rPr>
              <a:t>：消除部分子函数依赖，确保数据库表中的每一列都和主键相关，而不能只与主键的某一部分相关（针对联合主键）</a:t>
            </a:r>
            <a:endParaRPr lang="zh-CN" sz="2000" dirty="0">
              <a:latin typeface="宋体" panose="02010600030101010101" pitchFamily="2" charset="-122"/>
            </a:endParaRPr>
          </a:p>
          <a:p>
            <a:pPr lvl="0" eaLnBrk="1" hangingPunct="1"/>
            <a:r>
              <a:rPr lang="zh-CN" sz="2000" b="1" dirty="0">
                <a:latin typeface="宋体" panose="02010600030101010101" pitchFamily="2" charset="-122"/>
                <a:sym typeface="+mn-ea"/>
              </a:rPr>
              <a:t>问题</a:t>
            </a:r>
            <a:r>
              <a:rPr lang="zh-CN" sz="2000" dirty="0">
                <a:latin typeface="宋体" panose="02010600030101010101" pitchFamily="2" charset="-122"/>
                <a:sym typeface="+mn-ea"/>
              </a:rPr>
              <a:t>：多值属性和组合属性的处理</a:t>
            </a:r>
            <a:endParaRPr lang="zh-CN" sz="2000" dirty="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15" y="2810510"/>
            <a:ext cx="7604125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SelectCourse(</a:t>
            </a:r>
            <a:r>
              <a:rPr lang="zh-CN" altLang="en-US" b="1" u="sng"/>
              <a:t>学号</a:t>
            </a:r>
            <a:r>
              <a:rPr lang="zh-CN" altLang="en-US" b="1"/>
              <a:t>, 姓名, 年龄, </a:t>
            </a:r>
            <a:r>
              <a:rPr lang="zh-CN" altLang="en-US" b="1" u="sng"/>
              <a:t>课程名称</a:t>
            </a:r>
            <a:r>
              <a:rPr lang="zh-CN" altLang="en-US" b="1"/>
              <a:t>, 成绩, 学分)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函数依赖</a:t>
            </a:r>
            <a:r>
              <a:rPr lang="zh-CN" altLang="en-US"/>
              <a:t>：(学号) → (姓名, 年龄)</a:t>
            </a:r>
            <a:r>
              <a:rPr lang="en-US" altLang="zh-CN"/>
              <a:t>	(课程名称) → (学分) </a:t>
            </a:r>
            <a:endParaRPr lang="en-US" altLang="zh-CN"/>
          </a:p>
          <a:p>
            <a:r>
              <a:rPr lang="en-US" altLang="zh-CN" b="1"/>
              <a:t>A</a:t>
            </a:r>
            <a:r>
              <a:rPr lang="zh-CN" altLang="en-US" b="1"/>
              <a:t>：</a:t>
            </a:r>
            <a:r>
              <a:rPr lang="zh-CN" altLang="en-US"/>
              <a:t>同一门课程由n个学生选修，"学分"重复；同一个学生选修了m门课程，姓名和年龄重复</a:t>
            </a:r>
            <a:endParaRPr lang="zh-CN" altLang="en-US"/>
          </a:p>
          <a:p>
            <a:r>
              <a:rPr lang="en-US" altLang="zh-CN" b="1"/>
              <a:t>B</a:t>
            </a:r>
            <a:r>
              <a:rPr lang="zh-CN" altLang="en-US" b="1"/>
              <a:t>：</a:t>
            </a:r>
            <a:r>
              <a:rPr lang="zh-CN" altLang="en-US"/>
              <a:t>调整了某门课程的学分，数据表中所有行的"学分"值都要更新，否则会出现同一门课程学分不同的情况。</a:t>
            </a:r>
            <a:endParaRPr lang="zh-CN" altLang="en-US"/>
          </a:p>
          <a:p>
            <a:r>
              <a:rPr lang="en-US" altLang="zh-CN" b="1"/>
              <a:t>C</a:t>
            </a:r>
            <a:r>
              <a:rPr lang="zh-CN" altLang="en-US" b="1"/>
              <a:t>：</a:t>
            </a:r>
            <a:r>
              <a:rPr lang="zh-CN" altLang="en-US"/>
              <a:t>新开设一门课，还没有人选修。没有"学号"关键字，课程名称和学分也无法记录入数据库。</a:t>
            </a:r>
            <a:endParaRPr lang="zh-CN" altLang="en-US"/>
          </a:p>
          <a:p>
            <a:r>
              <a:rPr lang="en-US" altLang="zh-CN" b="1"/>
              <a:t>D</a:t>
            </a:r>
            <a:r>
              <a:rPr lang="zh-CN" altLang="en-US" b="1"/>
              <a:t>：</a:t>
            </a:r>
            <a:r>
              <a:rPr lang="zh-CN" altLang="en-US"/>
              <a:t>一批学生已经完成课程的选修，从数据库表中删除这些记录的同时，课程名称和学分信息也被删除了。</a:t>
            </a: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1"/>
          <p:cNvSpPr txBox="1"/>
          <p:nvPr/>
        </p:nvSpPr>
        <p:spPr>
          <a:xfrm>
            <a:off x="511493" y="252413"/>
            <a:ext cx="5500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sz="2400" b="1" dirty="0">
                <a:latin typeface="宋体" panose="02010600030101010101" pitchFamily="2" charset="-122"/>
              </a:rPr>
              <a:t>2NF</a:t>
            </a:r>
            <a:r>
              <a:rPr lang="zh-CN" altLang="en-US" sz="2400" b="1" dirty="0">
                <a:latin typeface="宋体" panose="02010600030101010101" pitchFamily="2" charset="-122"/>
              </a:rPr>
              <a:t>分解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705485" y="1442720"/>
          <a:ext cx="63969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154430"/>
                <a:gridCol w="977900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ym typeface="+mn-ea"/>
                        </a:rPr>
                        <a:t>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年龄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ym typeface="+mn-ea"/>
                        </a:rPr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成绩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学分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Zhang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History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Zhang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Physics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Levy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Physics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5485" y="2966720"/>
            <a:ext cx="1748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Student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706120" y="3332480"/>
          <a:ext cx="27844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70"/>
                <a:gridCol w="927735"/>
                <a:gridCol w="9283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ym typeface="+mn-ea"/>
                        </a:rPr>
                        <a:t>学号</a:t>
                      </a:r>
                      <a:endParaRPr lang="zh-CN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年龄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Zhang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Levy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4210685" y="3332480"/>
          <a:ext cx="375221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220"/>
                <a:gridCol w="1864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ym typeface="+mn-ea"/>
                        </a:rPr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学分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History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Physics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128770" y="2966720"/>
            <a:ext cx="1403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Course</a:t>
            </a:r>
            <a:endParaRPr lang="zh-CN" altLang="en-US"/>
          </a:p>
        </p:txBody>
      </p:sp>
      <p:graphicFrame>
        <p:nvGraphicFramePr>
          <p:cNvPr id="21" name="表格 20"/>
          <p:cNvGraphicFramePr/>
          <p:nvPr/>
        </p:nvGraphicFramePr>
        <p:xfrm>
          <a:off x="1533525" y="4669790"/>
          <a:ext cx="482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090"/>
                <a:gridCol w="1607820"/>
                <a:gridCol w="16090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/>
                        <a:t>学号</a:t>
                      </a:r>
                      <a:endParaRPr lang="zh-CN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/>
                        <a:t>课程名称</a:t>
                      </a:r>
                      <a:endParaRPr lang="zh-CN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成绩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History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Physics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3.0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111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Physics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3.3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14045" y="4804410"/>
            <a:ext cx="8604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14045" y="976630"/>
            <a:ext cx="3599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分解规则：根据函数依赖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285750" y="357188"/>
            <a:ext cx="86439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sz="2400" dirty="0">
                <a:latin typeface="宋体" panose="02010600030101010101" pitchFamily="2" charset="-122"/>
              </a:rPr>
              <a:t>3NF</a:t>
            </a:r>
            <a:endParaRPr lang="en-US" sz="2400" dirty="0">
              <a:latin typeface="宋体" panose="02010600030101010101" pitchFamily="2" charset="-122"/>
            </a:endParaRPr>
          </a:p>
        </p:txBody>
      </p:sp>
      <p:sp>
        <p:nvSpPr>
          <p:cNvPr id="18436" name="TextBox 3"/>
          <p:cNvSpPr txBox="1"/>
          <p:nvPr/>
        </p:nvSpPr>
        <p:spPr>
          <a:xfrm>
            <a:off x="392748" y="3998278"/>
            <a:ext cx="8358187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Employee(</a:t>
            </a:r>
            <a:r>
              <a:rPr u="sng" dirty="0">
                <a:latin typeface="Arial" panose="020B0604020202020204" pitchFamily="34" charset="0"/>
                <a:ea typeface="宋体" panose="02010600030101010101" pitchFamily="2" charset="-122"/>
              </a:rPr>
              <a:t>emp_id</a:t>
            </a: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,emp_name,emp_age,dept_id,dept_name,dept_info)</a:t>
            </a:r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dirty="0">
                <a:latin typeface="Arial" panose="020B0604020202020204" pitchFamily="34" charset="0"/>
                <a:ea typeface="宋体" panose="02010600030101010101" pitchFamily="2" charset="-122"/>
              </a:rPr>
              <a:t>传递函数依赖：</a:t>
            </a: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u="sng" dirty="0">
                <a:sym typeface="+mn-ea"/>
              </a:rPr>
              <a:t>emp_id</a:t>
            </a: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) → (</a:t>
            </a:r>
            <a:r>
              <a:rPr dirty="0">
                <a:sym typeface="+mn-ea"/>
              </a:rPr>
              <a:t>dept_id</a:t>
            </a: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) → (</a:t>
            </a:r>
            <a:r>
              <a:rPr dirty="0">
                <a:sym typeface="+mn-ea"/>
              </a:rPr>
              <a:t>dept_name</a:t>
            </a: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dirty="0">
                <a:sym typeface="+mn-ea"/>
              </a:rPr>
              <a:t>dept_info</a:t>
            </a: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dirty="0">
                <a:latin typeface="Arial" panose="020B0604020202020204" pitchFamily="34" charset="0"/>
                <a:ea typeface="宋体" panose="02010600030101010101" pitchFamily="2" charset="-122"/>
              </a:rPr>
              <a:t>问题：传递依赖的一个明显缺点就是数据冗余非常严重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dirty="0">
                <a:latin typeface="Arial" panose="020B0604020202020204" pitchFamily="34" charset="0"/>
                <a:ea typeface="宋体" panose="02010600030101010101" pitchFamily="2" charset="-122"/>
              </a:rPr>
              <a:t>拆分：删除冗余属性，另建关系模式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dirty="0">
                <a:sym typeface="+mn-ea"/>
              </a:rPr>
              <a:t>Employee(</a:t>
            </a:r>
            <a:r>
              <a:rPr u="sng" dirty="0">
                <a:sym typeface="+mn-ea"/>
              </a:rPr>
              <a:t>emp_id</a:t>
            </a:r>
            <a:r>
              <a:rPr dirty="0">
                <a:sym typeface="+mn-ea"/>
              </a:rPr>
              <a:t>,emp_name,emp_age,dept_id</a:t>
            </a:r>
            <a:r>
              <a:rPr lang="en-US" dirty="0">
                <a:sym typeface="+mn-ea"/>
              </a:rPr>
              <a:t>)</a:t>
            </a:r>
            <a:endParaRPr lang="en-US" dirty="0">
              <a:sym typeface="+mn-ea"/>
            </a:endParaRPr>
          </a:p>
          <a:p>
            <a:pPr lvl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Dept</a:t>
            </a:r>
            <a:r>
              <a:rPr 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dirty="0">
                <a:sym typeface="+mn-ea"/>
              </a:rPr>
              <a:t>dept_id,dept_name,dept_info</a:t>
            </a:r>
            <a:r>
              <a:rPr 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185" y="995045"/>
            <a:ext cx="8412480" cy="2853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</a:rPr>
              <a:t>定义：具有函数依赖集</a:t>
            </a:r>
            <a:r>
              <a:rPr lang="en-US" altLang="zh-CN">
                <a:latin typeface="宋体" panose="02010600030101010101" pitchFamily="2" charset="-122"/>
              </a:rPr>
              <a:t>F</a:t>
            </a:r>
            <a:r>
              <a:rPr lang="zh-CN" altLang="en-US">
                <a:latin typeface="宋体" panose="02010600030101010101" pitchFamily="2" charset="-122"/>
              </a:rPr>
              <a:t>的关系模式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属于</a:t>
            </a:r>
            <a:r>
              <a:rPr lang="en-US" altLang="zh-CN">
                <a:latin typeface="宋体" panose="02010600030101010101" pitchFamily="2" charset="-122"/>
              </a:rPr>
              <a:t>3NF</a:t>
            </a:r>
            <a:r>
              <a:rPr lang="zh-CN" altLang="en-US">
                <a:latin typeface="宋体" panose="02010600030101010101" pitchFamily="2" charset="-122"/>
              </a:rPr>
              <a:t>的条件是：对于</a:t>
            </a:r>
            <a:r>
              <a:rPr lang="en-US" altLang="zh-CN">
                <a:latin typeface="宋体" panose="02010600030101010101" pitchFamily="2" charset="-122"/>
              </a:rPr>
              <a:t>F†</a:t>
            </a:r>
            <a:r>
              <a:rPr lang="zh-CN" altLang="en-US">
                <a:latin typeface="宋体" panose="02010600030101010101" pitchFamily="2" charset="-122"/>
              </a:rPr>
              <a:t>中所有行如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α</a:t>
            </a:r>
            <a:r>
              <a:rPr lang="zh-CN" altLang="en-US">
                <a:latin typeface="宋体" panose="02010600030101010101" pitchFamily="2" charset="-122"/>
                <a:cs typeface="Arial" panose="020B0604020202020204" pitchFamily="34" charset="0"/>
              </a:rPr>
              <a:t>→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β的函数依赖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(           ),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以下至少一项成立</a:t>
            </a:r>
            <a:endParaRPr lang="zh-CN" altLang="en-US">
              <a:latin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、α</a:t>
            </a:r>
            <a:r>
              <a:rPr lang="zh-CN" altLang="en-US">
                <a:latin typeface="宋体" panose="02010600030101010101" pitchFamily="2" charset="-122"/>
                <a:cs typeface="Arial" panose="020B0604020202020204" pitchFamily="34" charset="0"/>
              </a:rPr>
              <a:t>→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β是一个平凡的函数依赖</a:t>
            </a:r>
            <a:endParaRPr lang="zh-CN" altLang="en-US">
              <a:latin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、α是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R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的超码</a:t>
            </a:r>
            <a:endParaRPr lang="zh-CN" altLang="en-US">
              <a:latin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、β－α中的每个属性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A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都包含于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R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的一个候选码中</a:t>
            </a:r>
            <a:endParaRPr lang="zh-CN" altLang="en-US">
              <a:latin typeface="宋体" panose="02010600030101010101" pitchFamily="2" charset="-122"/>
              <a:cs typeface="微软雅黑" panose="020B0503020204020204" charset="-122"/>
            </a:endParaRPr>
          </a:p>
          <a:p>
            <a:endParaRPr lang="zh-CN" altLang="en-US">
              <a:latin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PS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：是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2NF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，不存在非关键字段对任一候选关键字段的传递函数依赖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关键字段 → 非关键字段x → 非关键字段y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</a:rPr>
              <a:t>),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即</a:t>
            </a:r>
            <a:r>
              <a:rPr lang="zh-CN" altLang="en-US" b="1">
                <a:latin typeface="宋体" panose="02010600030101010101" pitchFamily="2" charset="-122"/>
                <a:cs typeface="微软雅黑" panose="020B0503020204020204" charset="-122"/>
              </a:rPr>
              <a:t>非主键字段必须直接依赖于主键</a:t>
            </a:r>
            <a:endParaRPr lang="zh-CN" altLang="en-US" b="1">
              <a:latin typeface="宋体" panose="02010600030101010101" pitchFamily="2" charset="-122"/>
              <a:cs typeface="微软雅黑" panose="020B0503020204020204" charset="-122"/>
            </a:endParaRPr>
          </a:p>
          <a:p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</a:rPr>
              <a:t>作用：消除了非主属性对码的传递函数依赖；确保数据表中的每一列数据都和主键直接相关，而不能间接相关。</a:t>
            </a:r>
            <a:endParaRPr lang="zh-CN" altLang="en-US">
              <a:latin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7645" y="1327785"/>
          <a:ext cx="1219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219200" imgH="266700" progId="Equation.KSEE3">
                  <p:embed/>
                </p:oleObj>
              </mc:Choice>
              <mc:Fallback>
                <p:oleObj name="" r:id="rId1" imgW="12192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7645" y="1327785"/>
                        <a:ext cx="1219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Box 1"/>
          <p:cNvSpPr txBox="1"/>
          <p:nvPr/>
        </p:nvSpPr>
        <p:spPr>
          <a:xfrm>
            <a:off x="428625" y="357188"/>
            <a:ext cx="63579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宋体" panose="02010600030101010101" pitchFamily="2" charset="-122"/>
              </a:rPr>
              <a:t>BCNF(</a:t>
            </a:r>
            <a:r>
              <a:rPr lang="zh-CN" altLang="en-US" sz="2400" dirty="0">
                <a:latin typeface="宋体" panose="02010600030101010101" pitchFamily="2" charset="-122"/>
              </a:rPr>
              <a:t>扩展的第三范式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19459" name="TextBox 3"/>
          <p:cNvSpPr txBox="1"/>
          <p:nvPr/>
        </p:nvSpPr>
        <p:spPr>
          <a:xfrm>
            <a:off x="428625" y="928688"/>
            <a:ext cx="8501063" cy="17564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>
                <a:latin typeface="宋体" panose="02010600030101010101" pitchFamily="2" charset="-122"/>
                <a:sym typeface="+mn-ea"/>
              </a:rPr>
              <a:t>定义：具有函数依赖集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的关系模式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属于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3NF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的条件是：对于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F†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中所有行如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α</a:t>
            </a:r>
            <a:r>
              <a:rPr lang="zh-CN" altLang="en-US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β的函数依赖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(           ),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以下至少一项成立</a:t>
            </a:r>
            <a:endParaRPr lang="zh-CN" altLang="en-US">
              <a:latin typeface="宋体" panose="02010600030101010101" pitchFamily="2" charset="-122"/>
              <a:cs typeface="微软雅黑" panose="020B0503020204020204" charset="-122"/>
            </a:endParaRPr>
          </a:p>
          <a:p>
            <a:pPr lvl="0" eaLnBrk="1" hangingPunct="1"/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、α</a:t>
            </a:r>
            <a:r>
              <a:rPr lang="zh-CN" altLang="en-US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β是一个平凡的函数依赖</a:t>
            </a:r>
            <a:endParaRPr lang="zh-CN" altLang="en-US">
              <a:latin typeface="宋体" panose="02010600030101010101" pitchFamily="2" charset="-122"/>
              <a:cs typeface="微软雅黑" panose="020B0503020204020204" charset="-122"/>
            </a:endParaRPr>
          </a:p>
          <a:p>
            <a:pPr lvl="0" eaLnBrk="1" hangingPunct="1"/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、α是</a:t>
            </a:r>
            <a:r>
              <a:rPr lang="en-US" altLang="zh-CN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R</a:t>
            </a:r>
            <a:r>
              <a:rPr lang="zh-CN" altLang="en-US">
                <a:latin typeface="宋体" panose="02010600030101010101" pitchFamily="2" charset="-122"/>
                <a:cs typeface="微软雅黑" panose="020B0503020204020204" charset="-122"/>
                <a:sym typeface="+mn-ea"/>
              </a:rPr>
              <a:t>的超码</a:t>
            </a:r>
            <a:endParaRPr lang="zh-CN" altLang="en-US">
              <a:latin typeface="宋体" panose="02010600030101010101" pitchFamily="2" charset="-122"/>
              <a:cs typeface="微软雅黑" panose="020B0503020204020204" charset="-122"/>
              <a:sym typeface="+mn-ea"/>
            </a:endParaRPr>
          </a:p>
          <a:p>
            <a:pPr lvl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：是第三范式，不存在任何字段对任一候选关键字段的传递函数依赖，即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非主键字段必须依赖于整个主键字！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4955" y="1249680"/>
          <a:ext cx="1219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219200" imgH="266700" progId="Equation.KSEE3">
                  <p:embed/>
                </p:oleObj>
              </mc:Choice>
              <mc:Fallback>
                <p:oleObj name="" r:id="rId1" imgW="12192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4955" y="1249680"/>
                        <a:ext cx="1219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0220" y="2887980"/>
            <a:ext cx="833183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仓库管理关系表：</a:t>
            </a:r>
            <a:endParaRPr lang="zh-CN" altLang="en-US"/>
          </a:p>
          <a:p>
            <a:r>
              <a:rPr lang="zh-CN" altLang="en-US"/>
              <a:t>StorehouseManage(仓库ID, 存储物品ID, 管理员ID, 数量)</a:t>
            </a:r>
            <a:endParaRPr lang="zh-CN" altLang="en-US"/>
          </a:p>
          <a:p>
            <a:r>
              <a:rPr lang="zh-CN" altLang="en-US"/>
              <a:t>要求：一个管理员只在一个仓库工作；一个仓库可以存储多种物品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提炼函数依赖：(仓库ID, 存储物品ID) →(管理员ID, 数量) </a:t>
            </a:r>
            <a:endParaRPr lang="zh-CN" altLang="en-US"/>
          </a:p>
          <a:p>
            <a:r>
              <a:rPr lang="en-US" altLang="zh-CN"/>
              <a:t>	           </a:t>
            </a:r>
            <a:r>
              <a:rPr lang="zh-CN" altLang="en-US"/>
              <a:t>(管理员ID, 存储物品ID) → (仓库ID, 数量) </a:t>
            </a:r>
            <a:endParaRPr lang="zh-CN" altLang="en-US"/>
          </a:p>
          <a:p>
            <a:endParaRPr lang="zh-CN" altLang="zh-CN">
              <a:sym typeface="+mn-ea"/>
            </a:endParaRPr>
          </a:p>
          <a:p>
            <a:r>
              <a:rPr lang="zh-CN" altLang="zh-CN">
                <a:sym typeface="+mn-ea"/>
              </a:rPr>
              <a:t>候选码：</a:t>
            </a:r>
            <a:r>
              <a:rPr lang="zh-CN" altLang="en-US">
                <a:sym typeface="+mn-ea"/>
              </a:rPr>
              <a:t>(仓库ID, 存储物品ID)、(管理员ID, 存储物品ID) </a:t>
            </a:r>
            <a:endParaRPr lang="zh-CN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非关键字段：数量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非平凡函数依赖：</a:t>
            </a:r>
            <a:r>
              <a:rPr lang="zh-CN" altLang="en-US">
                <a:sym typeface="+mn-ea"/>
              </a:rPr>
              <a:t>(仓库ID) → (管理员ID) 、(管理员ID) → (仓库ID) 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9" name="文本框 11"/>
          <p:cNvSpPr txBox="1"/>
          <p:nvPr/>
        </p:nvSpPr>
        <p:spPr>
          <a:xfrm>
            <a:off x="616585" y="1165860"/>
            <a:ext cx="7910195" cy="420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、删除异常：</a:t>
            </a:r>
            <a:endParaRPr lang="zh-CN" altLang="en-US"/>
          </a:p>
          <a:p>
            <a:pPr lvl="0" eaLnBrk="1" hangingPunct="1"/>
            <a:r>
              <a:rPr lang="zh-CN" altLang="en-US">
                <a:sym typeface="+mn-ea"/>
              </a:rPr>
              <a:t>当仓库被清空后，所有"存储物品ID"和"数量"信息被删除的同时，"仓库ID"和"管理员ID"信息也被删除了。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、插入异常：</a:t>
            </a:r>
            <a:endParaRPr lang="zh-CN" altLang="en-US"/>
          </a:p>
          <a:p>
            <a:pPr lvl="0" eaLnBrk="1" hangingPunct="1"/>
            <a:r>
              <a:rPr lang="zh-CN" altLang="en-US">
                <a:sym typeface="+mn-ea"/>
              </a:rPr>
              <a:t>当仓库没有存储任何物品时，无法给仓库分配管理员。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、更新异常：</a:t>
            </a:r>
            <a:endParaRPr lang="zh-CN" altLang="en-US"/>
          </a:p>
          <a:p>
            <a:pPr lvl="0" eaLnBrk="1" hangingPunct="1"/>
            <a:r>
              <a:rPr lang="zh-CN" altLang="en-US">
                <a:sym typeface="+mn-ea"/>
              </a:rPr>
              <a:t>如果仓库换了管理员，则表中所有行的管理员ID都要修改。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>
                <a:sym typeface="+mn-ea"/>
              </a:rPr>
              <a:t>分解方法：</a:t>
            </a:r>
            <a:endParaRPr lang="zh-CN" altLang="en-US"/>
          </a:p>
          <a:p>
            <a:pPr lvl="0" eaLnBrk="1" hangingPunct="1"/>
            <a:r>
              <a:rPr lang="zh-CN" altLang="en-US">
                <a:sym typeface="+mn-ea"/>
              </a:rPr>
              <a:t>仓库管理：StorehouseManage(仓库ID, 管理员ID)；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>
                <a:sym typeface="+mn-ea"/>
              </a:rPr>
              <a:t>仓库：Storehouse(仓库ID, 存储物品ID, 数量)。</a:t>
            </a:r>
            <a:endParaRPr lang="zh-CN" altLang="en-US"/>
          </a:p>
          <a:p>
            <a:pPr lvl="0" eaLnBrk="1" hangingPunct="1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TextBox 6"/>
          <p:cNvSpPr txBox="1"/>
          <p:nvPr/>
        </p:nvSpPr>
        <p:spPr>
          <a:xfrm>
            <a:off x="357188" y="357188"/>
            <a:ext cx="8501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BCNF(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扩展的第三范式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)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0</TotalTime>
  <Words>2741</Words>
  <Application>WPS 演示</Application>
  <PresentationFormat>全屏显示(4:3)</PresentationFormat>
  <Paragraphs>295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华文新魏</vt:lpstr>
      <vt:lpstr>Georgia</vt:lpstr>
      <vt:lpstr>Wingdings 2</vt:lpstr>
      <vt:lpstr>Wingdings 2</vt:lpstr>
      <vt:lpstr>Constantia</vt:lpstr>
      <vt:lpstr>微软雅黑</vt:lpstr>
      <vt:lpstr>Wingdings</vt:lpstr>
      <vt:lpstr>市镇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   数据库设计三范式详解</vt:lpstr>
      <vt:lpstr>概要：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20160301301</cp:lastModifiedBy>
  <cp:revision>1024</cp:revision>
  <dcterms:created xsi:type="dcterms:W3CDTF">2011-03-16T02:41:00Z</dcterms:created>
  <dcterms:modified xsi:type="dcterms:W3CDTF">2016-11-08T01:58:01Z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