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71" r:id="rId4"/>
    <p:sldId id="275" r:id="rId5"/>
    <p:sldId id="436" r:id="rId6"/>
    <p:sldId id="437" r:id="rId7"/>
    <p:sldId id="439" r:id="rId8"/>
    <p:sldId id="438" r:id="rId9"/>
    <p:sldId id="454" r:id="rId10"/>
    <p:sldId id="441" r:id="rId11"/>
    <p:sldId id="444" r:id="rId12"/>
    <p:sldId id="484" r:id="rId13"/>
    <p:sldId id="489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29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62" y="66"/>
      </p:cViewPr>
      <p:guideLst>
        <p:guide orient="horz" pos="2035"/>
        <p:guide pos="2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ISR</c:v>
                </c:pt>
                <c:pt idx="1">
                  <c:v>OSR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64977034120738"/>
          <c:y val="0.9204251968503937"/>
          <c:w val="0.56653362860892376"/>
          <c:h val="6.08248031496062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EBBD84-6DD6-4AC2-8940-18C143620423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72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FC8B9D-A726-4F58-83F8-C1AB9C8D20F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34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867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把变化的文件作快照后，记录在一个微型的文件系统中。每次提交更新时，作一快照，然后保存一个指向这次快照的索引。若文件没变，只对上次保存的快照做链接。</a:t>
            </a:r>
          </a:p>
        </p:txBody>
      </p:sp>
      <p:sp>
        <p:nvSpPr>
          <p:cNvPr id="39940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8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日期占位符 27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F68BB8-49BA-4EF9-BA20-A1A57D9E0929}" type="datetime1">
              <a:rPr kumimoji="0" lang="en-US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8/21/2018</a:t>
            </a:fld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幻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en-US" altLang="zh-CN" sz="1600" dirty="0">
                <a:solidFill>
                  <a:srgbClr val="7B9899"/>
                </a:solidFill>
              </a:rPr>
              <a:t>‹#›</a:t>
            </a:fld>
            <a:endParaRPr lang="en-US" altLang="zh-CN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49485B-D6F3-4818-B5AC-FC825D719C7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直线连接符 21"/>
          <p:cNvSpPr>
            <a:spLocks noChangeShapeType="1"/>
          </p:cNvSpPr>
          <p:nvPr/>
        </p:nvSpPr>
        <p:spPr bwMode="auto">
          <a:xfrm rot="5400000">
            <a:off x="4021138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AFEA09-1616-4E80-9588-6BA5809E925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592789-8DD2-417E-A9DA-D0D925CA01F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直线连接符 24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AE22AE-E0E1-4BEB-A164-71CF4A42A452}" type="datetime1">
              <a:rPr kumimoji="0" lang="en-US" altLang="zh-CN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8/21/2018</a:t>
            </a:fld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en-US" altLang="zh-CN" sz="1600" dirty="0">
                <a:solidFill>
                  <a:srgbClr val="7B9899"/>
                </a:solidFill>
              </a:rPr>
              <a:t>‹#›</a:t>
            </a:fld>
            <a:endParaRPr lang="en-US" altLang="zh-CN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3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79515-DB07-435A-9832-167C709EB65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直线连接符 2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椭圆 2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8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6B54CE-40EE-4837-A2C3-834DB059459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3FF425-4A13-4759-919D-32891000C06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9895CF-8610-461D-8019-0B9AB86ACB0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FFFFFF"/>
                </a:solidFill>
              </a:rPr>
              <a:t>‹#›</a:t>
            </a:fld>
            <a:endParaRPr lang="zh-CN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直线连接符 23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8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en-US" altLang="zh-CN" sz="1600" dirty="0">
                <a:solidFill>
                  <a:srgbClr val="7B9899"/>
                </a:solidFill>
              </a:rPr>
              <a:t>‹#›</a:t>
            </a:fld>
            <a:endParaRPr lang="en-US" altLang="zh-CN" sz="1600" dirty="0">
              <a:solidFill>
                <a:srgbClr val="7B9899"/>
              </a:solidFill>
            </a:endParaRP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87BB28-BAC1-4384-88F8-213823DA641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5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000375" y="609600"/>
            <a:ext cx="5867400" cy="4267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新魏" panose="02010800040101010101" pitchFamily="2" charset="-122"/>
              </a:rPr>
              <a:t>将图片拖动到占位符，或单击添加图标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新魏" panose="020108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2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645A41-0397-4CFA-A986-C7E34F705688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376AA-CA70-44BE-B886-CEB364D3C8E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2018/8/21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/>
          <a:p>
            <a:pPr lvl="0" algn="ctr" eaLnBrk="1" hangingPunct="1"/>
            <a:fld id="{9A0DB2DC-4C9A-4742-B13C-FB6460FD3503}" type="slidenum">
              <a:rPr lang="zh-CN" altLang="en-US" sz="1600" dirty="0">
                <a:solidFill>
                  <a:srgbClr val="7B9899"/>
                </a:solidFill>
              </a:rPr>
              <a:t>‹#›</a:t>
            </a:fld>
            <a:endParaRPr lang="zh-CN" altLang="en-US" sz="1600" dirty="0">
              <a:solidFill>
                <a:srgbClr val="7B9899"/>
              </a:solidFill>
            </a:endParaRPr>
          </a:p>
        </p:txBody>
      </p:sp>
      <p:sp>
        <p:nvSpPr>
          <p:cNvPr id="1038" name="标题占位符 2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39" name="文本占位符 1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7B9899"/>
          </a:solidFill>
          <a:latin typeface="+mj-lt"/>
          <a:ea typeface="+mj-ea"/>
          <a:cs typeface="华文新魏" panose="0201080004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华文新魏" panose="02010800040101010101" pitchFamily="2" charset="-122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华文新魏" panose="02010800040101010101" pitchFamily="2" charset="-122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 noChangeArrowheads="1"/>
          </p:cNvSpPr>
          <p:nvPr>
            <p:ph type="ctrTitle"/>
          </p:nvPr>
        </p:nvSpPr>
        <p:spPr>
          <a:xfrm>
            <a:off x="329565" y="1328420"/>
            <a:ext cx="6357938" cy="1114425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/>
            </a:r>
            <a:b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</a:b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/>
            </a:r>
            <a:b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</a:b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>   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>Kafka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>基础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+mj-lt"/>
              <a:ea typeface="+mj-ea"/>
              <a:cs typeface="华文新魏" panose="02010800040101010101" pitchFamily="2" charset="-122"/>
            </a:endParaRPr>
          </a:p>
        </p:txBody>
      </p:sp>
      <p:sp>
        <p:nvSpPr>
          <p:cNvPr id="13315" name="直接连接符 6"/>
          <p:cNvSpPr/>
          <p:nvPr/>
        </p:nvSpPr>
        <p:spPr>
          <a:xfrm>
            <a:off x="1403350" y="4510088"/>
            <a:ext cx="6643688" cy="1587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6" name="TextBox 7"/>
          <p:cNvSpPr/>
          <p:nvPr/>
        </p:nvSpPr>
        <p:spPr>
          <a:xfrm>
            <a:off x="4427538" y="4941888"/>
            <a:ext cx="367347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zh-CN" altLang="en-US" sz="2400" dirty="0" smtClean="0">
                <a:latin typeface="Constantia" panose="02030602050306030303" pitchFamily="18" charset="0"/>
                <a:ea typeface="华文新魏" panose="02010800040101010101" pitchFamily="2" charset="-122"/>
                <a:sym typeface="华文新魏" panose="02010800040101010101" pitchFamily="2" charset="-122"/>
              </a:rPr>
              <a:t>余</a:t>
            </a:r>
            <a:r>
              <a:rPr lang="zh-CN" altLang="en-US" sz="2400" dirty="0">
                <a:latin typeface="Constantia" panose="02030602050306030303" pitchFamily="18" charset="0"/>
                <a:ea typeface="华文新魏" panose="02010800040101010101" pitchFamily="2" charset="-122"/>
                <a:sym typeface="华文新魏" panose="02010800040101010101" pitchFamily="2" charset="-122"/>
              </a:rPr>
              <a:t>子成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/>
          <p:nvPr/>
        </p:nvSpPr>
        <p:spPr>
          <a:xfrm>
            <a:off x="201295" y="357188"/>
            <a:ext cx="528637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atinLnBrk="1"/>
            <a:r>
              <a:rPr lang="zh-CN" altLang="en-US" sz="2400" b="1" dirty="0"/>
              <a:t>数据可靠性和持久性保证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003" y="2060373"/>
            <a:ext cx="8536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1</a:t>
            </a:r>
            <a:r>
              <a:rPr lang="zh-CN" altLang="en-US" dirty="0"/>
              <a:t>（默认）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producer</a:t>
            </a:r>
            <a:r>
              <a:rPr lang="zh-CN" altLang="en-US" dirty="0"/>
              <a:t>在</a:t>
            </a:r>
            <a:r>
              <a:rPr lang="en-US" altLang="zh-CN" dirty="0"/>
              <a:t>ISR</a:t>
            </a:r>
            <a:r>
              <a:rPr lang="zh-CN" altLang="en-US" dirty="0"/>
              <a:t>中的</a:t>
            </a:r>
            <a:r>
              <a:rPr lang="en-US" altLang="zh-CN" dirty="0"/>
              <a:t>leader</a:t>
            </a:r>
            <a:r>
              <a:rPr lang="zh-CN" altLang="en-US" dirty="0"/>
              <a:t>已成功收到数据并得到确认。如果</a:t>
            </a:r>
            <a:r>
              <a:rPr lang="en-US" altLang="zh-CN" dirty="0"/>
              <a:t>leader</a:t>
            </a:r>
            <a:r>
              <a:rPr lang="zh-CN" altLang="en-US" dirty="0"/>
              <a:t>宕机了，则会丢失数据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0</a:t>
            </a:r>
            <a:r>
              <a:rPr lang="zh-CN" altLang="en-US" dirty="0"/>
              <a:t>：这意味着</a:t>
            </a:r>
            <a:r>
              <a:rPr lang="en-US" altLang="zh-CN" dirty="0"/>
              <a:t>producer</a:t>
            </a:r>
            <a:r>
              <a:rPr lang="zh-CN" altLang="en-US" dirty="0"/>
              <a:t>无需等待来自</a:t>
            </a:r>
            <a:r>
              <a:rPr lang="en-US" altLang="zh-CN" dirty="0"/>
              <a:t>broker</a:t>
            </a:r>
            <a:r>
              <a:rPr lang="zh-CN" altLang="en-US" dirty="0"/>
              <a:t>的确认而继续发送下一批消息</a:t>
            </a:r>
            <a:r>
              <a:rPr lang="zh-CN" altLang="en-US" dirty="0" smtClean="0"/>
              <a:t>。数据</a:t>
            </a:r>
            <a:r>
              <a:rPr lang="zh-CN" altLang="en-US" dirty="0"/>
              <a:t>传输效率最高</a:t>
            </a:r>
            <a:r>
              <a:rPr lang="zh-CN" altLang="en-US" dirty="0" smtClean="0"/>
              <a:t>，数据可靠性确最低。</a:t>
            </a:r>
            <a:endParaRPr lang="en-US" altLang="zh-CN" dirty="0" smtClean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-1</a:t>
            </a:r>
            <a:r>
              <a:rPr lang="zh-CN" altLang="en-US" dirty="0"/>
              <a:t>：</a:t>
            </a:r>
            <a:r>
              <a:rPr lang="en-US" altLang="zh-CN" dirty="0"/>
              <a:t>producer</a:t>
            </a:r>
            <a:r>
              <a:rPr lang="zh-CN" altLang="en-US" dirty="0"/>
              <a:t>需要等待</a:t>
            </a:r>
            <a:r>
              <a:rPr lang="en-US" altLang="zh-CN" dirty="0"/>
              <a:t>ISR</a:t>
            </a:r>
            <a:r>
              <a:rPr lang="zh-CN" altLang="en-US" dirty="0"/>
              <a:t>中的所有</a:t>
            </a:r>
            <a:r>
              <a:rPr lang="en-US" altLang="zh-CN" dirty="0"/>
              <a:t>follower</a:t>
            </a:r>
            <a:r>
              <a:rPr lang="zh-CN" altLang="en-US" dirty="0"/>
              <a:t>都确认接收到数据后才算一次发送完成，可靠性最高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6" y="475647"/>
            <a:ext cx="8039100" cy="5690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115" y="304165"/>
            <a:ext cx="860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/>
              <a:t>Leader</a:t>
            </a:r>
            <a:r>
              <a:rPr lang="zh-CN" altLang="en-US" b="1" dirty="0"/>
              <a:t>选举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115" y="907845"/>
            <a:ext cx="6952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确保选择“最新”的</a:t>
            </a:r>
            <a:r>
              <a:rPr lang="en-US" altLang="zh-CN" dirty="0"/>
              <a:t>follower</a:t>
            </a:r>
            <a:r>
              <a:rPr lang="zh-CN" altLang="en-US" dirty="0"/>
              <a:t>作为新的</a:t>
            </a:r>
            <a:r>
              <a:rPr lang="en-US" altLang="zh-CN" dirty="0" smtClean="0"/>
              <a:t>leader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选举方式：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常用</a:t>
            </a:r>
            <a:r>
              <a:rPr lang="zh-CN" altLang="en-US" dirty="0"/>
              <a:t>的选举</a:t>
            </a:r>
            <a:r>
              <a:rPr lang="en-US" altLang="zh-CN" dirty="0"/>
              <a:t>leader</a:t>
            </a:r>
            <a:r>
              <a:rPr lang="zh-CN" altLang="en-US" dirty="0"/>
              <a:t>的</a:t>
            </a:r>
            <a:r>
              <a:rPr lang="zh-CN" altLang="en-US" dirty="0" smtClean="0"/>
              <a:t>方式：“少数服从多数”（副本数太多）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Kafka</a:t>
            </a:r>
            <a:r>
              <a:rPr lang="zh-CN" altLang="en-US" dirty="0" smtClean="0"/>
              <a:t>选举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的方式：</a:t>
            </a:r>
            <a:r>
              <a:rPr lang="en-US" altLang="zh-CN" dirty="0" smtClean="0"/>
              <a:t>Zookeeper</a:t>
            </a:r>
            <a:r>
              <a:rPr lang="zh-CN" altLang="en-US" dirty="0"/>
              <a:t>中为每一个</a:t>
            </a:r>
            <a:r>
              <a:rPr lang="en-US" altLang="zh-CN" dirty="0"/>
              <a:t>partition</a:t>
            </a:r>
            <a:r>
              <a:rPr lang="zh-CN" altLang="en-US" dirty="0"/>
              <a:t>动态的维护了一个</a:t>
            </a:r>
            <a:r>
              <a:rPr lang="en-US" altLang="zh-CN" dirty="0" smtClean="0"/>
              <a:t>ISR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ISR</a:t>
            </a:r>
            <a:r>
              <a:rPr lang="zh-CN" altLang="en-US" dirty="0" smtClean="0"/>
              <a:t>中选择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en-US" altLang="zh-CN" dirty="0"/>
              <a:t>partition</a:t>
            </a:r>
            <a:r>
              <a:rPr lang="zh-CN" altLang="en-US" dirty="0"/>
              <a:t>的所有</a:t>
            </a:r>
            <a:r>
              <a:rPr lang="en-US" altLang="zh-CN" dirty="0"/>
              <a:t>replica</a:t>
            </a:r>
            <a:r>
              <a:rPr lang="zh-CN" altLang="en-US" dirty="0"/>
              <a:t>都挂</a:t>
            </a:r>
            <a:r>
              <a:rPr lang="zh-CN" altLang="en-US" dirty="0" smtClean="0"/>
              <a:t>了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默认第二个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等待</a:t>
            </a:r>
            <a:r>
              <a:rPr lang="en-US" altLang="zh-CN" dirty="0"/>
              <a:t>ISR</a:t>
            </a:r>
            <a:r>
              <a:rPr lang="zh-CN" altLang="en-US" dirty="0"/>
              <a:t>中任意一个</a:t>
            </a:r>
            <a:r>
              <a:rPr lang="en-US" altLang="zh-CN" dirty="0"/>
              <a:t>replica“</a:t>
            </a:r>
            <a:r>
              <a:rPr lang="zh-CN" altLang="en-US" dirty="0"/>
              <a:t>活”过来，并且选它作为</a:t>
            </a:r>
            <a:r>
              <a:rPr lang="en-US" altLang="zh-CN" dirty="0" smtClean="0"/>
              <a:t>leader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</a:t>
            </a:r>
            <a:r>
              <a:rPr lang="zh-CN" altLang="en-US" dirty="0"/>
              <a:t>第一个“活”过来的</a:t>
            </a:r>
            <a:r>
              <a:rPr lang="en-US" altLang="zh-CN" dirty="0"/>
              <a:t>replica</a:t>
            </a:r>
            <a:r>
              <a:rPr lang="zh-CN" altLang="en-US" dirty="0"/>
              <a:t>（并不一定是在</a:t>
            </a:r>
            <a:r>
              <a:rPr lang="en-US" altLang="zh-CN" dirty="0"/>
              <a:t>ISR</a:t>
            </a:r>
            <a:r>
              <a:rPr lang="zh-CN" altLang="en-US" dirty="0"/>
              <a:t>中）作为</a:t>
            </a:r>
            <a:r>
              <a:rPr lang="en-US" altLang="zh-CN" dirty="0"/>
              <a:t>leader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390" y="519430"/>
            <a:ext cx="8491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6119" y="1628175"/>
            <a:ext cx="7755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Kafka</a:t>
            </a:r>
            <a:r>
              <a:rPr lang="zh-CN" altLang="en-US" dirty="0"/>
              <a:t>的发送</a:t>
            </a:r>
            <a:r>
              <a:rPr lang="zh-CN" altLang="en-US" dirty="0" smtClean="0"/>
              <a:t>模式：同步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异步  批量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b="1" dirty="0"/>
              <a:t>消息传输</a:t>
            </a:r>
            <a:r>
              <a:rPr lang="zh-CN" altLang="en-US" b="1" dirty="0" smtClean="0"/>
              <a:t>保障</a:t>
            </a:r>
            <a:r>
              <a:rPr lang="en-US" altLang="zh-CN" dirty="0"/>
              <a:t>(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时机、</a:t>
            </a:r>
            <a:r>
              <a:rPr lang="en-US" altLang="zh-CN" dirty="0" smtClean="0"/>
              <a:t>offset)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atinLnBrk="1"/>
            <a:endParaRPr lang="en-US" altLang="zh-CN" b="1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/>
              <a:t>At most once: </a:t>
            </a:r>
            <a:r>
              <a:rPr lang="zh-CN" altLang="en-US" dirty="0"/>
              <a:t>消息可能会丢，但绝不会重复传输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/>
              <a:t>At least once</a:t>
            </a:r>
            <a:r>
              <a:rPr lang="zh-CN" altLang="en-US" dirty="0"/>
              <a:t>：消息绝不会丢，但可能会重复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/>
              <a:t>Exactly </a:t>
            </a:r>
            <a:r>
              <a:rPr lang="en-US" altLang="zh-CN" dirty="0"/>
              <a:t>once</a:t>
            </a:r>
            <a:r>
              <a:rPr lang="zh-CN" altLang="en-US" dirty="0"/>
              <a:t>：每条消息肯定会被传输一次且仅传输一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atinLnBrk="1"/>
            <a:r>
              <a:rPr lang="zh-CN" altLang="en-US" dirty="0" smtClean="0"/>
              <a:t>消息去重：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，</a:t>
            </a:r>
            <a:r>
              <a:rPr lang="zh-CN" altLang="en-US" dirty="0"/>
              <a:t>通过客户端生成算法得到每个消息的</a:t>
            </a:r>
            <a:r>
              <a:rPr lang="en-US" altLang="zh-CN" dirty="0"/>
              <a:t>unique </a:t>
            </a:r>
            <a:r>
              <a:rPr lang="en-US" altLang="zh-CN" dirty="0" smtClean="0"/>
              <a:t>id</a:t>
            </a:r>
          </a:p>
          <a:p>
            <a:pPr latinLnBrk="1"/>
            <a:endParaRPr lang="zh-CN" altLang="en-US" dirty="0"/>
          </a:p>
          <a:p>
            <a:pPr latinLnBrk="1"/>
            <a:endParaRPr lang="zh-CN" altLang="en-US" b="1" dirty="0"/>
          </a:p>
          <a:p>
            <a:pPr latinLnBrk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标题 147"/>
          <p:cNvSpPr>
            <a:spLocks noGrp="1" noChangeArrowheads="1"/>
          </p:cNvSpPr>
          <p:nvPr>
            <p:ph type="ctrTitle"/>
          </p:nvPr>
        </p:nvSpPr>
        <p:spPr>
          <a:xfrm>
            <a:off x="177800" y="619125"/>
            <a:ext cx="2376488" cy="487363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概要：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8230" y="1490345"/>
            <a:ext cx="767143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一、</a:t>
            </a:r>
            <a:r>
              <a:rPr lang="zh-CN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数据库范式和函数依赖</a:t>
            </a:r>
          </a:p>
          <a:p>
            <a:endParaRPr lang="zh-CN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二、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1NF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2NF</a:t>
            </a:r>
          </a:p>
          <a:p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三、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3NF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BCNF  </a:t>
            </a:r>
          </a:p>
          <a:p>
            <a:endParaRPr lang="en-US" altLang="zh-CN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四、保持依赖和无损分解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  		</a:t>
            </a:r>
          </a:p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	</a:t>
            </a:r>
          </a:p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五、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BCNF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3NF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的分解方法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005" y="362585"/>
            <a:ext cx="78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/>
              <a:t>Kafka</a:t>
            </a:r>
            <a:r>
              <a:rPr lang="zh-CN" altLang="en-US" b="1" dirty="0"/>
              <a:t>体系</a:t>
            </a:r>
            <a:r>
              <a:rPr lang="zh-CN" altLang="en-US" b="1" dirty="0" smtClean="0"/>
              <a:t>架构</a:t>
            </a:r>
            <a:endParaRPr lang="zh-CN" altLang="en-US" b="1" dirty="0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12875" y="428053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r:id="rId3" imgW="203200" imgH="203200" progId="Equation.KSEE3">
                  <p:embed/>
                </p:oleObj>
              </mc:Choice>
              <mc:Fallback>
                <p:oleObj r:id="rId3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75" y="428053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7100" y="428053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r:id="rId5" imgW="203200" imgH="203200" progId="Equation.KSEE3">
                  <p:embed/>
                </p:oleObj>
              </mc:Choice>
              <mc:Fallback>
                <p:oleObj r:id="rId5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428053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59735" y="428053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r:id="rId6" imgW="203200" imgH="203200" progId="Equation.KSEE3">
                  <p:embed/>
                </p:oleObj>
              </mc:Choice>
              <mc:Fallback>
                <p:oleObj r:id="rId6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9735" y="428053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/>
          <a:srcRect b="5468"/>
          <a:stretch/>
        </p:blipFill>
        <p:spPr>
          <a:xfrm>
            <a:off x="357505" y="1412076"/>
            <a:ext cx="8248650" cy="38177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218" y="572531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特点：水平扩展、</a:t>
            </a: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ZK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、高吞吐量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Box 10"/>
          <p:cNvSpPr txBox="1"/>
          <p:nvPr/>
        </p:nvSpPr>
        <p:spPr>
          <a:xfrm>
            <a:off x="428625" y="357188"/>
            <a:ext cx="7358063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atinLnBrk="1"/>
            <a:r>
              <a:rPr lang="en-US" altLang="zh-CN" sz="2800" b="1" dirty="0"/>
              <a:t>Topic &amp; Partition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5" y="3786181"/>
            <a:ext cx="7905750" cy="256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17" y="952169"/>
            <a:ext cx="5067300" cy="27622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/>
          <p:nvPr/>
        </p:nvSpPr>
        <p:spPr>
          <a:xfrm>
            <a:off x="428625" y="428625"/>
            <a:ext cx="407193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atinLnBrk="1"/>
            <a:r>
              <a:rPr lang="en-US" altLang="zh-CN" sz="2800" b="1" dirty="0"/>
              <a:t>Kafka</a:t>
            </a:r>
            <a:r>
              <a:rPr lang="zh-CN" altLang="en-US" sz="2800" b="1" dirty="0"/>
              <a:t>文件存储机制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9821" y="1517147"/>
            <a:ext cx="7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 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34746" y="1701813"/>
            <a:ext cx="936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95324" y="1526860"/>
            <a:ext cx="11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Partition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8513" y="1517147"/>
            <a:ext cx="140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99967" y="1711526"/>
            <a:ext cx="936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92" y="2641297"/>
            <a:ext cx="4772025" cy="133432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3" y="4725594"/>
            <a:ext cx="2452980" cy="144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/>
          <p:nvPr/>
        </p:nvSpPr>
        <p:spPr>
          <a:xfrm>
            <a:off x="511493" y="252413"/>
            <a:ext cx="550068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atinLnBrk="1"/>
            <a:r>
              <a:rPr lang="en-US" altLang="zh-CN" sz="2400" b="1" dirty="0"/>
              <a:t>Kafka</a:t>
            </a:r>
            <a:r>
              <a:rPr lang="zh-CN" altLang="en-US" sz="2400" b="1" dirty="0"/>
              <a:t>文件存储机制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5" y="1268010"/>
            <a:ext cx="7658100" cy="427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/>
          <p:nvPr/>
        </p:nvSpPr>
        <p:spPr>
          <a:xfrm>
            <a:off x="285750" y="357188"/>
            <a:ext cx="8643938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复制原理和同步方式</a:t>
            </a:r>
          </a:p>
          <a:p>
            <a:pPr lvl="0" eaLnBrk="1" hangingPunct="1"/>
            <a:endParaRPr lang="en-US" sz="2400" dirty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6" y="1628175"/>
            <a:ext cx="7347366" cy="33807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184" y="1033653"/>
            <a:ext cx="70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消息的</a:t>
            </a:r>
            <a:r>
              <a:rPr lang="zh-CN" altLang="en-US" dirty="0" smtClean="0"/>
              <a:t>可靠性保证是通过对每个</a:t>
            </a:r>
            <a:r>
              <a:rPr lang="en-US" altLang="zh-CN" dirty="0"/>
              <a:t>topic</a:t>
            </a:r>
            <a:r>
              <a:rPr lang="zh-CN" altLang="en-US" dirty="0"/>
              <a:t>的</a:t>
            </a:r>
            <a:r>
              <a:rPr lang="en-US" altLang="zh-CN" dirty="0" smtClean="0"/>
              <a:t>partition</a:t>
            </a:r>
            <a:r>
              <a:rPr lang="zh-CN" altLang="en-US" dirty="0"/>
              <a:t>设置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&gt;1</a:t>
            </a:r>
            <a:r>
              <a:rPr lang="zh-CN" altLang="en-US" dirty="0" smtClean="0"/>
              <a:t>）个副本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10184" y="5373891"/>
            <a:ext cx="734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短板效应：</a:t>
            </a:r>
            <a:r>
              <a:rPr lang="zh-CN" altLang="en-US" dirty="0"/>
              <a:t>消息复制延迟受最慢的</a:t>
            </a:r>
            <a:r>
              <a:rPr lang="en-US" altLang="zh-CN" dirty="0"/>
              <a:t>follower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/>
          <p:nvPr/>
        </p:nvSpPr>
        <p:spPr>
          <a:xfrm>
            <a:off x="428625" y="357188"/>
            <a:ext cx="635793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atinLnBrk="1"/>
            <a:r>
              <a:rPr lang="en-US" altLang="zh-CN" sz="2400" b="1" dirty="0"/>
              <a:t>ISR</a:t>
            </a: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044894568"/>
              </p:ext>
            </p:extLst>
          </p:nvPr>
        </p:nvGraphicFramePr>
        <p:xfrm>
          <a:off x="1474581" y="979878"/>
          <a:ext cx="6096000" cy="331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54251" y="4941693"/>
            <a:ext cx="439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条件： </a:t>
            </a:r>
            <a:endParaRPr lang="en-US" altLang="zh-CN" dirty="0" smtClean="0"/>
          </a:p>
          <a:p>
            <a:r>
              <a:rPr lang="en-US" altLang="zh-CN" dirty="0" smtClean="0"/>
              <a:t>replica.lag.time.max.ms</a:t>
            </a:r>
          </a:p>
          <a:p>
            <a:r>
              <a:rPr lang="en-US" altLang="zh-CN" dirty="0" err="1" smtClean="0"/>
              <a:t>replica.lag.max.messages</a:t>
            </a:r>
            <a:r>
              <a:rPr lang="zh-CN" altLang="en-US" dirty="0" smtClean="0"/>
              <a:t>（</a:t>
            </a:r>
            <a:r>
              <a:rPr lang="zh-CN" altLang="en-US" dirty="0"/>
              <a:t>新</a:t>
            </a:r>
            <a:r>
              <a:rPr lang="zh-CN" altLang="en-US" dirty="0" smtClean="0"/>
              <a:t>版本移除）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Box 6"/>
          <p:cNvSpPr txBox="1"/>
          <p:nvPr/>
        </p:nvSpPr>
        <p:spPr>
          <a:xfrm>
            <a:off x="357188" y="357188"/>
            <a:ext cx="850106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2400" dirty="0" smtClean="0"/>
              <a:t>HW </a:t>
            </a:r>
            <a:r>
              <a:rPr lang="en-US" altLang="zh-CN" sz="2400" b="1" dirty="0" smtClean="0"/>
              <a:t>&amp; </a:t>
            </a:r>
            <a:r>
              <a:rPr lang="en-US" altLang="zh-CN" sz="2400" dirty="0"/>
              <a:t>LEO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36" y="1123944"/>
            <a:ext cx="8214645" cy="51799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139</TotalTime>
  <Words>429</Words>
  <Application>Microsoft Office PowerPoint</Application>
  <PresentationFormat>全屏显示(4:3)</PresentationFormat>
  <Paragraphs>64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华文新魏</vt:lpstr>
      <vt:lpstr>宋体</vt:lpstr>
      <vt:lpstr>Arial</vt:lpstr>
      <vt:lpstr>Constantia</vt:lpstr>
      <vt:lpstr>Georgia</vt:lpstr>
      <vt:lpstr>Wingdings</vt:lpstr>
      <vt:lpstr>Wingdings 2</vt:lpstr>
      <vt:lpstr>市镇</vt:lpstr>
      <vt:lpstr>Equation.KSEE3</vt:lpstr>
      <vt:lpstr>     Kafka基础</vt:lpstr>
      <vt:lpstr>概要：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余子成</cp:lastModifiedBy>
  <cp:revision>1055</cp:revision>
  <dcterms:created xsi:type="dcterms:W3CDTF">2011-03-16T02:41:00Z</dcterms:created>
  <dcterms:modified xsi:type="dcterms:W3CDTF">2018-08-21T03:32:28Z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