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480" r:id="rId4"/>
    <p:sldId id="257" r:id="rId5"/>
    <p:sldId id="275" r:id="rId6"/>
    <p:sldId id="436" r:id="rId7"/>
    <p:sldId id="437" r:id="rId8"/>
    <p:sldId id="439" r:id="rId9"/>
    <p:sldId id="492" r:id="rId10"/>
    <p:sldId id="471" r:id="rId11"/>
    <p:sldId id="472" r:id="rId12"/>
    <p:sldId id="476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52" y="-78"/>
      </p:cViewPr>
      <p:guideLst>
        <p:guide orient="horz" pos="2066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34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6" name="日期占位符 27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幻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en-US" altLang="zh-CN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600" noProof="1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直线连接符 21"/>
          <p:cNvSpPr>
            <a:spLocks noChangeShapeType="1"/>
          </p:cNvSpPr>
          <p:nvPr/>
        </p:nvSpPr>
        <p:spPr bwMode="auto">
          <a:xfrm rot="5400000">
            <a:off x="4021138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7B9899"/>
              </a:solidFill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直线连接符 24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en-US" altLang="zh-CN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600" noProof="1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3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直线连接符 2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椭圆 2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8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幻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7B989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幻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7B989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日期占位符 1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直线连接符 23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en-US" strike="noStrike" noProof="1"/>
          </a:p>
        </p:txBody>
      </p:sp>
      <p:sp>
        <p:nvSpPr>
          <p:cNvPr id="28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en-US" altLang="zh-CN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600" noProof="1" dirty="0">
              <a:solidFill>
                <a:srgbClr val="7B9899"/>
              </a:solidFill>
            </a:endParaRP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连接符 15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000375" y="609600"/>
            <a:ext cx="5867400" cy="42672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华文新魏" panose="02010800040101010101" pitchFamily="2" charset="-122"/>
              </a:rPr>
              <a:t>将图片拖动到占位符，或单击添加图标</a:t>
            </a: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华文新魏" panose="020108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8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fontAlgn="base" hangingPunct="1"/>
            <a:fld id="{9A0DB2DC-4C9A-4742-B13C-FB6460FD3503}" type="slidenum">
              <a:rPr lang="zh-CN" altLang="en-US" sz="1600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noProof="1" dirty="0">
              <a:solidFill>
                <a:srgbClr val="7B9899"/>
              </a:solidFill>
            </a:endParaRP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2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indent="0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lvl="0" algn="ctr" eaLnBrk="1" fontAlgn="base" hangingPunct="1"/>
            <a:fld id="{9A0DB2DC-4C9A-4742-B13C-FB6460FD3503}" type="slidenum">
              <a:rPr lang="zh-CN" altLang="en-US" sz="1600" strike="noStrike" noProof="1" dirty="0">
                <a:solidFill>
                  <a:srgbClr val="7B98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600" strike="noStrike" noProof="1" dirty="0">
              <a:solidFill>
                <a:srgbClr val="7B9899"/>
              </a:solidFill>
            </a:endParaRPr>
          </a:p>
        </p:txBody>
      </p:sp>
      <p:sp>
        <p:nvSpPr>
          <p:cNvPr id="1038" name="标题占位符 2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39" name="文本占位符 12"/>
          <p:cNvSpPr>
            <a:spLocks noGrp="1"/>
          </p:cNvSpPr>
          <p:nvPr>
            <p:ph type="body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7B9899"/>
          </a:solidFill>
          <a:latin typeface="+mj-lt"/>
          <a:ea typeface="+mj-ea"/>
          <a:cs typeface="华文新魏" panose="0201080004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7B9899"/>
          </a:solidFill>
          <a:latin typeface="Georgia" panose="02040502050405020303" pitchFamily="18" charset="0"/>
          <a:ea typeface="华文新魏" panose="02010800040101010101" pitchFamily="2" charset="-122"/>
          <a:cs typeface="华文新魏" panose="02010800040101010101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1pPr>
      <a:lvl2pPr marL="54800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华文新魏" panose="02010800040101010101" pitchFamily="2" charset="-122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3pPr>
      <a:lvl4pPr marL="1097280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华文新魏" panose="02010800040101010101" pitchFamily="2" charset="-122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华文新魏" panose="02010800040101010101" pitchFamily="2" charset="-122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标题 1"/>
          <p:cNvSpPr>
            <a:spLocks noGrp="1" noChangeArrowheads="1"/>
          </p:cNvSpPr>
          <p:nvPr>
            <p:ph type="ctrTitle"/>
          </p:nvPr>
        </p:nvSpPr>
        <p:spPr>
          <a:xfrm>
            <a:off x="1588" y="1339850"/>
            <a:ext cx="6357938" cy="1804988"/>
          </a:xfrm>
          <a:ln>
            <a:miter/>
          </a:ln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</a:br>
            <a:b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</a:b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9899"/>
                </a:solidFill>
                <a:effectLst/>
                <a:uLnTx/>
                <a:uFillTx/>
                <a:latin typeface="+mj-lt"/>
                <a:ea typeface="+mj-ea"/>
                <a:cs typeface="华文新魏" panose="02010800040101010101" pitchFamily="2" charset="-122"/>
              </a:rPr>
              <a:t>    新员工学习汇报</a:t>
            </a:r>
            <a:endParaRPr kumimoji="0" lang="zh-CN" alt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7B9899"/>
              </a:solidFill>
              <a:effectLst/>
              <a:uLnTx/>
              <a:uFillTx/>
              <a:latin typeface="+mj-lt"/>
              <a:ea typeface="+mj-ea"/>
              <a:cs typeface="华文新魏" panose="02010800040101010101" pitchFamily="2" charset="-122"/>
            </a:endParaRPr>
          </a:p>
        </p:txBody>
      </p:sp>
      <p:sp>
        <p:nvSpPr>
          <p:cNvPr id="15362" name="直接连接符 6"/>
          <p:cNvSpPr/>
          <p:nvPr/>
        </p:nvSpPr>
        <p:spPr>
          <a:xfrm>
            <a:off x="1403350" y="4510088"/>
            <a:ext cx="6643688" cy="1587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TextBox 7"/>
          <p:cNvSpPr/>
          <p:nvPr/>
        </p:nvSpPr>
        <p:spPr>
          <a:xfrm>
            <a:off x="4427538" y="4941888"/>
            <a:ext cx="3673475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algn="r" fontAlgn="base"/>
            <a:r>
              <a:rPr lang="zh-CN" altLang="en-US" sz="2400" strike="noStrike" noProof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  <a:ea typeface="华文新魏" panose="02010800040101010101" pitchFamily="2" charset="-122"/>
                <a:cs typeface="+mn-ea"/>
                <a:sym typeface="华文新魏" panose="02010800040101010101" pitchFamily="2" charset="-122"/>
              </a:rPr>
              <a:t>软件部</a:t>
            </a:r>
            <a:endParaRPr lang="zh-CN" altLang="en-US" sz="2400" strike="noStrike" noProof="1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  <a:ea typeface="华文新魏" panose="02010800040101010101" pitchFamily="2" charset="-122"/>
              <a:sym typeface="华文新魏" panose="02010800040101010101" pitchFamily="2" charset="-122"/>
            </a:endParaRPr>
          </a:p>
          <a:p>
            <a:pPr lvl="0" algn="r" fontAlgn="base"/>
            <a:r>
              <a:rPr lang="zh-CN" altLang="en-US" sz="2400" strike="noStrike" noProof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  <a:ea typeface="华文新魏" panose="02010800040101010101" pitchFamily="2" charset="-122"/>
                <a:cs typeface="+mn-ea"/>
                <a:sym typeface="华文新魏" panose="02010800040101010101" pitchFamily="2" charset="-122"/>
              </a:rPr>
              <a:t>余子成</a:t>
            </a:r>
            <a:endParaRPr lang="zh-CN" altLang="en-US" sz="2400" strike="noStrike" noProof="1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  <a:ea typeface="华文新魏" panose="02010800040101010101" pitchFamily="2" charset="-122"/>
              <a:sym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按键功能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00430" y="-114300"/>
            <a:ext cx="11032490" cy="7066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9400" y="315913"/>
            <a:ext cx="847090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z="2400" strike="noStrike" noProof="1">
                <a:solidFill>
                  <a:schemeClr val="accent5">
                    <a:lumMod val="7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+mn-ea"/>
                <a:sym typeface="+mn-ea"/>
              </a:rPr>
              <a:t>五、分配的任务</a:t>
            </a:r>
            <a:endParaRPr lang="zh-CN" altLang="en-US" sz="2400" strike="noStrike" noProof="1">
              <a:solidFill>
                <a:schemeClr val="accent5">
                  <a:lumMod val="7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+mn-ea"/>
              <a:sym typeface="+mn-ea"/>
            </a:endParaRPr>
          </a:p>
          <a:p>
            <a:pPr fontAlgn="base"/>
            <a:endParaRPr lang="zh-CN" altLang="en-US" strike="noStrike" noProof="1"/>
          </a:p>
        </p:txBody>
      </p:sp>
      <p:sp>
        <p:nvSpPr>
          <p:cNvPr id="28674" name="文本框 3"/>
          <p:cNvSpPr txBox="1"/>
          <p:nvPr/>
        </p:nvSpPr>
        <p:spPr>
          <a:xfrm>
            <a:off x="333375" y="936625"/>
            <a:ext cx="8477250" cy="3108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A、删除net Velocity apk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B、在设置里修改流量限制数字时横屏，数字会恢复修改前数字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C、更新Digital Turbine apk 2和VowPartner app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D、Dispaly sleep模式问题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E、jio VOD中T卡升级失败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F、个人词典编辑内容，手机横竖屏后内容无法保存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7" name="图片 4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443" y="1520190"/>
            <a:ext cx="7850187" cy="298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66" name="标题 147"/>
          <p:cNvSpPr>
            <a:spLocks noGrp="1" noChangeArrowheads="1"/>
          </p:cNvSpPr>
          <p:nvPr>
            <p:ph type="ctrTitle"/>
          </p:nvPr>
        </p:nvSpPr>
        <p:spPr>
          <a:xfrm>
            <a:off x="177800" y="619125"/>
            <a:ext cx="2376488" cy="487363"/>
          </a:xfrm>
          <a:ln>
            <a:miter/>
          </a:ln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概要：</a:t>
            </a: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975" y="1339850"/>
            <a:ext cx="7816850" cy="43592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fontAlgn="base"/>
            <a:r>
              <a:rPr lang="zh-CN" altLang="en-US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一、自我学习的内容</a:t>
            </a:r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fontAlgn="base"/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marL="800100" lvl="1" indent="-342900" fontAlgn="base">
              <a:buClrTx/>
              <a:buFont typeface="Wingdings" panose="05000000000000000000" charset="0"/>
              <a:buChar char="l"/>
            </a:pPr>
            <a:r>
              <a:rPr lang="en-US" altLang="zh-CN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Android</a:t>
            </a:r>
            <a:r>
              <a:rPr lang="zh-CN" altLang="en-US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的消息机制</a:t>
            </a:r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lvl="1" fontAlgn="base">
              <a:buClrTx/>
              <a:buFont typeface="Wingdings" panose="05000000000000000000" charset="0"/>
            </a:pPr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marL="800100" lvl="1" indent="-342900" fontAlgn="base">
              <a:buClrTx/>
              <a:buFont typeface="Wingdings" panose="05000000000000000000" charset="0"/>
              <a:buChar char="l"/>
            </a:pPr>
            <a:r>
              <a:rPr lang="en-US" altLang="zh-CN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Android</a:t>
            </a:r>
            <a:r>
              <a:rPr lang="zh-CN" altLang="en-US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的线程和线程池</a:t>
            </a:r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lvl="1" fontAlgn="base">
              <a:buClrTx/>
              <a:buFont typeface="Wingdings" panose="05000000000000000000" charset="0"/>
            </a:pPr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marL="800100" lvl="1" indent="-342900" fontAlgn="base">
              <a:buClrTx/>
              <a:buFont typeface="Wingdings" panose="05000000000000000000" charset="0"/>
              <a:buChar char="l"/>
            </a:pPr>
            <a:r>
              <a:rPr lang="en-US" altLang="zh-CN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Bitmap</a:t>
            </a:r>
            <a:r>
              <a:rPr lang="zh-CN" altLang="en-US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的加载和</a:t>
            </a:r>
            <a:r>
              <a:rPr lang="en-US" altLang="zh-CN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Cache </a:t>
            </a:r>
            <a:endParaRPr lang="en-US" altLang="zh-CN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lvl="1" fontAlgn="base">
              <a:buClrTx/>
              <a:buFont typeface="Wingdings" panose="05000000000000000000" charset="0"/>
            </a:pPr>
            <a:r>
              <a:rPr lang="en-US" altLang="zh-CN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      		</a:t>
            </a:r>
            <a:endParaRPr lang="en-US" altLang="zh-CN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fontAlgn="base"/>
            <a:r>
              <a:rPr lang="zh-CN" altLang="zh-CN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二、完成培养计划</a:t>
            </a:r>
            <a:endParaRPr lang="zh-CN" altLang="zh-CN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fontAlgn="base"/>
            <a:endParaRPr lang="zh-CN" altLang="zh-CN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marL="800100" lvl="1" indent="-342900" fontAlgn="base">
              <a:buClrTx/>
              <a:buFont typeface="Wingdings" panose="05000000000000000000" charset="0"/>
              <a:buChar char="l"/>
            </a:pPr>
            <a:r>
              <a:rPr lang="zh-CN" altLang="zh-CN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按键功能流程的学习</a:t>
            </a:r>
            <a:endParaRPr lang="zh-CN" altLang="zh-CN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lvl="1" fontAlgn="base">
              <a:buClrTx/>
              <a:buFont typeface="Wingdings" panose="05000000000000000000" charset="0"/>
            </a:pPr>
            <a:endParaRPr lang="zh-CN" altLang="zh-CN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fontAlgn="base"/>
            <a:r>
              <a:rPr lang="zh-CN" altLang="en-US" sz="2000" strike="noStrike" noProof="1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</a:rPr>
              <a:t>三、完成若干安排的任务</a:t>
            </a:r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  <a:p>
            <a:pPr fontAlgn="base"/>
            <a:endParaRPr lang="zh-CN" altLang="en-US" sz="2000" strike="noStrike" noProof="1">
              <a:solidFill>
                <a:schemeClr val="accent5"/>
              </a:solidFill>
              <a:latin typeface="华文宋体" panose="02010600040101010101" charset="-122"/>
              <a:ea typeface="华文宋体" panose="02010600040101010101" charset="-122"/>
              <a:cs typeface="+mn-ea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TextBox 10"/>
          <p:cNvSpPr txBox="1"/>
          <p:nvPr/>
        </p:nvSpPr>
        <p:spPr>
          <a:xfrm>
            <a:off x="428625" y="357188"/>
            <a:ext cx="73580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fontAlgn="base"/>
            <a:r>
              <a:rPr lang="zh-CN" altLang="zh-CN" sz="2400" strike="noStrike" noProof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安卓的消息机制</a:t>
            </a:r>
            <a:endParaRPr lang="zh-CN" altLang="zh-CN" sz="2400" strike="noStrike" noProof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413" y="862013"/>
            <a:ext cx="8366125" cy="11890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base">
              <a:buClrTx/>
              <a:buFont typeface="+mj-ea"/>
              <a:buAutoNum type="circleNumDbPlain"/>
            </a:pP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Looper: 管理此线程里的Message Queue</a:t>
            </a:r>
            <a:endParaRPr lang="zh-CN" altLang="en-US" strike="noStrike" noProof="1">
              <a:solidFill>
                <a:schemeClr val="accent5"/>
              </a:solidFill>
            </a:endParaRPr>
          </a:p>
          <a:p>
            <a:pPr marL="342900" indent="-342900" fontAlgn="base">
              <a:buClrTx/>
              <a:buFont typeface="+mj-ea"/>
              <a:buAutoNum type="circleNumDbPlain"/>
            </a:pP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Handler: 消息机制的上层接口，发送或接收消息</a:t>
            </a:r>
            <a:endParaRPr lang="zh-CN" altLang="en-US" strike="noStrike" noProof="1">
              <a:solidFill>
                <a:schemeClr val="accent5"/>
              </a:solidFill>
              <a:sym typeface="+mn-ea"/>
            </a:endParaRPr>
          </a:p>
          <a:p>
            <a:pPr marL="342900" indent="-342900" fontAlgn="base">
              <a:buClrTx/>
              <a:buFont typeface="+mj-ea"/>
              <a:buAutoNum type="circleNumDbPlain"/>
            </a:pP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MessageQueue：存储消息列表</a:t>
            </a:r>
            <a:endParaRPr lang="zh-CN" altLang="en-US" strike="noStrike" noProof="1">
              <a:solidFill>
                <a:schemeClr val="accent5"/>
              </a:solidFill>
              <a:sym typeface="+mn-ea"/>
            </a:endParaRPr>
          </a:p>
          <a:p>
            <a:pPr marL="342900" indent="-342900" fontAlgn="base">
              <a:buClrTx/>
              <a:buFont typeface="+mj-ea"/>
              <a:buAutoNum type="circleNumDbPlain"/>
            </a:pPr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ThreadLocal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：在线程中存储数据</a:t>
            </a:r>
            <a:endParaRPr lang="zh-CN" altLang="en-US" strike="noStrike" noProof="1">
              <a:solidFill>
                <a:schemeClr val="accent5"/>
              </a:solidFill>
            </a:endParaRPr>
          </a:p>
        </p:txBody>
      </p:sp>
      <p:pic>
        <p:nvPicPr>
          <p:cNvPr id="18435" name="图片 2" descr="2011091323582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051050"/>
            <a:ext cx="6169025" cy="4348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5325" y="2270125"/>
            <a:ext cx="1069975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主线程</a:t>
            </a:r>
            <a:endParaRPr lang="zh-CN" altLang="en-US" strike="noStrike" noProof="1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2513" y="2270125"/>
            <a:ext cx="1176338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工作线程</a:t>
            </a:r>
            <a:endParaRPr lang="zh-CN" altLang="en-US" strike="noStrike" noProof="1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250" y="230188"/>
            <a:ext cx="838358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400" strike="noStrike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Android</a:t>
            </a:r>
            <a:r>
              <a:rPr lang="zh-CN" altLang="en-US" sz="2400" strike="noStrike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的线程</a:t>
            </a:r>
            <a:endParaRPr lang="zh-CN" altLang="en-US" sz="2400" strike="noStrike" noProof="1">
              <a:solidFill>
                <a:schemeClr val="accent5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550" y="661988"/>
            <a:ext cx="84137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AsyncTask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：封装了</a:t>
            </a:r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Thread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和</a:t>
            </a:r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Handler       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方便执行后台任务和访问</a:t>
            </a:r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UI</a:t>
            </a:r>
            <a:endParaRPr lang="en-US" altLang="zh-CN" strike="noStrike" noProof="1">
              <a:solidFill>
                <a:schemeClr val="accent5"/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HandlerThread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：可以使用</a:t>
            </a:r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handler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的</a:t>
            </a:r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thread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，内部创建了消息队列</a:t>
            </a:r>
            <a:endParaRPr lang="zh-CN" altLang="en-US" strike="noStrike" noProof="1">
              <a:solidFill>
                <a:schemeClr val="accent5"/>
              </a:solidFill>
            </a:endParaRPr>
          </a:p>
          <a:p>
            <a:pPr fontAlgn="base"/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IntentService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：继承</a:t>
            </a:r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service      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用于执行耗时任务</a:t>
            </a:r>
            <a:endParaRPr lang="zh-CN" altLang="en-US" strike="noStrike" noProof="1">
              <a:solidFill>
                <a:schemeClr val="accent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775" y="1576388"/>
            <a:ext cx="2492375" cy="290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460" name="文本框 4"/>
          <p:cNvSpPr txBox="1"/>
          <p:nvPr/>
        </p:nvSpPr>
        <p:spPr>
          <a:xfrm>
            <a:off x="568325" y="1651000"/>
            <a:ext cx="2136775" cy="283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主线程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execute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↓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executeOnExecute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↓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onPreExecute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onProgresUpdate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↓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onPostExecute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8400" y="1576388"/>
            <a:ext cx="2790825" cy="290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>
              <a:cs typeface="Arial" panose="020B0604020202020204" pitchFamily="34" charset="0"/>
            </a:endParaRPr>
          </a:p>
        </p:txBody>
      </p:sp>
      <p:sp>
        <p:nvSpPr>
          <p:cNvPr id="19462" name="文本框 7"/>
          <p:cNvSpPr txBox="1"/>
          <p:nvPr/>
        </p:nvSpPr>
        <p:spPr>
          <a:xfrm>
            <a:off x="3849688" y="1600200"/>
            <a:ext cx="2517775" cy="366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线程池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文本框 8"/>
          <p:cNvSpPr txBox="1"/>
          <p:nvPr/>
        </p:nvSpPr>
        <p:spPr>
          <a:xfrm>
            <a:off x="4008438" y="3033713"/>
            <a:ext cx="23637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doInBackGround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↓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publishProgress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文本框 9"/>
          <p:cNvSpPr txBox="1"/>
          <p:nvPr/>
        </p:nvSpPr>
        <p:spPr>
          <a:xfrm>
            <a:off x="2959100" y="3033713"/>
            <a:ext cx="7493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5" name="文本框 10"/>
          <p:cNvSpPr txBox="1"/>
          <p:nvPr/>
        </p:nvSpPr>
        <p:spPr>
          <a:xfrm>
            <a:off x="2990850" y="3571875"/>
            <a:ext cx="7175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33613" y="4346575"/>
            <a:ext cx="1887538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             AsyncTask</a:t>
            </a:r>
            <a:r>
              <a:rPr lang="zh-CN" altLang="en-US" strike="noStrike" noProof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原理</a:t>
            </a:r>
            <a:endParaRPr lang="zh-CN" altLang="en-US" strike="noStrike" noProof="1">
              <a:solidFill>
                <a:schemeClr val="accent5"/>
              </a:solidFill>
              <a:sym typeface="+mn-ea"/>
            </a:endParaRPr>
          </a:p>
        </p:txBody>
      </p:sp>
      <p:sp>
        <p:nvSpPr>
          <p:cNvPr id="19467" name="文本框 12"/>
          <p:cNvSpPr txBox="1"/>
          <p:nvPr/>
        </p:nvSpPr>
        <p:spPr>
          <a:xfrm>
            <a:off x="498475" y="5122863"/>
            <a:ext cx="8396288" cy="6397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startService→onStartCommand→onStart→ServiceHandler.sendMessage→HandlerThread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处理→onHandleIntent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388" y="342900"/>
            <a:ext cx="844391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400" strike="noStrike" noProof="1">
                <a:solidFill>
                  <a:schemeClr val="accent5">
                    <a:lumMod val="7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+mn-ea"/>
                <a:sym typeface="+mn-ea"/>
              </a:rPr>
              <a:t>Android</a:t>
            </a:r>
            <a:r>
              <a:rPr lang="zh-CN" altLang="en-US" sz="2400" strike="noStrike" noProof="1">
                <a:solidFill>
                  <a:schemeClr val="accent5">
                    <a:lumMod val="7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+mn-ea"/>
                <a:sym typeface="+mn-ea"/>
              </a:rPr>
              <a:t>中的线程池</a:t>
            </a:r>
            <a:endParaRPr lang="zh-CN" altLang="en-US" sz="2400" strike="noStrike" noProof="1">
              <a:solidFill>
                <a:schemeClr val="accent5">
                  <a:lumMod val="75000"/>
                </a:schemeClr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sp>
        <p:nvSpPr>
          <p:cNvPr id="20482" name="文本框 2"/>
          <p:cNvSpPr txBox="1"/>
          <p:nvPr/>
        </p:nvSpPr>
        <p:spPr>
          <a:xfrm>
            <a:off x="322263" y="908050"/>
            <a:ext cx="8355012" cy="5394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安卓中的线程池来源于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java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的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Executor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，具体实现为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ThreadPoolExecutor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public ThreadPoolExecutor(int corePoolSize,int maximumPoolSize,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                          long keepAliveTime,TimeUnit unit,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                          BlockingQueue&lt;Runnable&gt; workQueue,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                          ThreadFactory threadFactory)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corePoolSize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：线程池的保存的线程数，默认情况下，核心线程也会在线程池一直会存在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maximumPoolSize：线程池允许容纳的最大线程数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keepAliveTime：非核心线程闲置时的超时时长，可作用于核心线程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en-US" altLang="zh-CN" sz="1600">
                <a:latin typeface="华文宋体" panose="02010600040101010101" charset="-122"/>
                <a:ea typeface="华文宋体" panose="02010600040101010101" charset="-122"/>
              </a:rPr>
              <a:t>unit</a:t>
            </a:r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：keepAliveTime的时间单位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workQueue：线程池中的任务队列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threadFactory：线程工厂，用于在线程池中创建新线程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处理流程：</a:t>
            </a:r>
            <a:endParaRPr lang="en-US" altLang="zh-CN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（1）当currentSize&lt;corePoolSize时，直接启动一个核心线程并执行任务。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（2）当currentSize&gt;=corePoolSize、并且workQueue未满时，添加进来的任务会被安排到workQueue中等待执行。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（3）当workQueue已满，但是currentSize&lt;maximumPoolSize时，会立即开启一个非核心线程来执行任务。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r>
              <a:rPr lang="zh-CN" altLang="en-US" sz="1600">
                <a:latin typeface="华文宋体" panose="02010600040101010101" charset="-122"/>
                <a:ea typeface="华文宋体" panose="02010600040101010101" charset="-122"/>
              </a:rPr>
              <a:t>（4）当currentSize&gt;=corePoolSize、workQueue已满、并且currentSize&gt;maximumPoolSize时，调用handler默认抛出RejectExecutionExpection异常。</a:t>
            </a:r>
            <a:endParaRPr lang="zh-CN" altLang="en-US" sz="1600">
              <a:latin typeface="华文宋体" panose="02010600040101010101" charset="-122"/>
              <a:ea typeface="华文宋体" panose="02010600040101010101" charset="-122"/>
            </a:endParaRPr>
          </a:p>
          <a:p>
            <a:pPr lvl="0" indent="0"/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9875" y="276225"/>
            <a:ext cx="855186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en-US" altLang="zh-CN" sz="2400" strike="noStrike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Android</a:t>
            </a:r>
            <a:r>
              <a:rPr lang="zh-CN" altLang="en-US" sz="2400" strike="noStrike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中的线程池</a:t>
            </a:r>
            <a:endParaRPr lang="zh-CN" altLang="en-US" sz="2400" strike="noStrike" noProof="1">
              <a:solidFill>
                <a:schemeClr val="accent5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075" y="733425"/>
            <a:ext cx="8399463" cy="47545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四种扩展线程池</a:t>
            </a: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FixedThreadPool</a:t>
            </a: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endParaRPr lang="zh-CN" altLang="en-US" strike="noStrike" noProof="1"/>
          </a:p>
          <a:p>
            <a:pPr fontAlgn="base">
              <a:buClrTx/>
              <a:buFont typeface="Wingdings" panose="05000000000000000000" charset="0"/>
            </a:pPr>
            <a:endParaRPr lang="en-US" altLang="zh-CN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CachedThreadPool</a:t>
            </a:r>
            <a:endParaRPr lang="zh-CN" altLang="en-US" strike="noStrike" noProof="1"/>
          </a:p>
          <a:p>
            <a:pPr fontAlgn="base">
              <a:buClrTx/>
              <a:buFont typeface="Wingdings" panose="05000000000000000000" charset="0"/>
            </a:pPr>
            <a:endParaRPr lang="zh-CN" altLang="en-US" strike="noStrike" noProof="1"/>
          </a:p>
          <a:p>
            <a:pPr fontAlgn="base">
              <a:buClrTx/>
              <a:buFont typeface="Wingdings" panose="05000000000000000000" charset="0"/>
            </a:pP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ScheduledThreadPool</a:t>
            </a: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endParaRPr lang="zh-CN" altLang="en-US" strike="noStrike" noProof="1"/>
          </a:p>
          <a:p>
            <a:pPr fontAlgn="base">
              <a:buClrTx/>
              <a:buFont typeface="Wingdings" panose="05000000000000000000" charset="0"/>
            </a:pP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SingleThreadPool</a:t>
            </a:r>
            <a:endParaRPr lang="zh-CN" altLang="en-US" strike="noStrike" noProof="1"/>
          </a:p>
          <a:p>
            <a:pPr marL="285750" indent="-285750" fontAlgn="base">
              <a:buClrTx/>
              <a:buFont typeface="Wingdings" panose="05000000000000000000" charset="0"/>
              <a:buChar char="l"/>
            </a:pPr>
            <a:endParaRPr lang="zh-CN" altLang="en-US" strike="noStrike" noProof="1"/>
          </a:p>
          <a:p>
            <a:pPr fontAlgn="base">
              <a:buClrTx/>
              <a:buFont typeface="Wingdings" panose="05000000000000000000" charset="0"/>
            </a:pPr>
            <a:endParaRPr lang="zh-CN" altLang="en-US" strike="noStrike" noProof="1"/>
          </a:p>
          <a:p>
            <a:pPr fontAlgn="base">
              <a:buClrTx/>
              <a:buFont typeface="Wingdings" panose="05000000000000000000" charset="0"/>
            </a:pPr>
            <a:endParaRPr lang="zh-CN" altLang="en-US" strike="noStrike" noProof="1"/>
          </a:p>
        </p:txBody>
      </p:sp>
      <p:pic>
        <p:nvPicPr>
          <p:cNvPr id="21507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8" y="1358900"/>
            <a:ext cx="7459662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5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411413"/>
            <a:ext cx="7221538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9" name="图片 6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8" y="3568700"/>
            <a:ext cx="4859337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0" name="图片 7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88" y="4638675"/>
            <a:ext cx="8450262" cy="657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6545" y="299720"/>
            <a:ext cx="85255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5"/>
                </a:solidFill>
                <a:latin typeface="宋体" panose="02010600030101010101" pitchFamily="2" charset="-122"/>
              </a:rPr>
              <a:t>Bitmap</a:t>
            </a:r>
            <a:r>
              <a:rPr lang="zh-CN" altLang="zh-CN" sz="2400">
                <a:solidFill>
                  <a:schemeClr val="accent5"/>
                </a:solidFill>
                <a:latin typeface="宋体" panose="02010600030101010101" pitchFamily="2" charset="-122"/>
              </a:rPr>
              <a:t>的加载和缓存</a:t>
            </a:r>
            <a:endParaRPr lang="zh-CN" altLang="zh-CN" sz="2400">
              <a:solidFill>
                <a:schemeClr val="accent5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450" y="756920"/>
            <a:ext cx="85471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图片加载时的处理</a:t>
            </a:r>
            <a:endParaRPr lang="zh-CN" altLang="en-US"/>
          </a:p>
          <a:p>
            <a:r>
              <a:rPr lang="zh-CN" altLang="en-US"/>
              <a:t>      目的：将图片缩小到用来展示它的控件大小，避免浪费内存</a:t>
            </a:r>
            <a:endParaRPr lang="zh-CN" altLang="en-US"/>
          </a:p>
          <a:p>
            <a:r>
              <a:rPr lang="zh-CN" altLang="en-US"/>
              <a:t>      方法：使用BitmapFactory这个类提供的多个解析方法(decodeByteArray, decodeFile, decodeResource等)用于创建Bitmap对象，设置其</a:t>
            </a:r>
            <a:r>
              <a:rPr lang="en-US" altLang="zh-CN"/>
              <a:t>inSampleSize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6545" y="2091690"/>
            <a:ext cx="837755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图片缓存策略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      LruCache：内存缓存      将对象用“强引用”存储在LinkedHashMap中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endParaRPr lang="zh-CN" altLang="en-US"/>
          </a:p>
          <a:p>
            <a:pPr>
              <a:buClrTx/>
              <a:buFont typeface="Wingdings" panose="05000000000000000000" charset="0"/>
            </a:pPr>
            <a:endParaRPr lang="zh-CN" altLang="en-US"/>
          </a:p>
          <a:p>
            <a:pPr>
              <a:buClrTx/>
              <a:buFont typeface="Wingdings" panose="05000000000000000000" charset="0"/>
            </a:pPr>
            <a:endParaRPr lang="zh-CN" altLang="en-US"/>
          </a:p>
          <a:p>
            <a:pPr>
              <a:buClrTx/>
              <a:buFont typeface="Wingdings" panose="05000000000000000000" charset="0"/>
            </a:pP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 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en-US" altLang="zh-CN"/>
              <a:t>      DiskLruCache</a:t>
            </a:r>
            <a:r>
              <a:rPr lang="zh-CN" altLang="en-US"/>
              <a:t>：硬盘缓存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endParaRPr lang="en-US" altLang="zh-CN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   </a:t>
            </a:r>
            <a:endParaRPr lang="zh-CN" altLang="en-US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776220"/>
            <a:ext cx="4572635" cy="1190625"/>
          </a:xfrm>
          <a:prstGeom prst="rect">
            <a:avLst/>
          </a:prstGeom>
        </p:spPr>
      </p:pic>
      <p:pic>
        <p:nvPicPr>
          <p:cNvPr id="6" name="图片 5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" y="4447540"/>
            <a:ext cx="746887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825" y="260350"/>
            <a:ext cx="85629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/>
            <a:r>
              <a:rPr lang="zh-CN" altLang="zh-CN" sz="2400">
                <a:solidFill>
                  <a:schemeClr val="accent5"/>
                </a:solidFill>
                <a:latin typeface="华文宋体" panose="02010600040101010101" charset="-122"/>
                <a:ea typeface="华文宋体" panose="02010600040101010101" charset="-122"/>
                <a:cs typeface="+mn-ea"/>
                <a:sym typeface="+mn-ea"/>
              </a:rPr>
              <a:t>按键功能流程</a:t>
            </a:r>
            <a:endParaRPr lang="zh-CN" altLang="en-US" sz="2400" strike="noStrike" noProof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355" y="1049020"/>
            <a:ext cx="851344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按键数：power、volume +、volume -、home、menu、back、</a:t>
            </a:r>
            <a:r>
              <a:rPr lang="en-US" altLang="zh-CN"/>
              <a:t>h</a:t>
            </a:r>
            <a:r>
              <a:rPr lang="en-US" altLang="zh-CN"/>
              <a:t>otKey</a:t>
            </a:r>
            <a:endParaRPr lang="en-US" altLang="zh-CN"/>
          </a:p>
          <a:p>
            <a:r>
              <a:rPr lang="zh-CN" altLang="en-US"/>
              <a:t>分类：</a:t>
            </a:r>
            <a:endParaRPr lang="zh-CN" altLang="en-US"/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power、home</a:t>
            </a:r>
            <a:endParaRPr lang="zh-CN" altLang="en-US"/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volume +、volume -、menu、back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hotKey</a:t>
            </a:r>
            <a:endParaRPr lang="en-US" altLang="zh-CN">
              <a:sym typeface="+mn-ea"/>
            </a:endParaRPr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事件的产生：Linux kernel的相关驱动来通过硬件中断触发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按键事件传递的总结：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1、PhoneWindowManager的interceptKeyBeforeDispatching()和interceptKeyBeforeQueueing()方法，会对按键进行初步的处理，判断按键事件是否需要继续向应用程序传递，不需要就直接处理掉，否则返回底层继续处理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2、上层处理按键事件的起始于Activity的DispatchKeyEvent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3、View的各种KeyEvent.Callback接口早于Activity的对应接口被调用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4、整个处理环节中只要有一处表明处理掉了，则处理结束，不在往下传递</a:t>
            </a:r>
            <a:endParaRPr lang="zh-CN" altLang="en-US"/>
          </a:p>
          <a:p>
            <a:pPr>
              <a:buClrTx/>
              <a:buFont typeface="Wingdings" panose="05000000000000000000" charset="0"/>
            </a:pPr>
            <a:r>
              <a:rPr lang="zh-CN" altLang="en-US"/>
              <a:t>5、各种Callback接口的处理优先级低于监听器，也就是说各种onXXXListener的方法优先被调用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0</TotalTime>
  <Words>2367</Words>
  <Application>WPS 演示</Application>
  <PresentationFormat>全屏显示(4:3)</PresentationFormat>
  <Paragraphs>151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Georgia</vt:lpstr>
      <vt:lpstr>华文新魏</vt:lpstr>
      <vt:lpstr>Wingdings 2</vt:lpstr>
      <vt:lpstr>Constantia</vt:lpstr>
      <vt:lpstr>Cambria</vt:lpstr>
      <vt:lpstr>黑体</vt:lpstr>
      <vt:lpstr>Wingdings 2</vt:lpstr>
      <vt:lpstr>华文宋体</vt:lpstr>
      <vt:lpstr>Wingdings</vt:lpstr>
      <vt:lpstr>微软雅黑</vt:lpstr>
      <vt:lpstr>Arial Unicode MS</vt:lpstr>
      <vt:lpstr>华文楷体</vt:lpstr>
      <vt:lpstr>市镇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20160301301</cp:lastModifiedBy>
  <cp:revision>1045</cp:revision>
  <dcterms:created xsi:type="dcterms:W3CDTF">2011-03-16T02:41:00Z</dcterms:created>
  <dcterms:modified xsi:type="dcterms:W3CDTF">2016-10-14T03:39:50Z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