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29" r:id="rId7"/>
    <p:sldId id="311" r:id="rId8"/>
    <p:sldId id="312" r:id="rId9"/>
    <p:sldId id="314" r:id="rId10"/>
    <p:sldId id="328" r:id="rId11"/>
    <p:sldId id="323" r:id="rId12"/>
    <p:sldId id="330" r:id="rId13"/>
    <p:sldId id="325" r:id="rId14"/>
    <p:sldId id="327" r:id="rId15"/>
    <p:sldId id="318" r:id="rId16"/>
    <p:sldId id="321" r:id="rId17"/>
    <p:sldId id="319"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3E61"/>
    <a:srgbClr val="262626"/>
    <a:srgbClr val="5D554B"/>
    <a:srgbClr val="979FA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5" autoAdjust="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Binary</a:t>
            </a:r>
            <a:r>
              <a:rPr lang="en-US" baseline="0" dirty="0"/>
              <a:t> </a:t>
            </a:r>
            <a:r>
              <a:rPr lang="en-US" dirty="0" err="1"/>
              <a:t>Uniformaly</a:t>
            </a:r>
            <a:r>
              <a:rPr lang="en-US" dirty="0"/>
              <a:t> 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0</c:v>
                </c:pt>
                <c:pt idx="1">
                  <c:v>100</c:v>
                </c:pt>
                <c:pt idx="2">
                  <c:v>500</c:v>
                </c:pt>
                <c:pt idx="3">
                  <c:v>1000</c:v>
                </c:pt>
                <c:pt idx="4">
                  <c:v>2000</c:v>
                </c:pt>
                <c:pt idx="5">
                  <c:v>10000</c:v>
                </c:pt>
                <c:pt idx="6">
                  <c:v>100000</c:v>
                </c:pt>
              </c:numCache>
            </c:numRef>
          </c:xVal>
          <c:yVal>
            <c:numRef>
              <c:f>Sheet1!$B$2:$B$8</c:f>
              <c:numCache>
                <c:formatCode>General</c:formatCode>
                <c:ptCount val="7"/>
                <c:pt idx="0">
                  <c:v>0</c:v>
                </c:pt>
                <c:pt idx="1">
                  <c:v>160.90899999999999</c:v>
                </c:pt>
                <c:pt idx="2">
                  <c:v>128.404</c:v>
                </c:pt>
                <c:pt idx="3">
                  <c:v>143.10499999999999</c:v>
                </c:pt>
                <c:pt idx="4">
                  <c:v>126.38500000000001</c:v>
                </c:pt>
                <c:pt idx="5">
                  <c:v>177.50800000000001</c:v>
                </c:pt>
                <c:pt idx="6">
                  <c:v>150.499</c:v>
                </c:pt>
              </c:numCache>
            </c:numRef>
          </c:yVal>
          <c:smooth val="1"/>
          <c:extLst>
            <c:ext xmlns:c16="http://schemas.microsoft.com/office/drawing/2014/chart" uri="{C3380CC4-5D6E-409C-BE32-E72D297353CC}">
              <c16:uniqueId val="{00000000-F676-4D29-BD32-479BE1966BF7}"/>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1"/>
                <c:order val="1"/>
                <c:tx>
                  <c:strRef>
                    <c:extLst>
                      <c:ext uri="{02D57815-91ED-43cb-92C2-25804820EDAC}">
                        <c15:formulaRef>
                          <c15:sqref>Sheet1!$C$1</c15:sqref>
                        </c15:formulaRef>
                      </c:ext>
                    </c:extLst>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Sheet1!$A$2:$A$8</c15:sqref>
                        </c15:formulaRef>
                      </c:ext>
                    </c:extLst>
                    <c:numCache>
                      <c:formatCode>General</c:formatCode>
                      <c:ptCount val="7"/>
                      <c:pt idx="0">
                        <c:v>0</c:v>
                      </c:pt>
                      <c:pt idx="1">
                        <c:v>100</c:v>
                      </c:pt>
                      <c:pt idx="2">
                        <c:v>500</c:v>
                      </c:pt>
                      <c:pt idx="3">
                        <c:v>1000</c:v>
                      </c:pt>
                      <c:pt idx="4">
                        <c:v>2000</c:v>
                      </c:pt>
                      <c:pt idx="5">
                        <c:v>10000</c:v>
                      </c:pt>
                      <c:pt idx="6">
                        <c:v>100000</c:v>
                      </c:pt>
                    </c:numCache>
                  </c:numRef>
                </c:xVal>
                <c:yVal>
                  <c:numRef>
                    <c:extLst>
                      <c:ext uri="{02D57815-91ED-43cb-92C2-25804820EDAC}">
                        <c15:formulaRef>
                          <c15:sqref>Sheet1!$C$2:$C$8</c15:sqref>
                        </c15:formulaRef>
                      </c:ext>
                    </c:extLst>
                    <c:numCache>
                      <c:formatCode>General</c:formatCode>
                      <c:ptCount val="7"/>
                      <c:pt idx="0">
                        <c:v>0</c:v>
                      </c:pt>
                      <c:pt idx="1">
                        <c:v>75.194999999999993</c:v>
                      </c:pt>
                      <c:pt idx="2">
                        <c:v>40.594000000000001</c:v>
                      </c:pt>
                      <c:pt idx="3">
                        <c:v>39.898000000000003</c:v>
                      </c:pt>
                      <c:pt idx="4">
                        <c:v>42.411000000000001</c:v>
                      </c:pt>
                      <c:pt idx="5">
                        <c:v>38.896999999999998</c:v>
                      </c:pt>
                      <c:pt idx="6">
                        <c:v>44.795999999999999</c:v>
                      </c:pt>
                    </c:numCache>
                  </c:numRef>
                </c:yVal>
                <c:smooth val="1"/>
                <c:extLst>
                  <c:ext xmlns:c16="http://schemas.microsoft.com/office/drawing/2014/chart" uri="{C3380CC4-5D6E-409C-BE32-E72D297353CC}">
                    <c16:uniqueId val="{00000001-F676-4D29-BD32-479BE1966BF7}"/>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Interpolation</a:t>
            </a:r>
            <a:r>
              <a:rPr lang="en-US" baseline="0" dirty="0"/>
              <a:t> </a:t>
            </a:r>
            <a:r>
              <a:rPr lang="en-US" dirty="0" err="1"/>
              <a:t>Uniformaly</a:t>
            </a:r>
            <a:r>
              <a:rPr lang="en-US" dirty="0"/>
              <a:t> 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Sheet1!$C$1</c:f>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Sheet1!$A$2:$A$8</c:f>
              <c:numCache>
                <c:formatCode>General</c:formatCode>
                <c:ptCount val="7"/>
                <c:pt idx="0">
                  <c:v>0</c:v>
                </c:pt>
                <c:pt idx="1">
                  <c:v>100</c:v>
                </c:pt>
                <c:pt idx="2">
                  <c:v>500</c:v>
                </c:pt>
                <c:pt idx="3">
                  <c:v>1000</c:v>
                </c:pt>
                <c:pt idx="4">
                  <c:v>2000</c:v>
                </c:pt>
                <c:pt idx="5">
                  <c:v>10000</c:v>
                </c:pt>
                <c:pt idx="6">
                  <c:v>100000</c:v>
                </c:pt>
              </c:numCache>
            </c:numRef>
          </c:xVal>
          <c:yVal>
            <c:numRef>
              <c:f>Sheet1!$C$2:$C$8</c:f>
              <c:numCache>
                <c:formatCode>General</c:formatCode>
                <c:ptCount val="7"/>
                <c:pt idx="0">
                  <c:v>0</c:v>
                </c:pt>
                <c:pt idx="1">
                  <c:v>75.194999999999993</c:v>
                </c:pt>
                <c:pt idx="2">
                  <c:v>40.594000000000001</c:v>
                </c:pt>
                <c:pt idx="3">
                  <c:v>39.898000000000003</c:v>
                </c:pt>
                <c:pt idx="4">
                  <c:v>42.411000000000001</c:v>
                </c:pt>
                <c:pt idx="5">
                  <c:v>38.896999999999998</c:v>
                </c:pt>
                <c:pt idx="6">
                  <c:v>44.795999999999999</c:v>
                </c:pt>
              </c:numCache>
            </c:numRef>
          </c:yVal>
          <c:smooth val="1"/>
          <c:extLst>
            <c:ext xmlns:c16="http://schemas.microsoft.com/office/drawing/2014/chart" uri="{C3380CC4-5D6E-409C-BE32-E72D297353CC}">
              <c16:uniqueId val="{00000001-D9CB-4FE0-A143-39AA097A2BBE}"/>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Sheet1!$A$2:$A$8</c15:sqref>
                        </c15:formulaRef>
                      </c:ext>
                    </c:extLst>
                    <c:numCache>
                      <c:formatCode>General</c:formatCode>
                      <c:ptCount val="7"/>
                      <c:pt idx="0">
                        <c:v>0</c:v>
                      </c:pt>
                      <c:pt idx="1">
                        <c:v>100</c:v>
                      </c:pt>
                      <c:pt idx="2">
                        <c:v>500</c:v>
                      </c:pt>
                      <c:pt idx="3">
                        <c:v>1000</c:v>
                      </c:pt>
                      <c:pt idx="4">
                        <c:v>2000</c:v>
                      </c:pt>
                      <c:pt idx="5">
                        <c:v>10000</c:v>
                      </c:pt>
                      <c:pt idx="6">
                        <c:v>100000</c:v>
                      </c:pt>
                    </c:numCache>
                  </c:numRef>
                </c:xVal>
                <c:yVal>
                  <c:numRef>
                    <c:extLst>
                      <c:ext uri="{02D57815-91ED-43cb-92C2-25804820EDAC}">
                        <c15:formulaRef>
                          <c15:sqref>Sheet1!$B$2:$B$8</c15:sqref>
                        </c15:formulaRef>
                      </c:ext>
                    </c:extLst>
                    <c:numCache>
                      <c:formatCode>General</c:formatCode>
                      <c:ptCount val="7"/>
                      <c:pt idx="0">
                        <c:v>0</c:v>
                      </c:pt>
                      <c:pt idx="1">
                        <c:v>160.90899999999999</c:v>
                      </c:pt>
                      <c:pt idx="2">
                        <c:v>128.404</c:v>
                      </c:pt>
                      <c:pt idx="3">
                        <c:v>143.10499999999999</c:v>
                      </c:pt>
                      <c:pt idx="4">
                        <c:v>126.38500000000001</c:v>
                      </c:pt>
                      <c:pt idx="5">
                        <c:v>177.50800000000001</c:v>
                      </c:pt>
                      <c:pt idx="6">
                        <c:v>150.499</c:v>
                      </c:pt>
                    </c:numCache>
                  </c:numRef>
                </c:yVal>
                <c:smooth val="1"/>
                <c:extLst>
                  <c:ext xmlns:c16="http://schemas.microsoft.com/office/drawing/2014/chart" uri="{C3380CC4-5D6E-409C-BE32-E72D297353CC}">
                    <c16:uniqueId val="{00000000-D9CB-4FE0-A143-39AA097A2BBE}"/>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Interpolation</a:t>
            </a:r>
            <a:r>
              <a:rPr lang="en-US" baseline="0" dirty="0"/>
              <a:t> Non-</a:t>
            </a:r>
            <a:r>
              <a:rPr lang="en-US" dirty="0" err="1"/>
              <a:t>Uniformaly</a:t>
            </a:r>
            <a:r>
              <a:rPr lang="en-US" dirty="0"/>
              <a:t> 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Sheet1!$C$1</c:f>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Sheet1!$A$2:$A$7</c:f>
              <c:numCache>
                <c:formatCode>General</c:formatCode>
                <c:ptCount val="6"/>
                <c:pt idx="0">
                  <c:v>0</c:v>
                </c:pt>
                <c:pt idx="1">
                  <c:v>100</c:v>
                </c:pt>
                <c:pt idx="2">
                  <c:v>200</c:v>
                </c:pt>
                <c:pt idx="3">
                  <c:v>1000</c:v>
                </c:pt>
                <c:pt idx="4">
                  <c:v>2000</c:v>
                </c:pt>
                <c:pt idx="5">
                  <c:v>100000</c:v>
                </c:pt>
              </c:numCache>
            </c:numRef>
          </c:xVal>
          <c:yVal>
            <c:numRef>
              <c:f>Sheet1!$C$2:$C$7</c:f>
              <c:numCache>
                <c:formatCode>General</c:formatCode>
                <c:ptCount val="6"/>
                <c:pt idx="0">
                  <c:v>0</c:v>
                </c:pt>
                <c:pt idx="1">
                  <c:v>108.59399999999999</c:v>
                </c:pt>
                <c:pt idx="2">
                  <c:v>57.99</c:v>
                </c:pt>
                <c:pt idx="3">
                  <c:v>69.197999999999993</c:v>
                </c:pt>
                <c:pt idx="4">
                  <c:v>75.893000000000001</c:v>
                </c:pt>
                <c:pt idx="5">
                  <c:v>39.6</c:v>
                </c:pt>
              </c:numCache>
            </c:numRef>
          </c:yVal>
          <c:smooth val="1"/>
          <c:extLst>
            <c:ext xmlns:c16="http://schemas.microsoft.com/office/drawing/2014/chart" uri="{C3380CC4-5D6E-409C-BE32-E72D297353CC}">
              <c16:uniqueId val="{00000001-F676-4D29-BD32-479BE1966BF7}"/>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Sheet1!$A$2:$A$7</c15:sqref>
                        </c15:formulaRef>
                      </c:ext>
                    </c:extLst>
                    <c:numCache>
                      <c:formatCode>General</c:formatCode>
                      <c:ptCount val="6"/>
                      <c:pt idx="0">
                        <c:v>0</c:v>
                      </c:pt>
                      <c:pt idx="1">
                        <c:v>100</c:v>
                      </c:pt>
                      <c:pt idx="2">
                        <c:v>200</c:v>
                      </c:pt>
                      <c:pt idx="3">
                        <c:v>1000</c:v>
                      </c:pt>
                      <c:pt idx="4">
                        <c:v>2000</c:v>
                      </c:pt>
                      <c:pt idx="5">
                        <c:v>100000</c:v>
                      </c:pt>
                    </c:numCache>
                  </c:numRef>
                </c:xVal>
                <c:yVal>
                  <c:numRef>
                    <c:extLst>
                      <c:ext uri="{02D57815-91ED-43cb-92C2-25804820EDAC}">
                        <c15:formulaRef>
                          <c15:sqref>Sheet1!$B$2:$B$7</c15:sqref>
                        </c15:formulaRef>
                      </c:ext>
                    </c:extLst>
                    <c:numCache>
                      <c:formatCode>General</c:formatCode>
                      <c:ptCount val="6"/>
                      <c:pt idx="0">
                        <c:v>0</c:v>
                      </c:pt>
                      <c:pt idx="1">
                        <c:v>154.203</c:v>
                      </c:pt>
                      <c:pt idx="2">
                        <c:v>109.807</c:v>
                      </c:pt>
                      <c:pt idx="3">
                        <c:v>127.105</c:v>
                      </c:pt>
                      <c:pt idx="4">
                        <c:v>168.30500000000001</c:v>
                      </c:pt>
                      <c:pt idx="5">
                        <c:v>64.298000000000002</c:v>
                      </c:pt>
                    </c:numCache>
                  </c:numRef>
                </c:yVal>
                <c:smooth val="1"/>
                <c:extLst>
                  <c:ext xmlns:c16="http://schemas.microsoft.com/office/drawing/2014/chart" uri="{C3380CC4-5D6E-409C-BE32-E72D297353CC}">
                    <c16:uniqueId val="{00000000-F676-4D29-BD32-479BE1966BF7}"/>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Binary</a:t>
            </a:r>
            <a:r>
              <a:rPr lang="en-US" baseline="0" dirty="0"/>
              <a:t> Non-</a:t>
            </a:r>
            <a:r>
              <a:rPr lang="en-US" dirty="0" err="1"/>
              <a:t>Uniformaly</a:t>
            </a:r>
            <a:r>
              <a:rPr lang="en-US" dirty="0"/>
              <a:t> 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0</c:v>
                </c:pt>
                <c:pt idx="1">
                  <c:v>100</c:v>
                </c:pt>
                <c:pt idx="2">
                  <c:v>200</c:v>
                </c:pt>
                <c:pt idx="3">
                  <c:v>1000</c:v>
                </c:pt>
                <c:pt idx="4">
                  <c:v>2000</c:v>
                </c:pt>
                <c:pt idx="5">
                  <c:v>100000</c:v>
                </c:pt>
              </c:numCache>
            </c:numRef>
          </c:xVal>
          <c:yVal>
            <c:numRef>
              <c:f>Sheet1!$B$2:$B$7</c:f>
              <c:numCache>
                <c:formatCode>General</c:formatCode>
                <c:ptCount val="6"/>
                <c:pt idx="0">
                  <c:v>0</c:v>
                </c:pt>
                <c:pt idx="1">
                  <c:v>154.203</c:v>
                </c:pt>
                <c:pt idx="2">
                  <c:v>109.807</c:v>
                </c:pt>
                <c:pt idx="3">
                  <c:v>127.105</c:v>
                </c:pt>
                <c:pt idx="4">
                  <c:v>168.30500000000001</c:v>
                </c:pt>
                <c:pt idx="5">
                  <c:v>64.298000000000002</c:v>
                </c:pt>
              </c:numCache>
            </c:numRef>
          </c:yVal>
          <c:smooth val="1"/>
          <c:extLst>
            <c:ext xmlns:c16="http://schemas.microsoft.com/office/drawing/2014/chart" uri="{C3380CC4-5D6E-409C-BE32-E72D297353CC}">
              <c16:uniqueId val="{00000000-1E68-4534-9787-4DC248EEF765}"/>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1"/>
                <c:order val="1"/>
                <c:tx>
                  <c:strRef>
                    <c:extLst>
                      <c:ext uri="{02D57815-91ED-43cb-92C2-25804820EDAC}">
                        <c15:formulaRef>
                          <c15:sqref>Sheet1!$C$1</c15:sqref>
                        </c15:formulaRef>
                      </c:ext>
                    </c:extLst>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Sheet1!$A$2:$A$7</c15:sqref>
                        </c15:formulaRef>
                      </c:ext>
                    </c:extLst>
                    <c:numCache>
                      <c:formatCode>General</c:formatCode>
                      <c:ptCount val="6"/>
                      <c:pt idx="0">
                        <c:v>0</c:v>
                      </c:pt>
                      <c:pt idx="1">
                        <c:v>100</c:v>
                      </c:pt>
                      <c:pt idx="2">
                        <c:v>200</c:v>
                      </c:pt>
                      <c:pt idx="3">
                        <c:v>1000</c:v>
                      </c:pt>
                      <c:pt idx="4">
                        <c:v>2000</c:v>
                      </c:pt>
                      <c:pt idx="5">
                        <c:v>100000</c:v>
                      </c:pt>
                    </c:numCache>
                  </c:numRef>
                </c:xVal>
                <c:yVal>
                  <c:numRef>
                    <c:extLst>
                      <c:ext uri="{02D57815-91ED-43cb-92C2-25804820EDAC}">
                        <c15:formulaRef>
                          <c15:sqref>Sheet1!$C$2:$C$7</c15:sqref>
                        </c15:formulaRef>
                      </c:ext>
                    </c:extLst>
                    <c:numCache>
                      <c:formatCode>General</c:formatCode>
                      <c:ptCount val="6"/>
                      <c:pt idx="0">
                        <c:v>0</c:v>
                      </c:pt>
                      <c:pt idx="1">
                        <c:v>108.59399999999999</c:v>
                      </c:pt>
                      <c:pt idx="2">
                        <c:v>57.99</c:v>
                      </c:pt>
                      <c:pt idx="3">
                        <c:v>69.197999999999993</c:v>
                      </c:pt>
                      <c:pt idx="4">
                        <c:v>75.893000000000001</c:v>
                      </c:pt>
                      <c:pt idx="5">
                        <c:v>39.6</c:v>
                      </c:pt>
                    </c:numCache>
                  </c:numRef>
                </c:yVal>
                <c:smooth val="1"/>
                <c:extLst>
                  <c:ext xmlns:c16="http://schemas.microsoft.com/office/drawing/2014/chart" uri="{C3380CC4-5D6E-409C-BE32-E72D297353CC}">
                    <c16:uniqueId val="{00000001-1E68-4534-9787-4DC248EEF765}"/>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Interpolation</a:t>
            </a:r>
            <a:r>
              <a:rPr lang="en-US" baseline="0" dirty="0"/>
              <a:t> </a:t>
            </a:r>
            <a:r>
              <a:rPr lang="en-US" dirty="0"/>
              <a:t>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Sheet1!$C$1</c:f>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Sheet1!$A$2:$A$5</c:f>
              <c:numCache>
                <c:formatCode>General</c:formatCode>
                <c:ptCount val="4"/>
                <c:pt idx="0">
                  <c:v>0</c:v>
                </c:pt>
                <c:pt idx="1">
                  <c:v>10</c:v>
                </c:pt>
                <c:pt idx="2">
                  <c:v>15</c:v>
                </c:pt>
                <c:pt idx="3">
                  <c:v>20</c:v>
                </c:pt>
              </c:numCache>
            </c:numRef>
          </c:xVal>
          <c:yVal>
            <c:numRef>
              <c:f>Sheet1!$C$2:$C$5</c:f>
              <c:numCache>
                <c:formatCode>General</c:formatCode>
                <c:ptCount val="4"/>
                <c:pt idx="0">
                  <c:v>0</c:v>
                </c:pt>
                <c:pt idx="1">
                  <c:v>126.294</c:v>
                </c:pt>
                <c:pt idx="2">
                  <c:v>53.994</c:v>
                </c:pt>
                <c:pt idx="3">
                  <c:v>48.1</c:v>
                </c:pt>
              </c:numCache>
            </c:numRef>
          </c:yVal>
          <c:smooth val="1"/>
          <c:extLst>
            <c:ext xmlns:c16="http://schemas.microsoft.com/office/drawing/2014/chart" uri="{C3380CC4-5D6E-409C-BE32-E72D297353CC}">
              <c16:uniqueId val="{00000001-F676-4D29-BD32-479BE1966BF7}"/>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Sheet1!$A$2:$A$5</c15:sqref>
                        </c15:formulaRef>
                      </c:ext>
                    </c:extLst>
                    <c:numCache>
                      <c:formatCode>General</c:formatCode>
                      <c:ptCount val="4"/>
                      <c:pt idx="0">
                        <c:v>0</c:v>
                      </c:pt>
                      <c:pt idx="1">
                        <c:v>10</c:v>
                      </c:pt>
                      <c:pt idx="2">
                        <c:v>15</c:v>
                      </c:pt>
                      <c:pt idx="3">
                        <c:v>20</c:v>
                      </c:pt>
                    </c:numCache>
                  </c:numRef>
                </c:xVal>
                <c:yVal>
                  <c:numRef>
                    <c:extLst>
                      <c:ext uri="{02D57815-91ED-43cb-92C2-25804820EDAC}">
                        <c15:formulaRef>
                          <c15:sqref>Sheet1!$B$2:$B$5</c15:sqref>
                        </c15:formulaRef>
                      </c:ext>
                    </c:extLst>
                    <c:numCache>
                      <c:formatCode>General</c:formatCode>
                      <c:ptCount val="4"/>
                      <c:pt idx="0">
                        <c:v>0</c:v>
                      </c:pt>
                      <c:pt idx="1">
                        <c:v>107.306</c:v>
                      </c:pt>
                      <c:pt idx="2">
                        <c:v>71.988</c:v>
                      </c:pt>
                      <c:pt idx="3">
                        <c:v>67.998999999999995</c:v>
                      </c:pt>
                    </c:numCache>
                  </c:numRef>
                </c:yVal>
                <c:smooth val="1"/>
                <c:extLst>
                  <c:ext xmlns:c16="http://schemas.microsoft.com/office/drawing/2014/chart" uri="{C3380CC4-5D6E-409C-BE32-E72D297353CC}">
                    <c16:uniqueId val="{00000000-F676-4D29-BD32-479BE1966BF7}"/>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Binary Distributed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Binary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0</c:v>
                </c:pt>
                <c:pt idx="1">
                  <c:v>10</c:v>
                </c:pt>
                <c:pt idx="2">
                  <c:v>15</c:v>
                </c:pt>
                <c:pt idx="3">
                  <c:v>20</c:v>
                </c:pt>
              </c:numCache>
            </c:numRef>
          </c:xVal>
          <c:yVal>
            <c:numRef>
              <c:f>Sheet1!$B$2:$B$5</c:f>
              <c:numCache>
                <c:formatCode>General</c:formatCode>
                <c:ptCount val="4"/>
                <c:pt idx="0">
                  <c:v>0</c:v>
                </c:pt>
                <c:pt idx="1">
                  <c:v>107.306</c:v>
                </c:pt>
                <c:pt idx="2">
                  <c:v>71.988</c:v>
                </c:pt>
                <c:pt idx="3">
                  <c:v>67.998999999999995</c:v>
                </c:pt>
              </c:numCache>
            </c:numRef>
          </c:yVal>
          <c:smooth val="1"/>
          <c:extLst>
            <c:ext xmlns:c16="http://schemas.microsoft.com/office/drawing/2014/chart" uri="{C3380CC4-5D6E-409C-BE32-E72D297353CC}">
              <c16:uniqueId val="{00000000-93DE-4539-AD1C-3C50406BE0E9}"/>
            </c:ext>
          </c:extLst>
        </c:ser>
        <c:dLbls>
          <c:showLegendKey val="0"/>
          <c:showVal val="0"/>
          <c:showCatName val="0"/>
          <c:showSerName val="0"/>
          <c:showPercent val="0"/>
          <c:showBubbleSize val="0"/>
        </c:dLbls>
        <c:axId val="1561140800"/>
        <c:axId val="1553087408"/>
        <c:extLst>
          <c:ext xmlns:c15="http://schemas.microsoft.com/office/drawing/2012/chart" uri="{02D57815-91ED-43cb-92C2-25804820EDAC}">
            <c15:filteredScatterSeries>
              <c15:ser>
                <c:idx val="1"/>
                <c:order val="1"/>
                <c:tx>
                  <c:strRef>
                    <c:extLst>
                      <c:ext uri="{02D57815-91ED-43cb-92C2-25804820EDAC}">
                        <c15:formulaRef>
                          <c15:sqref>Sheet1!$C$1</c15:sqref>
                        </c15:formulaRef>
                      </c:ext>
                    </c:extLst>
                    <c:strCache>
                      <c:ptCount val="1"/>
                      <c:pt idx="0">
                        <c:v>Interpolation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Sheet1!$A$2:$A$5</c15:sqref>
                        </c15:formulaRef>
                      </c:ext>
                    </c:extLst>
                    <c:numCache>
                      <c:formatCode>General</c:formatCode>
                      <c:ptCount val="4"/>
                      <c:pt idx="0">
                        <c:v>0</c:v>
                      </c:pt>
                      <c:pt idx="1">
                        <c:v>10</c:v>
                      </c:pt>
                      <c:pt idx="2">
                        <c:v>15</c:v>
                      </c:pt>
                      <c:pt idx="3">
                        <c:v>20</c:v>
                      </c:pt>
                    </c:numCache>
                  </c:numRef>
                </c:xVal>
                <c:yVal>
                  <c:numRef>
                    <c:extLst>
                      <c:ext uri="{02D57815-91ED-43cb-92C2-25804820EDAC}">
                        <c15:formulaRef>
                          <c15:sqref>Sheet1!$C$2:$C$5</c15:sqref>
                        </c15:formulaRef>
                      </c:ext>
                    </c:extLst>
                    <c:numCache>
                      <c:formatCode>General</c:formatCode>
                      <c:ptCount val="4"/>
                      <c:pt idx="0">
                        <c:v>0</c:v>
                      </c:pt>
                      <c:pt idx="1">
                        <c:v>126.294</c:v>
                      </c:pt>
                      <c:pt idx="2">
                        <c:v>53.994</c:v>
                      </c:pt>
                      <c:pt idx="3">
                        <c:v>48.1</c:v>
                      </c:pt>
                    </c:numCache>
                  </c:numRef>
                </c:yVal>
                <c:smooth val="1"/>
                <c:extLst>
                  <c:ext xmlns:c16="http://schemas.microsoft.com/office/drawing/2014/chart" uri="{C3380CC4-5D6E-409C-BE32-E72D297353CC}">
                    <c16:uniqueId val="{00000001-93DE-4539-AD1C-3C50406BE0E9}"/>
                  </c:ext>
                </c:extLst>
              </c15:ser>
            </c15:filteredScatterSeries>
          </c:ext>
        </c:extLst>
      </c:scatterChart>
      <c:valAx>
        <c:axId val="156114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3087408"/>
        <c:crosses val="autoZero"/>
        <c:crossBetween val="midCat"/>
      </c:valAx>
      <c:valAx>
        <c:axId val="155308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140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8423" y="3807725"/>
            <a:ext cx="10909073" cy="1447062"/>
          </a:xfrm>
        </p:spPr>
        <p:txBody>
          <a:bodyPr>
            <a:normAutofit/>
          </a:bodyPr>
          <a:lstStyle/>
          <a:p>
            <a:pPr algn="ctr"/>
            <a:r>
              <a:rPr lang="en-US" sz="6000" dirty="0"/>
              <a:t>Interpolation Search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81474" y="5576520"/>
            <a:ext cx="9622971" cy="691312"/>
          </a:xfrm>
        </p:spPr>
        <p:txBody>
          <a:bodyPr>
            <a:normAutofit/>
          </a:bodyPr>
          <a:lstStyle/>
          <a:p>
            <a:pPr algn="ctr"/>
            <a:r>
              <a:rPr lang="en-US" sz="2000" dirty="0">
                <a:solidFill>
                  <a:schemeClr val="tx1">
                    <a:lumMod val="85000"/>
                    <a:lumOff val="15000"/>
                  </a:schemeClr>
                </a:solidFill>
              </a:rPr>
              <a:t>By Kaleb Bartholomew &amp; Nicholas </a:t>
            </a:r>
            <a:r>
              <a:rPr lang="en-US" sz="2000" dirty="0" err="1">
                <a:solidFill>
                  <a:schemeClr val="tx1">
                    <a:lumMod val="85000"/>
                    <a:lumOff val="15000"/>
                  </a:schemeClr>
                </a:solidFill>
              </a:rPr>
              <a:t>Dobard</a:t>
            </a:r>
            <a:endParaRPr lang="en-US" sz="2000" dirty="0">
              <a:solidFill>
                <a:schemeClr val="tx1">
                  <a:lumMod val="85000"/>
                  <a:lumOff val="15000"/>
                </a:schemeClr>
              </a:solidFill>
            </a:endParaRPr>
          </a:p>
        </p:txBody>
      </p:sp>
      <p:pic>
        <p:nvPicPr>
          <p:cNvPr id="4" name="Picture 3" descr="Diagram&#10;&#10;Description automatically generated">
            <a:extLst>
              <a:ext uri="{FF2B5EF4-FFF2-40B4-BE49-F238E27FC236}">
                <a16:creationId xmlns:a16="http://schemas.microsoft.com/office/drawing/2014/main" id="{7CB6E7D9-10D2-368B-F551-760402DC97DA}"/>
              </a:ext>
            </a:extLst>
          </p:cNvPr>
          <p:cNvPicPr>
            <a:picLocks noChangeAspect="1"/>
          </p:cNvPicPr>
          <p:nvPr/>
        </p:nvPicPr>
        <p:blipFill>
          <a:blip r:embed="rId3"/>
          <a:stretch>
            <a:fillRect/>
          </a:stretch>
        </p:blipFill>
        <p:spPr>
          <a:xfrm>
            <a:off x="3544009" y="1220828"/>
            <a:ext cx="5091318" cy="2300294"/>
          </a:xfrm>
          <a:prstGeom prst="rect">
            <a:avLst/>
          </a:prstGeom>
        </p:spPr>
      </p:pic>
      <p:cxnSp>
        <p:nvCxnSpPr>
          <p:cNvPr id="33" name="Straight Connector 32">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356BD0-D34D-6A14-C482-5099AF1EA796}"/>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spc="-50">
                <a:solidFill>
                  <a:schemeClr val="tx1">
                    <a:lumMod val="75000"/>
                    <a:lumOff val="25000"/>
                  </a:schemeClr>
                </a:solidFill>
                <a:latin typeface="+mj-lt"/>
                <a:ea typeface="+mj-ea"/>
                <a:cs typeface="+mj-cs"/>
              </a:rPr>
              <a:t>Non-Uniformal Graphs</a:t>
            </a:r>
          </a:p>
        </p:txBody>
      </p:sp>
      <p:cxnSp>
        <p:nvCxnSpPr>
          <p:cNvPr id="47" name="Straight Connector 46">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6" name="Chart 35">
            <a:extLst>
              <a:ext uri="{FF2B5EF4-FFF2-40B4-BE49-F238E27FC236}">
                <a16:creationId xmlns:a16="http://schemas.microsoft.com/office/drawing/2014/main" id="{4549552E-11EB-33F1-05EF-F50A430FED24}"/>
              </a:ext>
            </a:extLst>
          </p:cNvPr>
          <p:cNvGraphicFramePr/>
          <p:nvPr>
            <p:extLst>
              <p:ext uri="{D42A27DB-BD31-4B8C-83A1-F6EECF244321}">
                <p14:modId xmlns:p14="http://schemas.microsoft.com/office/powerpoint/2010/main" val="3134413439"/>
              </p:ext>
            </p:extLst>
          </p:nvPr>
        </p:nvGraphicFramePr>
        <p:xfrm>
          <a:off x="1943728" y="2098516"/>
          <a:ext cx="4182435" cy="3786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16BAD334-BFC8-91E8-8BDC-4D5A0D8E68B4}"/>
              </a:ext>
            </a:extLst>
          </p:cNvPr>
          <p:cNvGraphicFramePr/>
          <p:nvPr>
            <p:extLst>
              <p:ext uri="{D42A27DB-BD31-4B8C-83A1-F6EECF244321}">
                <p14:modId xmlns:p14="http://schemas.microsoft.com/office/powerpoint/2010/main" val="1507457452"/>
              </p:ext>
            </p:extLst>
          </p:nvPr>
        </p:nvGraphicFramePr>
        <p:xfrm>
          <a:off x="6126162" y="2098515"/>
          <a:ext cx="4182435" cy="3786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763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56A70E78-D8FD-AD7C-5D83-BF8604F4C61B}"/>
              </a:ext>
            </a:extLst>
          </p:cNvPr>
          <p:cNvSpPr txBox="1"/>
          <p:nvPr/>
        </p:nvSpPr>
        <p:spPr>
          <a:xfrm>
            <a:off x="1066800" y="5252936"/>
            <a:ext cx="10058400" cy="102871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spc="-50">
                <a:solidFill>
                  <a:schemeClr val="bg1"/>
                </a:solidFill>
                <a:latin typeface="+mj-lt"/>
                <a:ea typeface="+mj-ea"/>
                <a:cs typeface="+mj-cs"/>
              </a:rPr>
              <a:t>Exponential Non-Uniformal Graphs</a:t>
            </a:r>
          </a:p>
        </p:txBody>
      </p:sp>
      <p:graphicFrame>
        <p:nvGraphicFramePr>
          <p:cNvPr id="36" name="Chart 35">
            <a:extLst>
              <a:ext uri="{FF2B5EF4-FFF2-40B4-BE49-F238E27FC236}">
                <a16:creationId xmlns:a16="http://schemas.microsoft.com/office/drawing/2014/main" id="{4549552E-11EB-33F1-05EF-F50A430FED24}"/>
              </a:ext>
            </a:extLst>
          </p:cNvPr>
          <p:cNvGraphicFramePr/>
          <p:nvPr>
            <p:extLst>
              <p:ext uri="{D42A27DB-BD31-4B8C-83A1-F6EECF244321}">
                <p14:modId xmlns:p14="http://schemas.microsoft.com/office/powerpoint/2010/main" val="2978640264"/>
              </p:ext>
            </p:extLst>
          </p:nvPr>
        </p:nvGraphicFramePr>
        <p:xfrm>
          <a:off x="2095573" y="643468"/>
          <a:ext cx="3998131" cy="3619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B9339B3-6756-1740-A467-D15AA9416922}"/>
              </a:ext>
            </a:extLst>
          </p:cNvPr>
          <p:cNvGraphicFramePr/>
          <p:nvPr>
            <p:extLst>
              <p:ext uri="{D42A27DB-BD31-4B8C-83A1-F6EECF244321}">
                <p14:modId xmlns:p14="http://schemas.microsoft.com/office/powerpoint/2010/main" val="2029089040"/>
              </p:ext>
            </p:extLst>
          </p:nvPr>
        </p:nvGraphicFramePr>
        <p:xfrm>
          <a:off x="6093704" y="643467"/>
          <a:ext cx="3998131" cy="36192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160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A5C51-78E2-3C5D-F602-11DC32C453E4}"/>
              </a:ext>
            </a:extLst>
          </p:cNvPr>
          <p:cNvSpPr>
            <a:spLocks noGrp="1"/>
          </p:cNvSpPr>
          <p:nvPr>
            <p:ph type="title"/>
          </p:nvPr>
        </p:nvSpPr>
        <p:spPr>
          <a:xfrm>
            <a:off x="1036320" y="286603"/>
            <a:ext cx="10058400" cy="1450757"/>
          </a:xfrm>
        </p:spPr>
        <p:txBody>
          <a:bodyPr>
            <a:normAutofit/>
          </a:bodyPr>
          <a:lstStyle/>
          <a:p>
            <a:pPr algn="ctr"/>
            <a:r>
              <a:rPr lang="en-US" dirty="0"/>
              <a:t>Runtime O(log(log n)</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A1E4F7FA-CA19-C8D9-4EB6-0E18D6F6BCF8}"/>
              </a:ext>
            </a:extLst>
          </p:cNvPr>
          <p:cNvSpPr>
            <a:spLocks noGrp="1"/>
          </p:cNvSpPr>
          <p:nvPr>
            <p:ph idx="1"/>
          </p:nvPr>
        </p:nvSpPr>
        <p:spPr>
          <a:xfrm>
            <a:off x="1097280" y="2108201"/>
            <a:ext cx="3506804" cy="3760891"/>
          </a:xfrm>
        </p:spPr>
        <p:txBody>
          <a:bodyPr>
            <a:normAutofit/>
          </a:bodyPr>
          <a:lstStyle/>
          <a:p>
            <a:r>
              <a:rPr lang="en-US" dirty="0"/>
              <a:t>the Algorithm assumes the data in a given array is uniformly distributed.</a:t>
            </a:r>
          </a:p>
          <a:p>
            <a:r>
              <a:rPr lang="en-US" dirty="0"/>
              <a:t>Under this assumption, the probability of the estimated position being close to the target value is high, which means that the algorithm can converge quickly.</a:t>
            </a:r>
          </a:p>
        </p:txBody>
      </p:sp>
      <p:sp>
        <p:nvSpPr>
          <p:cNvPr id="9" name="TextBox 8">
            <a:extLst>
              <a:ext uri="{FF2B5EF4-FFF2-40B4-BE49-F238E27FC236}">
                <a16:creationId xmlns:a16="http://schemas.microsoft.com/office/drawing/2014/main" id="{40DBC2E7-8CC9-79E3-C826-830BDEA6374C}"/>
              </a:ext>
            </a:extLst>
          </p:cNvPr>
          <p:cNvSpPr txBox="1"/>
          <p:nvPr/>
        </p:nvSpPr>
        <p:spPr>
          <a:xfrm>
            <a:off x="5998613" y="1898504"/>
            <a:ext cx="5163954" cy="4801314"/>
          </a:xfrm>
          <a:prstGeom prst="rect">
            <a:avLst/>
          </a:prstGeom>
          <a:noFill/>
        </p:spPr>
        <p:txBody>
          <a:bodyPr wrap="square" rtlCol="0">
            <a:spAutoFit/>
          </a:bodyPr>
          <a:lstStyle/>
          <a:p>
            <a:pPr marL="342900" indent="-342900" algn="ctr">
              <a:buFont typeface="+mj-lt"/>
              <a:buAutoNum type="arabicPeriod"/>
            </a:pPr>
            <a:r>
              <a:rPr lang="en-US" dirty="0"/>
              <a:t>In each iteration, interpolation search reduces the search space by a factor determined by the distribution of the data in the array.</a:t>
            </a:r>
          </a:p>
          <a:p>
            <a:pPr marL="342900" indent="-342900" algn="ctr">
              <a:buFont typeface="+mj-lt"/>
              <a:buAutoNum type="arabicPeriod"/>
            </a:pPr>
            <a:endParaRPr lang="en-US" dirty="0"/>
          </a:p>
          <a:p>
            <a:pPr marL="342900" indent="-342900" algn="ctr">
              <a:buFont typeface="+mj-lt"/>
              <a:buAutoNum type="arabicPeriod"/>
            </a:pPr>
            <a:r>
              <a:rPr lang="en-US" dirty="0"/>
              <a:t>The number of iterations required to find the target value can be expressed as the number of times the search space can be reduced by this factor. This is equivalent to taking the logarithm (base 2) of the array size, which is log(n).</a:t>
            </a:r>
          </a:p>
          <a:p>
            <a:pPr marL="342900" indent="-342900" algn="ctr">
              <a:buFont typeface="+mj-lt"/>
              <a:buAutoNum type="arabicPeriod"/>
            </a:pPr>
            <a:endParaRPr lang="en-US" dirty="0"/>
          </a:p>
          <a:p>
            <a:pPr marL="342900" indent="-342900" algn="ctr">
              <a:buFont typeface="+mj-lt"/>
              <a:buAutoNum type="arabicPeriod"/>
            </a:pPr>
            <a:r>
              <a:rPr lang="en-US" dirty="0"/>
              <a:t>The O(log(log n)) complexity comes from the fact that the reduction factor is not constant, but rather depends on the distribution of the data. In the best-case scenario, the reduction factor is proportional to log(n). Therefore, the number of iterations required is log(log n).</a:t>
            </a:r>
          </a:p>
          <a:p>
            <a:pPr marL="342900" indent="-342900">
              <a:buFont typeface="+mj-lt"/>
              <a:buAutoNum type="arabicPeriod"/>
            </a:pPr>
            <a:endParaRPr lang="en-US" dirty="0"/>
          </a:p>
        </p:txBody>
      </p:sp>
    </p:spTree>
    <p:extLst>
      <p:ext uri="{BB962C8B-B14F-4D97-AF65-F5344CB8AC3E}">
        <p14:creationId xmlns:p14="http://schemas.microsoft.com/office/powerpoint/2010/main" val="150778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69654-5B60-7D93-C015-0B1BBDB8263B}"/>
              </a:ext>
            </a:extLst>
          </p:cNvPr>
          <p:cNvSpPr>
            <a:spLocks noGrp="1"/>
          </p:cNvSpPr>
          <p:nvPr>
            <p:ph type="title"/>
          </p:nvPr>
        </p:nvSpPr>
        <p:spPr>
          <a:xfrm>
            <a:off x="1097280" y="286603"/>
            <a:ext cx="10058400" cy="1450757"/>
          </a:xfrm>
        </p:spPr>
        <p:txBody>
          <a:bodyPr>
            <a:normAutofit/>
          </a:bodyPr>
          <a:lstStyle/>
          <a:p>
            <a:r>
              <a:rPr lang="en-US"/>
              <a:t>Calculating Big O</a:t>
            </a:r>
            <a:endParaRPr lang="en-US" dirty="0"/>
          </a:p>
        </p:txBody>
      </p:sp>
      <p:cxnSp>
        <p:nvCxnSpPr>
          <p:cNvPr id="18"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B19EF8-5103-3C66-917F-E4D0B32C649F}"/>
              </a:ext>
            </a:extLst>
          </p:cNvPr>
          <p:cNvSpPr>
            <a:spLocks noGrp="1"/>
          </p:cNvSpPr>
          <p:nvPr>
            <p:ph idx="1"/>
          </p:nvPr>
        </p:nvSpPr>
        <p:spPr>
          <a:xfrm>
            <a:off x="1097280" y="2108201"/>
            <a:ext cx="5575367" cy="3760891"/>
          </a:xfrm>
        </p:spPr>
        <p:txBody>
          <a:bodyPr>
            <a:normAutofit/>
          </a:bodyPr>
          <a:lstStyle/>
          <a:p>
            <a:pPr>
              <a:lnSpc>
                <a:spcPct val="100000"/>
              </a:lnSpc>
            </a:pPr>
            <a:r>
              <a:rPr lang="en-US" sz="1600"/>
              <a:t>Because the algorithm is designed such that the range decreases with each probe the algorithm should never search more than the number of values in the array meaning the </a:t>
            </a:r>
            <a:r>
              <a:rPr lang="en-US" sz="1600" b="1" u="sng"/>
              <a:t>worst runtime </a:t>
            </a:r>
            <a:r>
              <a:rPr lang="en-US" sz="1600"/>
              <a:t>is O(N).</a:t>
            </a:r>
          </a:p>
          <a:p>
            <a:pPr>
              <a:lnSpc>
                <a:spcPct val="100000"/>
              </a:lnSpc>
            </a:pPr>
            <a:r>
              <a:rPr lang="en-US" sz="1600"/>
              <a:t>Assuming your data is uniformly distributed. The number of iterations required is proportional to the logarithm of the logarithm of the array size, i.e., log(log(n)) which represents the </a:t>
            </a:r>
            <a:r>
              <a:rPr lang="en-US" sz="1600" b="1" u="sng"/>
              <a:t>average runtime</a:t>
            </a:r>
            <a:r>
              <a:rPr lang="en-US" sz="1600"/>
              <a:t>. This is an approximation, and the actual complexity can vary depending on the specific distribution of the data in the array.</a:t>
            </a:r>
          </a:p>
          <a:p>
            <a:pPr>
              <a:lnSpc>
                <a:spcPct val="100000"/>
              </a:lnSpc>
            </a:pPr>
            <a:r>
              <a:rPr lang="en-US" sz="1600"/>
              <a:t>If the target value is found in the first probe (i.e., the estimated position is correct), the complexity is O(1), which represents a </a:t>
            </a:r>
            <a:r>
              <a:rPr lang="en-US" sz="1600" b="1" u="sng"/>
              <a:t>constant time complexity</a:t>
            </a:r>
            <a:r>
              <a:rPr lang="en-US" sz="1600"/>
              <a:t>.</a:t>
            </a:r>
          </a:p>
          <a:p>
            <a:pPr>
              <a:lnSpc>
                <a:spcPct val="100000"/>
              </a:lnSpc>
            </a:pPr>
            <a:endParaRPr lang="en-US" sz="1600"/>
          </a:p>
          <a:p>
            <a:pPr>
              <a:lnSpc>
                <a:spcPct val="100000"/>
              </a:lnSpc>
            </a:pPr>
            <a:endParaRPr lang="en-US" sz="1600"/>
          </a:p>
        </p:txBody>
      </p:sp>
      <p:pic>
        <p:nvPicPr>
          <p:cNvPr id="5" name="Picture 4" descr="Graph on document with pen">
            <a:extLst>
              <a:ext uri="{FF2B5EF4-FFF2-40B4-BE49-F238E27FC236}">
                <a16:creationId xmlns:a16="http://schemas.microsoft.com/office/drawing/2014/main" id="{BC107DF6-D709-4BD3-7CEE-F7C2A6BAD5BA}"/>
              </a:ext>
            </a:extLst>
          </p:cNvPr>
          <p:cNvPicPr>
            <a:picLocks noChangeAspect="1"/>
          </p:cNvPicPr>
          <p:nvPr/>
        </p:nvPicPr>
        <p:blipFill rotWithShape="1">
          <a:blip r:embed="rId2"/>
          <a:srcRect l="23213" r="9656" b="-3"/>
          <a:stretch/>
        </p:blipFill>
        <p:spPr>
          <a:xfrm>
            <a:off x="7534656" y="2108200"/>
            <a:ext cx="3621024" cy="3600613"/>
          </a:xfrm>
          <a:prstGeom prst="rect">
            <a:avLst/>
          </a:prstGeom>
        </p:spPr>
      </p:pic>
      <p:sp>
        <p:nvSpPr>
          <p:cNvPr id="20" name="Rectangle 19">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97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8845A-8FF2-037C-C41C-A60B85296F18}"/>
              </a:ext>
            </a:extLst>
          </p:cNvPr>
          <p:cNvSpPr>
            <a:spLocks noGrp="1"/>
          </p:cNvSpPr>
          <p:nvPr>
            <p:ph type="title"/>
          </p:nvPr>
        </p:nvSpPr>
        <p:spPr>
          <a:xfrm>
            <a:off x="5117309" y="634946"/>
            <a:ext cx="6432434" cy="1450757"/>
          </a:xfrm>
        </p:spPr>
        <p:txBody>
          <a:bodyPr>
            <a:normAutofit/>
          </a:bodyPr>
          <a:lstStyle/>
          <a:p>
            <a:r>
              <a:rPr lang="en-US"/>
              <a:t>Work Distribution</a:t>
            </a:r>
            <a:endParaRPr lang="en-US" dirty="0"/>
          </a:p>
        </p:txBody>
      </p:sp>
      <p:pic>
        <p:nvPicPr>
          <p:cNvPr id="5" name="Picture 4" descr="Digital financial graph">
            <a:extLst>
              <a:ext uri="{FF2B5EF4-FFF2-40B4-BE49-F238E27FC236}">
                <a16:creationId xmlns:a16="http://schemas.microsoft.com/office/drawing/2014/main" id="{1169D6F7-AAD7-A3E2-79A3-5C99961C1784}"/>
              </a:ext>
            </a:extLst>
          </p:cNvPr>
          <p:cNvPicPr>
            <a:picLocks noChangeAspect="1"/>
          </p:cNvPicPr>
          <p:nvPr/>
        </p:nvPicPr>
        <p:blipFill rotWithShape="1">
          <a:blip r:embed="rId2"/>
          <a:srcRect l="33576" r="24073" b="2"/>
          <a:stretch/>
        </p:blipFill>
        <p:spPr>
          <a:xfrm>
            <a:off x="633999" y="640081"/>
            <a:ext cx="4001315" cy="5314406"/>
          </a:xfrm>
          <a:prstGeom prst="rect">
            <a:avLst/>
          </a:prstGeom>
        </p:spPr>
      </p:pic>
      <p:cxnSp>
        <p:nvCxnSpPr>
          <p:cNvPr id="18" name="Straight Connector 17">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E40093-7E36-F8EC-1A1D-FF36E525161C}"/>
              </a:ext>
            </a:extLst>
          </p:cNvPr>
          <p:cNvSpPr>
            <a:spLocks noGrp="1"/>
          </p:cNvSpPr>
          <p:nvPr>
            <p:ph idx="1"/>
          </p:nvPr>
        </p:nvSpPr>
        <p:spPr>
          <a:xfrm>
            <a:off x="5117308" y="2407436"/>
            <a:ext cx="6432434" cy="3461658"/>
          </a:xfrm>
        </p:spPr>
        <p:txBody>
          <a:bodyPr>
            <a:normAutofit/>
          </a:bodyPr>
          <a:lstStyle/>
          <a:p>
            <a:r>
              <a:rPr lang="en-US" dirty="0"/>
              <a:t>PowerPoint 70/30 Kaleb did the slides Nicholas provided the data</a:t>
            </a:r>
          </a:p>
          <a:p>
            <a:r>
              <a:rPr lang="en-US" dirty="0"/>
              <a:t>K: Research on Interpolation and Interpolation Search 70/30</a:t>
            </a:r>
          </a:p>
          <a:p>
            <a:r>
              <a:rPr lang="en-US" dirty="0"/>
              <a:t>N: Implementation of Interpolation Search 80/20</a:t>
            </a:r>
          </a:p>
          <a:p>
            <a:r>
              <a:rPr lang="en-US" dirty="0"/>
              <a:t>We reviewed each others work as we went along</a:t>
            </a:r>
          </a:p>
        </p:txBody>
      </p:sp>
      <p:sp>
        <p:nvSpPr>
          <p:cNvPr id="20" name="Rectangle 19">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959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0AA1CF-341F-57D9-743F-ADC7CF55EAD6}"/>
              </a:ext>
            </a:extLst>
          </p:cNvPr>
          <p:cNvSpPr>
            <a:spLocks noGrp="1"/>
          </p:cNvSpPr>
          <p:nvPr>
            <p:ph idx="1"/>
          </p:nvPr>
        </p:nvSpPr>
        <p:spPr>
          <a:xfrm>
            <a:off x="943356" y="2068875"/>
            <a:ext cx="10337292" cy="2037506"/>
          </a:xfrm>
        </p:spPr>
        <p:txBody>
          <a:bodyPr>
            <a:normAutofit/>
          </a:bodyPr>
          <a:lstStyle/>
          <a:p>
            <a:pPr marL="93269" indent="-93269" algn="ctr" defTabSz="932688">
              <a:spcBef>
                <a:spcPts val="1224"/>
              </a:spcBef>
              <a:spcAft>
                <a:spcPts val="204"/>
              </a:spcAft>
            </a:pPr>
            <a:r>
              <a:rPr lang="en-US" sz="9792" kern="1200">
                <a:solidFill>
                  <a:schemeClr val="tx1">
                    <a:lumMod val="75000"/>
                    <a:lumOff val="25000"/>
                  </a:schemeClr>
                </a:solidFill>
                <a:latin typeface="+mn-lt"/>
                <a:ea typeface="+mn-ea"/>
                <a:cs typeface="+mn-cs"/>
              </a:rPr>
              <a:t>EL FIN</a:t>
            </a:r>
          </a:p>
          <a:p>
            <a:endParaRPr lang="en-US" dirty="0"/>
          </a:p>
        </p:txBody>
      </p:sp>
      <p:sp>
        <p:nvSpPr>
          <p:cNvPr id="4" name="TextBox 3">
            <a:extLst>
              <a:ext uri="{FF2B5EF4-FFF2-40B4-BE49-F238E27FC236}">
                <a16:creationId xmlns:a16="http://schemas.microsoft.com/office/drawing/2014/main" id="{8D9196DD-54D8-19EB-1325-53C0B95E31B6}"/>
              </a:ext>
            </a:extLst>
          </p:cNvPr>
          <p:cNvSpPr txBox="1"/>
          <p:nvPr/>
        </p:nvSpPr>
        <p:spPr>
          <a:xfrm>
            <a:off x="3624127" y="4403145"/>
            <a:ext cx="5143916" cy="379573"/>
          </a:xfrm>
          <a:prstGeom prst="rect">
            <a:avLst/>
          </a:prstGeom>
          <a:noFill/>
        </p:spPr>
        <p:txBody>
          <a:bodyPr wrap="square" rtlCol="0">
            <a:spAutoFit/>
          </a:bodyPr>
          <a:lstStyle/>
          <a:p>
            <a:pPr algn="ctr" defTabSz="932688">
              <a:spcAft>
                <a:spcPts val="600"/>
              </a:spcAft>
            </a:pPr>
            <a:r>
              <a:rPr lang="en-US" sz="1836" kern="1200">
                <a:solidFill>
                  <a:schemeClr val="tx1"/>
                </a:solidFill>
                <a:latin typeface="+mn-lt"/>
                <a:ea typeface="+mn-ea"/>
                <a:cs typeface="+mn-cs"/>
              </a:rPr>
              <a:t>Floor is now open to questions</a:t>
            </a:r>
            <a:endParaRPr lang="en-US"/>
          </a:p>
        </p:txBody>
      </p:sp>
    </p:spTree>
    <p:extLst>
      <p:ext uri="{BB962C8B-B14F-4D97-AF65-F5344CB8AC3E}">
        <p14:creationId xmlns:p14="http://schemas.microsoft.com/office/powerpoint/2010/main" val="16682367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5D554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613766-7951-E197-BC60-7E9CA5B2C151}"/>
              </a:ext>
            </a:extLst>
          </p:cNvPr>
          <p:cNvSpPr>
            <a:spLocks noGrp="1"/>
          </p:cNvSpPr>
          <p:nvPr>
            <p:ph type="title"/>
          </p:nvPr>
        </p:nvSpPr>
        <p:spPr>
          <a:xfrm>
            <a:off x="700423" y="201619"/>
            <a:ext cx="6482089" cy="824140"/>
          </a:xfrm>
        </p:spPr>
        <p:txBody>
          <a:bodyPr>
            <a:normAutofit fontScale="90000"/>
          </a:bodyPr>
          <a:lstStyle/>
          <a:p>
            <a:pPr algn="ctr"/>
            <a:r>
              <a:rPr lang="en-US" sz="4000" dirty="0">
                <a:solidFill>
                  <a:srgbClr val="FFFFFF"/>
                </a:solidFill>
              </a:rPr>
              <a:t>Brief Review of Interpolation Search</a:t>
            </a:r>
          </a:p>
        </p:txBody>
      </p:sp>
      <p:cxnSp>
        <p:nvCxnSpPr>
          <p:cNvPr id="22" name="Straight Connector 21">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erson wearing glasses&#10;&#10;Description automatically generated with medium confidence">
            <a:extLst>
              <a:ext uri="{FF2B5EF4-FFF2-40B4-BE49-F238E27FC236}">
                <a16:creationId xmlns:a16="http://schemas.microsoft.com/office/drawing/2014/main" id="{A9C7EEAC-59CA-69DC-8F8E-A96C1516C040}"/>
              </a:ext>
            </a:extLst>
          </p:cNvPr>
          <p:cNvPicPr>
            <a:picLocks noChangeAspect="1"/>
          </p:cNvPicPr>
          <p:nvPr/>
        </p:nvPicPr>
        <p:blipFill>
          <a:blip r:embed="rId2"/>
          <a:stretch>
            <a:fillRect/>
          </a:stretch>
        </p:blipFill>
        <p:spPr>
          <a:xfrm>
            <a:off x="8251982" y="1359196"/>
            <a:ext cx="3294253" cy="4117816"/>
          </a:xfrm>
          <a:prstGeom prst="rect">
            <a:avLst/>
          </a:prstGeom>
        </p:spPr>
      </p:pic>
      <p:sp>
        <p:nvSpPr>
          <p:cNvPr id="4" name="TextBox 3">
            <a:extLst>
              <a:ext uri="{FF2B5EF4-FFF2-40B4-BE49-F238E27FC236}">
                <a16:creationId xmlns:a16="http://schemas.microsoft.com/office/drawing/2014/main" id="{B71B8029-E084-E642-902A-751F182F4536}"/>
              </a:ext>
            </a:extLst>
          </p:cNvPr>
          <p:cNvSpPr txBox="1"/>
          <p:nvPr/>
        </p:nvSpPr>
        <p:spPr>
          <a:xfrm>
            <a:off x="8005011" y="5477012"/>
            <a:ext cx="3801978" cy="369332"/>
          </a:xfrm>
          <a:prstGeom prst="rect">
            <a:avLst/>
          </a:prstGeom>
          <a:noFill/>
        </p:spPr>
        <p:txBody>
          <a:bodyPr wrap="square" rtlCol="0">
            <a:spAutoFit/>
          </a:bodyPr>
          <a:lstStyle/>
          <a:p>
            <a:r>
              <a:rPr lang="en-US" dirty="0"/>
              <a:t>Described by W. W. Peterson in 1975.</a:t>
            </a:r>
          </a:p>
        </p:txBody>
      </p:sp>
      <p:sp>
        <p:nvSpPr>
          <p:cNvPr id="5" name="Rectangle 4">
            <a:extLst>
              <a:ext uri="{FF2B5EF4-FFF2-40B4-BE49-F238E27FC236}">
                <a16:creationId xmlns:a16="http://schemas.microsoft.com/office/drawing/2014/main" id="{A0BB0EED-4EBF-0E7E-4BFB-D7B4A8548F85}"/>
              </a:ext>
            </a:extLst>
          </p:cNvPr>
          <p:cNvSpPr/>
          <p:nvPr/>
        </p:nvSpPr>
        <p:spPr>
          <a:xfrm>
            <a:off x="1198268" y="2183336"/>
            <a:ext cx="5486400" cy="321733"/>
          </a:xfrm>
          <a:prstGeom prst="rect">
            <a:avLst/>
          </a:prstGeom>
          <a:solidFill>
            <a:srgbClr val="5D554B"/>
          </a:solidFill>
          <a:ln>
            <a:solidFill>
              <a:srgbClr val="5D5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489D3-1301-E69B-FD8F-65EAC0CB0DFA}"/>
              </a:ext>
            </a:extLst>
          </p:cNvPr>
          <p:cNvSpPr>
            <a:spLocks noGrp="1"/>
          </p:cNvSpPr>
          <p:nvPr>
            <p:ph idx="1"/>
          </p:nvPr>
        </p:nvSpPr>
        <p:spPr>
          <a:xfrm>
            <a:off x="952498" y="1227377"/>
            <a:ext cx="5977938" cy="5429003"/>
          </a:xfrm>
        </p:spPr>
        <p:txBody>
          <a:bodyPr>
            <a:normAutofit/>
          </a:bodyPr>
          <a:lstStyle/>
          <a:p>
            <a:pPr algn="ctr"/>
            <a:r>
              <a:rPr lang="en-US" sz="1800" dirty="0">
                <a:solidFill>
                  <a:srgbClr val="FFFFFF"/>
                </a:solidFill>
              </a:rPr>
              <a:t>An algorithm designed for searching for a key over an ordered array. (this works best with large data sets)</a:t>
            </a:r>
          </a:p>
          <a:p>
            <a:pPr algn="ctr"/>
            <a:r>
              <a:rPr lang="en-US" sz="1800" dirty="0">
                <a:solidFill>
                  <a:srgbClr val="FFFFFF"/>
                </a:solidFill>
              </a:rPr>
              <a:t>Algorithm uses a “</a:t>
            </a:r>
            <a:r>
              <a:rPr lang="en-US" sz="1800" dirty="0">
                <a:solidFill>
                  <a:schemeClr val="bg2">
                    <a:lumMod val="50000"/>
                    <a:lumOff val="50000"/>
                  </a:schemeClr>
                </a:solidFill>
              </a:rPr>
              <a:t>probed</a:t>
            </a:r>
            <a:r>
              <a:rPr lang="en-US" sz="1800" dirty="0">
                <a:solidFill>
                  <a:srgbClr val="FFFFFF"/>
                </a:solidFill>
              </a:rPr>
              <a:t>” result to “</a:t>
            </a:r>
            <a:r>
              <a:rPr lang="en-US" sz="1800" dirty="0">
                <a:solidFill>
                  <a:schemeClr val="bg2">
                    <a:lumMod val="50000"/>
                    <a:lumOff val="50000"/>
                  </a:schemeClr>
                </a:solidFill>
              </a:rPr>
              <a:t>guess</a:t>
            </a:r>
            <a:r>
              <a:rPr lang="en-US" sz="1800" dirty="0">
                <a:solidFill>
                  <a:srgbClr val="FFFFFF"/>
                </a:solidFill>
              </a:rPr>
              <a:t>” the value’s location based and then narrowing the search area and calculating a new probe</a:t>
            </a:r>
          </a:p>
          <a:p>
            <a:pPr algn="ctr"/>
            <a:r>
              <a:rPr lang="en-US" sz="1800" dirty="0">
                <a:solidFill>
                  <a:srgbClr val="FFFFFF"/>
                </a:solidFill>
              </a:rPr>
              <a:t> Typically done via Linear Interpolation.</a:t>
            </a:r>
          </a:p>
          <a:p>
            <a:pPr algn="ctr"/>
            <a:r>
              <a:rPr lang="en-US" sz="1800" dirty="0">
                <a:solidFill>
                  <a:srgbClr val="FFFFFF"/>
                </a:solidFill>
              </a:rPr>
              <a:t> A method of curve fitting using linear polynomials to construct new data points within the range of a discrete set of known data points.</a:t>
            </a:r>
          </a:p>
          <a:p>
            <a:pPr algn="ctr"/>
            <a:r>
              <a:rPr lang="en-US" sz="1800" dirty="0">
                <a:solidFill>
                  <a:srgbClr val="FFFFFF"/>
                </a:solidFill>
              </a:rPr>
              <a:t>Calculating the probable position of the target value is based on the value range </a:t>
            </a:r>
            <a:r>
              <a:rPr lang="en-US" sz="1800" dirty="0">
                <a:solidFill>
                  <a:schemeClr val="bg2">
                    <a:lumMod val="50000"/>
                    <a:lumOff val="50000"/>
                  </a:schemeClr>
                </a:solidFill>
              </a:rPr>
              <a:t>(y)</a:t>
            </a:r>
            <a:r>
              <a:rPr lang="en-US" sz="1800" dirty="0">
                <a:solidFill>
                  <a:srgbClr val="FFFFFF"/>
                </a:solidFill>
              </a:rPr>
              <a:t> and their distribution </a:t>
            </a:r>
            <a:r>
              <a:rPr lang="en-US" sz="1800" dirty="0">
                <a:solidFill>
                  <a:schemeClr val="bg2">
                    <a:lumMod val="50000"/>
                    <a:lumOff val="50000"/>
                  </a:schemeClr>
                </a:solidFill>
              </a:rPr>
              <a:t>(x)</a:t>
            </a:r>
            <a:r>
              <a:rPr lang="en-US" sz="1800" dirty="0">
                <a:solidFill>
                  <a:srgbClr val="FFFFFF"/>
                </a:solidFill>
              </a:rPr>
              <a:t>.</a:t>
            </a:r>
          </a:p>
          <a:p>
            <a:pPr algn="ctr"/>
            <a:r>
              <a:rPr lang="en-US" sz="1800" dirty="0">
                <a:solidFill>
                  <a:srgbClr val="FFFFFF"/>
                </a:solidFill>
              </a:rPr>
              <a:t>The algorithm then narrows down the remaining </a:t>
            </a:r>
            <a:r>
              <a:rPr lang="en-US" sz="1800" dirty="0">
                <a:solidFill>
                  <a:schemeClr val="bg2">
                    <a:lumMod val="50000"/>
                    <a:lumOff val="50000"/>
                  </a:schemeClr>
                </a:solidFill>
              </a:rPr>
              <a:t>search space</a:t>
            </a:r>
            <a:r>
              <a:rPr lang="en-US" sz="1800" dirty="0">
                <a:solidFill>
                  <a:srgbClr val="FFFFFF"/>
                </a:solidFill>
              </a:rPr>
              <a:t> until the target value is located, or the search ranges becomes empty.</a:t>
            </a:r>
          </a:p>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marL="0" indent="0">
              <a:buNone/>
            </a:pPr>
            <a:endParaRPr lang="en-US" sz="1800" dirty="0">
              <a:solidFill>
                <a:srgbClr val="FFFFFF"/>
              </a:solidFill>
            </a:endParaRPr>
          </a:p>
        </p:txBody>
      </p:sp>
      <p:sp>
        <p:nvSpPr>
          <p:cNvPr id="7" name="TextBox 6">
            <a:extLst>
              <a:ext uri="{FF2B5EF4-FFF2-40B4-BE49-F238E27FC236}">
                <a16:creationId xmlns:a16="http://schemas.microsoft.com/office/drawing/2014/main" id="{D70CF999-57B9-83AD-DE9A-0E5738F6B4E0}"/>
              </a:ext>
            </a:extLst>
          </p:cNvPr>
          <p:cNvSpPr txBox="1"/>
          <p:nvPr/>
        </p:nvSpPr>
        <p:spPr>
          <a:xfrm>
            <a:off x="8005011" y="5846344"/>
            <a:ext cx="3657600" cy="646331"/>
          </a:xfrm>
          <a:prstGeom prst="rect">
            <a:avLst/>
          </a:prstGeom>
          <a:noFill/>
        </p:spPr>
        <p:txBody>
          <a:bodyPr wrap="square" rtlCol="0">
            <a:spAutoFit/>
          </a:bodyPr>
          <a:lstStyle/>
          <a:p>
            <a:pPr algn="ctr"/>
            <a:r>
              <a:rPr lang="en-US" dirty="0"/>
              <a:t>American Computer Scientist &amp; Mathematician</a:t>
            </a:r>
          </a:p>
        </p:txBody>
      </p:sp>
    </p:spTree>
    <p:extLst>
      <p:ext uri="{BB962C8B-B14F-4D97-AF65-F5344CB8AC3E}">
        <p14:creationId xmlns:p14="http://schemas.microsoft.com/office/powerpoint/2010/main" val="175276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FA8AD-15E3-8083-D225-8D10ACA061DC}"/>
              </a:ext>
            </a:extLst>
          </p:cNvPr>
          <p:cNvSpPr>
            <a:spLocks noGrp="1"/>
          </p:cNvSpPr>
          <p:nvPr>
            <p:ph type="title"/>
          </p:nvPr>
        </p:nvSpPr>
        <p:spPr>
          <a:xfrm>
            <a:off x="1097280" y="286603"/>
            <a:ext cx="10058400" cy="1450757"/>
          </a:xfrm>
        </p:spPr>
        <p:txBody>
          <a:bodyPr>
            <a:normAutofit/>
          </a:bodyPr>
          <a:lstStyle/>
          <a:p>
            <a:r>
              <a:rPr lang="en-US" dirty="0"/>
              <a:t>Interpolation vs Linear Regression</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E970D72-EEC5-FCE0-91DE-3E966E2E73A3}"/>
              </a:ext>
            </a:extLst>
          </p:cNvPr>
          <p:cNvSpPr>
            <a:spLocks noGrp="1"/>
          </p:cNvSpPr>
          <p:nvPr>
            <p:ph idx="1"/>
          </p:nvPr>
        </p:nvSpPr>
        <p:spPr>
          <a:xfrm>
            <a:off x="1303867" y="2098515"/>
            <a:ext cx="2376876" cy="3190322"/>
          </a:xfrm>
        </p:spPr>
        <p:txBody>
          <a:bodyPr>
            <a:normAutofit/>
          </a:bodyPr>
          <a:lstStyle/>
          <a:p>
            <a:pPr marL="76810" indent="-76810" defTabSz="768096">
              <a:spcBef>
                <a:spcPts val="1008"/>
              </a:spcBef>
              <a:spcAft>
                <a:spcPts val="168"/>
              </a:spcAft>
            </a:pPr>
            <a:r>
              <a:rPr lang="en-US" sz="1800" kern="1200" dirty="0">
                <a:solidFill>
                  <a:schemeClr val="tx1">
                    <a:lumMod val="75000"/>
                    <a:lumOff val="25000"/>
                  </a:schemeClr>
                </a:solidFill>
                <a:latin typeface="+mn-lt"/>
                <a:ea typeface="+mn-ea"/>
                <a:cs typeface="+mn-cs"/>
              </a:rPr>
              <a:t>Interpolation and linear regression are two distinct mathematical techniques used for different purposes, but they both involve estimating values based on a given dataset. </a:t>
            </a:r>
            <a:endParaRPr lang="en-US" sz="2400" dirty="0"/>
          </a:p>
        </p:txBody>
      </p:sp>
      <p:sp>
        <p:nvSpPr>
          <p:cNvPr id="4" name="Content Placeholder 2">
            <a:extLst>
              <a:ext uri="{FF2B5EF4-FFF2-40B4-BE49-F238E27FC236}">
                <a16:creationId xmlns:a16="http://schemas.microsoft.com/office/drawing/2014/main" id="{5CFC4B38-B536-79E1-D76A-2E0B0CCC4AC1}"/>
              </a:ext>
            </a:extLst>
          </p:cNvPr>
          <p:cNvSpPr txBox="1">
            <a:spLocks/>
          </p:cNvSpPr>
          <p:nvPr/>
        </p:nvSpPr>
        <p:spPr>
          <a:xfrm>
            <a:off x="4414234" y="2200578"/>
            <a:ext cx="7075033" cy="41240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indent="-384048" defTabSz="768096">
              <a:spcBef>
                <a:spcPts val="1008"/>
              </a:spcBef>
              <a:spcAft>
                <a:spcPts val="168"/>
              </a:spcAft>
              <a:buFont typeface="+mj-lt"/>
              <a:buAutoNum type="arabicPeriod"/>
            </a:pPr>
            <a:r>
              <a:rPr lang="en-US" kern="1200" dirty="0">
                <a:solidFill>
                  <a:schemeClr val="tx1">
                    <a:lumMod val="75000"/>
                    <a:lumOff val="25000"/>
                  </a:schemeClr>
                </a:solidFill>
                <a:latin typeface="+mn-lt"/>
                <a:ea typeface="+mn-ea"/>
                <a:cs typeface="+mn-cs"/>
              </a:rPr>
              <a:t>Purpose (Interpolation then Linear Regression)</a:t>
            </a:r>
          </a:p>
          <a:p>
            <a:pPr marL="0" indent="0" defTabSz="768096">
              <a:spcBef>
                <a:spcPts val="1008"/>
              </a:spcBef>
              <a:spcAft>
                <a:spcPts val="168"/>
              </a:spcAft>
              <a:buNone/>
            </a:pPr>
            <a:r>
              <a:rPr lang="en-US" sz="1600" dirty="0"/>
              <a:t>E</a:t>
            </a:r>
            <a:r>
              <a:rPr lang="en-US" sz="1600" kern="1200" dirty="0">
                <a:solidFill>
                  <a:schemeClr val="tx1">
                    <a:lumMod val="75000"/>
                    <a:lumOff val="25000"/>
                  </a:schemeClr>
                </a:solidFill>
                <a:latin typeface="+mn-lt"/>
                <a:ea typeface="+mn-ea"/>
                <a:cs typeface="+mn-cs"/>
              </a:rPr>
              <a:t>stimates an unknown value within the range of a given dataset by constructing a curve or function that passes through the data points.</a:t>
            </a:r>
          </a:p>
          <a:p>
            <a:pPr marL="0" indent="0" defTabSz="768096">
              <a:spcBef>
                <a:spcPts val="1008"/>
              </a:spcBef>
              <a:spcAft>
                <a:spcPts val="168"/>
              </a:spcAft>
              <a:buNone/>
            </a:pPr>
            <a:r>
              <a:rPr lang="en-US" sz="1600"/>
              <a:t>Finds</a:t>
            </a:r>
            <a:r>
              <a:rPr lang="en-US" sz="1600" kern="1200">
                <a:solidFill>
                  <a:schemeClr val="tx1">
                    <a:lumMod val="75000"/>
                    <a:lumOff val="25000"/>
                  </a:schemeClr>
                </a:solidFill>
                <a:latin typeface="+mn-lt"/>
                <a:ea typeface="+mn-ea"/>
                <a:cs typeface="+mn-cs"/>
              </a:rPr>
              <a:t> </a:t>
            </a:r>
            <a:r>
              <a:rPr lang="en-US" sz="1600" kern="1200" dirty="0">
                <a:solidFill>
                  <a:schemeClr val="tx1">
                    <a:lumMod val="75000"/>
                    <a:lumOff val="25000"/>
                  </a:schemeClr>
                </a:solidFill>
                <a:latin typeface="+mn-lt"/>
                <a:ea typeface="+mn-ea"/>
                <a:cs typeface="+mn-cs"/>
              </a:rPr>
              <a:t>the best-fitting linear equation (straight line) that describes the relationship between a dependent variable and one or more independent variables.</a:t>
            </a:r>
            <a:endParaRPr lang="en-US" kern="1200" dirty="0">
              <a:solidFill>
                <a:schemeClr val="tx1">
                  <a:lumMod val="75000"/>
                  <a:lumOff val="25000"/>
                </a:schemeClr>
              </a:solidFill>
              <a:latin typeface="+mn-lt"/>
              <a:ea typeface="+mn-ea"/>
              <a:cs typeface="+mn-cs"/>
            </a:endParaRPr>
          </a:p>
          <a:p>
            <a:pPr marL="384048" indent="-384048" defTabSz="768096">
              <a:spcBef>
                <a:spcPts val="1008"/>
              </a:spcBef>
              <a:spcAft>
                <a:spcPts val="168"/>
              </a:spcAft>
              <a:buFont typeface="+mj-lt"/>
              <a:buAutoNum type="arabicPeriod" startAt="2"/>
            </a:pPr>
            <a:r>
              <a:rPr lang="en-US" kern="1200" dirty="0">
                <a:solidFill>
                  <a:schemeClr val="tx1">
                    <a:lumMod val="75000"/>
                    <a:lumOff val="25000"/>
                  </a:schemeClr>
                </a:solidFill>
                <a:latin typeface="+mn-lt"/>
                <a:ea typeface="+mn-ea"/>
                <a:cs typeface="+mn-cs"/>
              </a:rPr>
              <a:t>Assumptions</a:t>
            </a:r>
          </a:p>
          <a:p>
            <a:pPr marL="0" indent="0" defTabSz="768096">
              <a:spcBef>
                <a:spcPts val="1008"/>
              </a:spcBef>
              <a:spcAft>
                <a:spcPts val="168"/>
              </a:spcAft>
              <a:buNone/>
            </a:pPr>
            <a:r>
              <a:rPr lang="en-US" sz="1600" kern="1200" dirty="0">
                <a:solidFill>
                  <a:schemeClr val="tx1">
                    <a:lumMod val="75000"/>
                    <a:lumOff val="25000"/>
                  </a:schemeClr>
                </a:solidFill>
                <a:latin typeface="+mn-lt"/>
                <a:ea typeface="+mn-ea"/>
                <a:cs typeface="+mn-cs"/>
              </a:rPr>
              <a:t>Interpolation assumes that the data is accurate and complete, and that the curve or function constructed accurately represents the underlying phenomenon.</a:t>
            </a:r>
          </a:p>
          <a:p>
            <a:pPr marL="0" indent="0" defTabSz="768096">
              <a:spcBef>
                <a:spcPts val="1008"/>
              </a:spcBef>
              <a:spcAft>
                <a:spcPts val="168"/>
              </a:spcAft>
              <a:buNone/>
            </a:pPr>
            <a:r>
              <a:rPr lang="en-US" sz="1600" kern="1200" dirty="0">
                <a:solidFill>
                  <a:schemeClr val="tx1">
                    <a:lumMod val="75000"/>
                    <a:lumOff val="25000"/>
                  </a:schemeClr>
                </a:solidFill>
                <a:latin typeface="+mn-lt"/>
                <a:ea typeface="+mn-ea"/>
                <a:cs typeface="+mn-cs"/>
              </a:rPr>
              <a:t>Linear regression assumes that there is a linear relationship between the dependent and independent variables, and that the residuals (errors) are normally distributed and independent of each other.</a:t>
            </a:r>
          </a:p>
          <a:p>
            <a:pPr marL="457200" indent="-457200">
              <a:buFont typeface="+mj-lt"/>
              <a:buAutoNum type="arabicPeriod" startAt="2"/>
            </a:pPr>
            <a:endParaRPr lang="en-US" dirty="0"/>
          </a:p>
        </p:txBody>
      </p:sp>
    </p:spTree>
    <p:extLst>
      <p:ext uri="{BB962C8B-B14F-4D97-AF65-F5344CB8AC3E}">
        <p14:creationId xmlns:p14="http://schemas.microsoft.com/office/powerpoint/2010/main" val="265693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4CC229-5E84-C92C-825A-3BBA0E7751FE}"/>
              </a:ext>
            </a:extLst>
          </p:cNvPr>
          <p:cNvSpPr>
            <a:spLocks noGrp="1"/>
          </p:cNvSpPr>
          <p:nvPr>
            <p:ph type="title"/>
          </p:nvPr>
        </p:nvSpPr>
        <p:spPr>
          <a:xfrm>
            <a:off x="101807" y="317500"/>
            <a:ext cx="3626597" cy="1147093"/>
          </a:xfrm>
        </p:spPr>
        <p:txBody>
          <a:bodyPr>
            <a:normAutofit/>
          </a:bodyPr>
          <a:lstStyle/>
          <a:p>
            <a:pPr algn="ctr"/>
            <a:r>
              <a:rPr lang="en-US" sz="3700" dirty="0">
                <a:solidFill>
                  <a:srgbClr val="FFFFFF"/>
                </a:solidFill>
              </a:rPr>
              <a:t>Algorithm Overview</a:t>
            </a:r>
          </a:p>
        </p:txBody>
      </p:sp>
      <p:cxnSp>
        <p:nvCxnSpPr>
          <p:cNvPr id="23"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44B7C3B-6B33-4E8B-1B06-6E479A5E3803}"/>
              </a:ext>
            </a:extLst>
          </p:cNvPr>
          <p:cNvSpPr/>
          <p:nvPr/>
        </p:nvSpPr>
        <p:spPr>
          <a:xfrm>
            <a:off x="381954" y="2222500"/>
            <a:ext cx="3728405" cy="254000"/>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474B2-28C3-0E3F-432E-9B4EC21FFA08}"/>
              </a:ext>
            </a:extLst>
          </p:cNvPr>
          <p:cNvSpPr>
            <a:spLocks noGrp="1"/>
          </p:cNvSpPr>
          <p:nvPr>
            <p:ph idx="1"/>
          </p:nvPr>
        </p:nvSpPr>
        <p:spPr>
          <a:xfrm>
            <a:off x="274851" y="1757625"/>
            <a:ext cx="3555345" cy="4782875"/>
          </a:xfrm>
        </p:spPr>
        <p:txBody>
          <a:bodyPr>
            <a:normAutofit/>
          </a:bodyPr>
          <a:lstStyle/>
          <a:p>
            <a:pPr marL="342900" indent="-342900" algn="ctr">
              <a:lnSpc>
                <a:spcPct val="100000"/>
              </a:lnSpc>
              <a:buFont typeface="+mj-lt"/>
              <a:buAutoNum type="arabicPeriod"/>
            </a:pPr>
            <a:r>
              <a:rPr lang="en-US" sz="1300" dirty="0">
                <a:solidFill>
                  <a:srgbClr val="FFFFFF"/>
                </a:solidFill>
              </a:rPr>
              <a:t>Purpose: Efficiently search for a value in a sorted array</a:t>
            </a:r>
          </a:p>
          <a:p>
            <a:pPr marL="342900" indent="-342900" algn="ctr">
              <a:lnSpc>
                <a:spcPct val="100000"/>
              </a:lnSpc>
              <a:buFont typeface="+mj-lt"/>
              <a:buAutoNum type="arabicPeriod"/>
            </a:pPr>
            <a:r>
              <a:rPr lang="en-US" sz="1200" b="0" i="0" dirty="0">
                <a:solidFill>
                  <a:srgbClr val="D1D5DB"/>
                </a:solidFill>
                <a:effectLst/>
                <a:latin typeface="Söhne"/>
              </a:rPr>
              <a:t>Basic idea: Estimate the position of the value using interpolation</a:t>
            </a:r>
            <a:endParaRPr lang="en-US" sz="1300" dirty="0">
              <a:solidFill>
                <a:srgbClr val="FFFFFF"/>
              </a:solidFill>
            </a:endParaRPr>
          </a:p>
          <a:p>
            <a:pPr marL="342900" indent="-342900" algn="ctr">
              <a:lnSpc>
                <a:spcPct val="100000"/>
              </a:lnSpc>
              <a:buFont typeface="+mj-lt"/>
              <a:buAutoNum type="arabicPeriod"/>
            </a:pPr>
            <a:r>
              <a:rPr lang="en-US" sz="1300" dirty="0">
                <a:solidFill>
                  <a:srgbClr val="FFFFFF"/>
                </a:solidFill>
              </a:rPr>
              <a:t>Key Points</a:t>
            </a:r>
          </a:p>
          <a:p>
            <a:pPr algn="ctr">
              <a:lnSpc>
                <a:spcPct val="100000"/>
              </a:lnSpc>
            </a:pPr>
            <a:r>
              <a:rPr lang="en-US" sz="1300" dirty="0">
                <a:solidFill>
                  <a:srgbClr val="FFFFFF"/>
                </a:solidFill>
              </a:rPr>
              <a:t>Initializes High &amp; Low Bounds</a:t>
            </a:r>
          </a:p>
          <a:p>
            <a:pPr algn="ctr">
              <a:lnSpc>
                <a:spcPct val="100000"/>
              </a:lnSpc>
            </a:pPr>
            <a:r>
              <a:rPr lang="en-US" sz="1200" b="0" i="0" dirty="0">
                <a:solidFill>
                  <a:srgbClr val="D1D5DB"/>
                </a:solidFill>
                <a:effectLst/>
                <a:latin typeface="Söhne"/>
              </a:rPr>
              <a:t>While value is within the range and low &lt;= high:</a:t>
            </a:r>
          </a:p>
          <a:p>
            <a:pPr algn="ctr">
              <a:lnSpc>
                <a:spcPct val="100000"/>
              </a:lnSpc>
            </a:pPr>
            <a:r>
              <a:rPr lang="en-US" sz="1200" dirty="0">
                <a:solidFill>
                  <a:srgbClr val="D1D5DB"/>
                </a:solidFill>
                <a:latin typeface="Söhne"/>
              </a:rPr>
              <a:t>A. </a:t>
            </a:r>
            <a:r>
              <a:rPr lang="en-US" sz="1100" b="0" i="0" dirty="0">
                <a:solidFill>
                  <a:srgbClr val="D1D5DB"/>
                </a:solidFill>
                <a:effectLst/>
                <a:latin typeface="Söhne"/>
              </a:rPr>
              <a:t>Calculate probe using interpolation formula</a:t>
            </a:r>
            <a:endParaRPr lang="en-US" sz="1200" dirty="0">
              <a:solidFill>
                <a:srgbClr val="D1D5DB"/>
              </a:solidFill>
              <a:latin typeface="Söhne"/>
            </a:endParaRPr>
          </a:p>
          <a:p>
            <a:pPr algn="ctr">
              <a:lnSpc>
                <a:spcPct val="100000"/>
              </a:lnSpc>
            </a:pPr>
            <a:r>
              <a:rPr lang="en-US" sz="1200" dirty="0">
                <a:solidFill>
                  <a:srgbClr val="D1D5DB"/>
                </a:solidFill>
                <a:latin typeface="Söhne"/>
              </a:rPr>
              <a:t>B. </a:t>
            </a:r>
            <a:r>
              <a:rPr lang="en-US" sz="1200" b="0" i="0" dirty="0">
                <a:solidFill>
                  <a:srgbClr val="D1D5DB"/>
                </a:solidFill>
                <a:effectLst/>
                <a:latin typeface="Söhne"/>
              </a:rPr>
              <a:t>Compare array[probe] to the given value</a:t>
            </a:r>
          </a:p>
          <a:p>
            <a:pPr algn="ctr">
              <a:lnSpc>
                <a:spcPct val="100000"/>
              </a:lnSpc>
            </a:pPr>
            <a:r>
              <a:rPr lang="en-US" sz="1300" dirty="0">
                <a:solidFill>
                  <a:srgbClr val="FFFFFF"/>
                </a:solidFill>
              </a:rPr>
              <a:t>C.</a:t>
            </a:r>
            <a:r>
              <a:rPr lang="en-US" sz="1200" b="0" i="0" dirty="0">
                <a:solidFill>
                  <a:srgbClr val="D1D5DB"/>
                </a:solidFill>
                <a:effectLst/>
                <a:latin typeface="Söhne"/>
              </a:rPr>
              <a:t> Update low or high based on the comparison</a:t>
            </a:r>
            <a:endParaRPr lang="en-US" sz="1300" dirty="0">
              <a:solidFill>
                <a:srgbClr val="FFFFFF"/>
              </a:solidFill>
            </a:endParaRPr>
          </a:p>
          <a:p>
            <a:pPr algn="ctr">
              <a:lnSpc>
                <a:spcPct val="100000"/>
              </a:lnSpc>
            </a:pPr>
            <a:r>
              <a:rPr lang="en-US" sz="1300" dirty="0">
                <a:solidFill>
                  <a:srgbClr val="FFFFFF"/>
                </a:solidFill>
              </a:rPr>
              <a:t>Returns the index of the value or -1 of not found</a:t>
            </a:r>
          </a:p>
          <a:p>
            <a:pPr>
              <a:lnSpc>
                <a:spcPct val="100000"/>
              </a:lnSpc>
            </a:pPr>
            <a:endParaRPr lang="en-US" sz="1300" dirty="0">
              <a:solidFill>
                <a:srgbClr val="FFFFFF"/>
              </a:solidFill>
            </a:endParaRPr>
          </a:p>
        </p:txBody>
      </p:sp>
      <p:cxnSp>
        <p:nvCxnSpPr>
          <p:cNvPr id="10" name="Straight Connector 9">
            <a:extLst>
              <a:ext uri="{FF2B5EF4-FFF2-40B4-BE49-F238E27FC236}">
                <a16:creationId xmlns:a16="http://schemas.microsoft.com/office/drawing/2014/main" id="{9E92A082-220B-CE24-8730-B43D35678ACB}"/>
              </a:ext>
            </a:extLst>
          </p:cNvPr>
          <p:cNvCxnSpPr/>
          <p:nvPr/>
        </p:nvCxnSpPr>
        <p:spPr>
          <a:xfrm>
            <a:off x="101808" y="1460500"/>
            <a:ext cx="362659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18A423F8-6B88-9894-B42A-B92AF866EB22}"/>
              </a:ext>
            </a:extLst>
          </p:cNvPr>
          <p:cNvPicPr>
            <a:picLocks noChangeAspect="1"/>
          </p:cNvPicPr>
          <p:nvPr/>
        </p:nvPicPr>
        <p:blipFill rotWithShape="1">
          <a:blip r:embed="rId2"/>
          <a:srcRect l="1428" r="6129" b="1938"/>
          <a:stretch/>
        </p:blipFill>
        <p:spPr>
          <a:xfrm>
            <a:off x="3937316" y="1252380"/>
            <a:ext cx="7979833" cy="4353235"/>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D2A3FC06-3E41-EFE1-6C12-1F0DAD593E77}"/>
              </a:ext>
            </a:extLst>
          </p:cNvPr>
          <p:cNvSpPr/>
          <p:nvPr/>
        </p:nvSpPr>
        <p:spPr>
          <a:xfrm>
            <a:off x="3830196" y="1092197"/>
            <a:ext cx="8259996" cy="467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6418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B3E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1F9E6E-289D-7AE4-5F62-C76D6AC69BED}"/>
              </a:ext>
            </a:extLst>
          </p:cNvPr>
          <p:cNvSpPr>
            <a:spLocks noGrp="1"/>
          </p:cNvSpPr>
          <p:nvPr>
            <p:ph type="title"/>
          </p:nvPr>
        </p:nvSpPr>
        <p:spPr>
          <a:xfrm>
            <a:off x="487553" y="131500"/>
            <a:ext cx="3084844" cy="1961086"/>
          </a:xfrm>
        </p:spPr>
        <p:txBody>
          <a:bodyPr>
            <a:normAutofit/>
          </a:bodyPr>
          <a:lstStyle/>
          <a:p>
            <a:r>
              <a:rPr lang="en-US" sz="4000" dirty="0">
                <a:solidFill>
                  <a:srgbClr val="FFFFFF"/>
                </a:solidFill>
              </a:rPr>
              <a:t>Comparing Search Algorithms</a:t>
            </a:r>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A05C05F6-ECBD-C047-23D7-01B89A43CCD7}"/>
              </a:ext>
            </a:extLst>
          </p:cNvPr>
          <p:cNvPicPr>
            <a:picLocks noChangeAspect="1"/>
          </p:cNvPicPr>
          <p:nvPr/>
        </p:nvPicPr>
        <p:blipFill>
          <a:blip r:embed="rId2"/>
          <a:stretch>
            <a:fillRect/>
          </a:stretch>
        </p:blipFill>
        <p:spPr>
          <a:xfrm>
            <a:off x="4742017" y="1253614"/>
            <a:ext cx="6798082" cy="4350771"/>
          </a:xfrm>
          <a:prstGeom prst="rect">
            <a:avLst/>
          </a:prstGeom>
        </p:spPr>
      </p:pic>
      <p:sp>
        <p:nvSpPr>
          <p:cNvPr id="7" name="Rectangle 6">
            <a:extLst>
              <a:ext uri="{FF2B5EF4-FFF2-40B4-BE49-F238E27FC236}">
                <a16:creationId xmlns:a16="http://schemas.microsoft.com/office/drawing/2014/main" id="{E63BB122-CB58-E9FD-F8C3-4E1B372D6AE8}"/>
              </a:ext>
            </a:extLst>
          </p:cNvPr>
          <p:cNvSpPr/>
          <p:nvPr/>
        </p:nvSpPr>
        <p:spPr>
          <a:xfrm>
            <a:off x="487553" y="2416629"/>
            <a:ext cx="2908790" cy="383025"/>
          </a:xfrm>
          <a:prstGeom prst="rect">
            <a:avLst/>
          </a:prstGeom>
          <a:solidFill>
            <a:srgbClr val="4B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489BD2-C2A1-5FC7-A41A-721E0CBCB569}"/>
              </a:ext>
            </a:extLst>
          </p:cNvPr>
          <p:cNvSpPr>
            <a:spLocks noGrp="1"/>
          </p:cNvSpPr>
          <p:nvPr>
            <p:ph idx="1"/>
          </p:nvPr>
        </p:nvSpPr>
        <p:spPr>
          <a:xfrm>
            <a:off x="527244" y="2241343"/>
            <a:ext cx="3005462" cy="4388056"/>
          </a:xfrm>
        </p:spPr>
        <p:txBody>
          <a:bodyPr>
            <a:normAutofit/>
          </a:bodyPr>
          <a:lstStyle/>
          <a:p>
            <a:pPr marL="0" indent="0">
              <a:lnSpc>
                <a:spcPct val="100000"/>
              </a:lnSpc>
              <a:buNone/>
            </a:pPr>
            <a:r>
              <a:rPr lang="en-US" sz="1400" dirty="0" err="1">
                <a:solidFill>
                  <a:srgbClr val="FFFFFF"/>
                </a:solidFill>
              </a:rPr>
              <a:t>compareSearchAlgorithms</a:t>
            </a:r>
            <a:r>
              <a:rPr lang="en-US" sz="1400" u="sng" dirty="0">
                <a:solidFill>
                  <a:srgbClr val="FFFFFF"/>
                </a:solidFill>
              </a:rPr>
              <a:t> </a:t>
            </a:r>
          </a:p>
          <a:p>
            <a:pPr marL="457200" indent="-457200">
              <a:lnSpc>
                <a:spcPct val="100000"/>
              </a:lnSpc>
              <a:buFont typeface="+mj-lt"/>
              <a:buAutoNum type="arabicPeriod"/>
            </a:pPr>
            <a:r>
              <a:rPr lang="en-US" sz="1400" dirty="0">
                <a:solidFill>
                  <a:srgbClr val="FFFFFF"/>
                </a:solidFill>
              </a:rPr>
              <a:t>Purpose: Compare the performance of binary and interpolation search algorithms</a:t>
            </a:r>
          </a:p>
          <a:p>
            <a:pPr marL="457200" indent="-457200">
              <a:lnSpc>
                <a:spcPct val="100000"/>
              </a:lnSpc>
              <a:buFont typeface="+mj-lt"/>
              <a:buAutoNum type="arabicPeriod"/>
            </a:pPr>
            <a:r>
              <a:rPr lang="en-US" sz="1400" dirty="0">
                <a:solidFill>
                  <a:srgbClr val="FFFFFF"/>
                </a:solidFill>
              </a:rPr>
              <a:t>Method: Execute both algorithms multiple times and calculate average time taken</a:t>
            </a:r>
          </a:p>
          <a:p>
            <a:pPr marL="457200" indent="-457200">
              <a:lnSpc>
                <a:spcPct val="100000"/>
              </a:lnSpc>
              <a:buFont typeface="+mj-lt"/>
              <a:buAutoNum type="arabicPeriod"/>
            </a:pPr>
            <a:r>
              <a:rPr lang="en-US" sz="1400" dirty="0">
                <a:solidFill>
                  <a:srgbClr val="FFFFFF"/>
                </a:solidFill>
              </a:rPr>
              <a:t>Key components:</a:t>
            </a:r>
          </a:p>
          <a:p>
            <a:pPr marL="0" indent="0">
              <a:lnSpc>
                <a:spcPct val="100000"/>
              </a:lnSpc>
              <a:buNone/>
            </a:pPr>
            <a:r>
              <a:rPr lang="en-US" sz="1400" dirty="0" err="1">
                <a:solidFill>
                  <a:srgbClr val="FFFFFF"/>
                </a:solidFill>
              </a:rPr>
              <a:t>numTests</a:t>
            </a:r>
            <a:r>
              <a:rPr lang="en-US" sz="1400" dirty="0">
                <a:solidFill>
                  <a:srgbClr val="FFFFFF"/>
                </a:solidFill>
              </a:rPr>
              <a:t>: Number of tests to perform</a:t>
            </a:r>
          </a:p>
          <a:p>
            <a:pPr marL="0" indent="0">
              <a:lnSpc>
                <a:spcPct val="100000"/>
              </a:lnSpc>
              <a:buNone/>
            </a:pPr>
            <a:r>
              <a:rPr lang="en-US" sz="1400" dirty="0">
                <a:solidFill>
                  <a:srgbClr val="FFFFFF"/>
                </a:solidFill>
              </a:rPr>
              <a:t>Random: Generate random search values</a:t>
            </a:r>
          </a:p>
          <a:p>
            <a:pPr marL="0" indent="0">
              <a:lnSpc>
                <a:spcPct val="100000"/>
              </a:lnSpc>
              <a:buNone/>
            </a:pPr>
            <a:r>
              <a:rPr lang="en-US" sz="1400" dirty="0" err="1">
                <a:solidFill>
                  <a:srgbClr val="FFFFFF"/>
                </a:solidFill>
              </a:rPr>
              <a:t>binaryTotalTime</a:t>
            </a:r>
            <a:r>
              <a:rPr lang="en-US" sz="1400" dirty="0">
                <a:solidFill>
                  <a:srgbClr val="FFFFFF"/>
                </a:solidFill>
              </a:rPr>
              <a:t>: Accumulate binary search time</a:t>
            </a:r>
          </a:p>
          <a:p>
            <a:pPr marL="0" indent="0">
              <a:lnSpc>
                <a:spcPct val="100000"/>
              </a:lnSpc>
              <a:buNone/>
            </a:pPr>
            <a:r>
              <a:rPr lang="en-US" sz="1400" dirty="0" err="1">
                <a:solidFill>
                  <a:srgbClr val="FFFFFF"/>
                </a:solidFill>
              </a:rPr>
              <a:t>interpolationTotalTime</a:t>
            </a:r>
            <a:r>
              <a:rPr lang="en-US" sz="1400" dirty="0">
                <a:solidFill>
                  <a:srgbClr val="FFFFFF"/>
                </a:solidFill>
              </a:rPr>
              <a:t>: Accumulate interpolation search time</a:t>
            </a:r>
          </a:p>
          <a:p>
            <a:pPr marL="0" indent="0">
              <a:lnSpc>
                <a:spcPct val="100000"/>
              </a:lnSpc>
              <a:buNone/>
            </a:pPr>
            <a:endParaRPr lang="en-US" sz="1000" dirty="0">
              <a:solidFill>
                <a:srgbClr val="FFFFFF"/>
              </a:solidFill>
            </a:endParaRPr>
          </a:p>
          <a:p>
            <a:pPr marL="0" indent="0">
              <a:lnSpc>
                <a:spcPct val="100000"/>
              </a:lnSpc>
              <a:buNone/>
            </a:pPr>
            <a:endParaRPr lang="en-US" sz="1000" dirty="0">
              <a:solidFill>
                <a:srgbClr val="FFFFFF"/>
              </a:solidFill>
            </a:endParaRPr>
          </a:p>
        </p:txBody>
      </p:sp>
      <p:cxnSp>
        <p:nvCxnSpPr>
          <p:cNvPr id="9" name="Straight Connector 8">
            <a:extLst>
              <a:ext uri="{FF2B5EF4-FFF2-40B4-BE49-F238E27FC236}">
                <a16:creationId xmlns:a16="http://schemas.microsoft.com/office/drawing/2014/main" id="{4A6A912E-4AD5-0ABE-96F1-46F6AC83C836}"/>
              </a:ext>
            </a:extLst>
          </p:cNvPr>
          <p:cNvCxnSpPr/>
          <p:nvPr/>
        </p:nvCxnSpPr>
        <p:spPr>
          <a:xfrm>
            <a:off x="527244" y="2092586"/>
            <a:ext cx="24276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0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86BD-C3FA-B6E7-5504-E3D0AAC6092B}"/>
              </a:ext>
            </a:extLst>
          </p:cNvPr>
          <p:cNvSpPr>
            <a:spLocks noGrp="1"/>
          </p:cNvSpPr>
          <p:nvPr>
            <p:ph type="title"/>
          </p:nvPr>
        </p:nvSpPr>
        <p:spPr>
          <a:xfrm>
            <a:off x="263090" y="223312"/>
            <a:ext cx="4485374" cy="1450757"/>
          </a:xfrm>
        </p:spPr>
        <p:txBody>
          <a:bodyPr>
            <a:normAutofit fontScale="90000"/>
          </a:bodyPr>
          <a:lstStyle/>
          <a:p>
            <a:pPr algn="ctr"/>
            <a:r>
              <a:rPr lang="en-US" sz="5400" dirty="0"/>
              <a:t>Data Distributions</a:t>
            </a:r>
          </a:p>
        </p:txBody>
      </p:sp>
      <p:cxnSp>
        <p:nvCxnSpPr>
          <p:cNvPr id="16" name="Straight Connector 15">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8F3AA7D-8C7C-E3B5-1230-CC1840C0AA43}"/>
              </a:ext>
            </a:extLst>
          </p:cNvPr>
          <p:cNvSpPr>
            <a:spLocks noGrp="1"/>
          </p:cNvSpPr>
          <p:nvPr>
            <p:ph idx="1"/>
          </p:nvPr>
        </p:nvSpPr>
        <p:spPr>
          <a:xfrm>
            <a:off x="4369453" y="974697"/>
            <a:ext cx="7949425" cy="922682"/>
          </a:xfrm>
        </p:spPr>
        <p:txBody>
          <a:bodyPr>
            <a:normAutofit/>
          </a:bodyPr>
          <a:lstStyle/>
          <a:p>
            <a:pPr marL="75895" indent="-75895" algn="ctr" defTabSz="758952">
              <a:spcBef>
                <a:spcPts val="996"/>
              </a:spcBef>
              <a:spcAft>
                <a:spcPts val="166"/>
              </a:spcAft>
            </a:pPr>
            <a:r>
              <a:rPr lang="en-US" sz="1800" kern="1200" dirty="0">
                <a:solidFill>
                  <a:schemeClr val="tx1">
                    <a:lumMod val="75000"/>
                    <a:lumOff val="25000"/>
                  </a:schemeClr>
                </a:solidFill>
                <a:latin typeface="+mn-lt"/>
                <a:ea typeface="+mn-ea"/>
                <a:cs typeface="+mn-cs"/>
              </a:rPr>
              <a:t>Because its heavily implied interpolation search works the best with uniformly distributed data In order to cover all our bases we decided to </a:t>
            </a:r>
            <a:endParaRPr lang="en-US" sz="2400" dirty="0"/>
          </a:p>
        </p:txBody>
      </p:sp>
      <p:sp>
        <p:nvSpPr>
          <p:cNvPr id="9" name="Content Placeholder 2">
            <a:extLst>
              <a:ext uri="{FF2B5EF4-FFF2-40B4-BE49-F238E27FC236}">
                <a16:creationId xmlns:a16="http://schemas.microsoft.com/office/drawing/2014/main" id="{93A0FD0C-AD70-9171-5692-FCD363283FEF}"/>
              </a:ext>
            </a:extLst>
          </p:cNvPr>
          <p:cNvSpPr txBox="1">
            <a:spLocks/>
          </p:cNvSpPr>
          <p:nvPr/>
        </p:nvSpPr>
        <p:spPr>
          <a:xfrm>
            <a:off x="0" y="1997947"/>
            <a:ext cx="4855050" cy="475948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defTabSz="758952">
              <a:spcBef>
                <a:spcPts val="996"/>
              </a:spcBef>
              <a:spcAft>
                <a:spcPts val="166"/>
              </a:spcAft>
              <a:buNone/>
            </a:pPr>
            <a:r>
              <a:rPr lang="en-US" sz="1600" u="sng" kern="1200" dirty="0">
                <a:solidFill>
                  <a:schemeClr val="tx1">
                    <a:lumMod val="75000"/>
                    <a:lumOff val="25000"/>
                  </a:schemeClr>
                </a:solidFill>
                <a:latin typeface="+mn-lt"/>
                <a:ea typeface="+mn-ea"/>
                <a:cs typeface="+mn-cs"/>
              </a:rPr>
              <a:t>Array Generation Algorithms</a:t>
            </a:r>
          </a:p>
          <a:p>
            <a:pPr marL="379476" indent="-379476" algn="ctr" defTabSz="758952">
              <a:spcBef>
                <a:spcPts val="996"/>
              </a:spcBef>
              <a:spcAft>
                <a:spcPts val="166"/>
              </a:spcAft>
              <a:buFont typeface="+mj-lt"/>
              <a:buAutoNum type="arabicPeriod"/>
            </a:pPr>
            <a:r>
              <a:rPr lang="en-US" sz="1600" kern="1200" dirty="0" err="1">
                <a:solidFill>
                  <a:schemeClr val="tx1">
                    <a:lumMod val="75000"/>
                    <a:lumOff val="25000"/>
                  </a:schemeClr>
                </a:solidFill>
                <a:latin typeface="+mn-lt"/>
                <a:ea typeface="+mn-ea"/>
                <a:cs typeface="+mn-cs"/>
              </a:rPr>
              <a:t>generateSortedArray</a:t>
            </a:r>
            <a:endParaRPr lang="en-US" sz="1600" kern="1200" dirty="0">
              <a:solidFill>
                <a:schemeClr val="tx1">
                  <a:lumMod val="75000"/>
                  <a:lumOff val="25000"/>
                </a:schemeClr>
              </a:solidFill>
              <a:latin typeface="+mn-lt"/>
              <a:ea typeface="+mn-ea"/>
              <a:cs typeface="+mn-cs"/>
            </a:endParaRPr>
          </a:p>
          <a:p>
            <a:pPr marL="0" indent="0" algn="ctr" defTabSz="758952">
              <a:spcBef>
                <a:spcPts val="996"/>
              </a:spcBef>
              <a:spcAft>
                <a:spcPts val="166"/>
              </a:spcAft>
              <a:buNone/>
            </a:pPr>
            <a:r>
              <a:rPr lang="en-US" sz="1600" kern="1200" dirty="0">
                <a:solidFill>
                  <a:schemeClr val="tx1">
                    <a:lumMod val="75000"/>
                    <a:lumOff val="25000"/>
                  </a:schemeClr>
                </a:solidFill>
                <a:latin typeface="+mn-lt"/>
                <a:ea typeface="+mn-ea"/>
                <a:cs typeface="+mn-cs"/>
              </a:rPr>
              <a:t>Purpose: Generate an array of ascending numbers</a:t>
            </a:r>
          </a:p>
          <a:p>
            <a:pPr marL="379476" indent="-379476" algn="ctr" defTabSz="758952">
              <a:spcBef>
                <a:spcPts val="996"/>
              </a:spcBef>
              <a:spcAft>
                <a:spcPts val="166"/>
              </a:spcAft>
              <a:buFont typeface="+mj-lt"/>
              <a:buAutoNum type="arabicPeriod" startAt="2"/>
            </a:pPr>
            <a:r>
              <a:rPr lang="en-US" sz="1600" kern="1200" dirty="0" err="1">
                <a:solidFill>
                  <a:schemeClr val="tx1">
                    <a:lumMod val="75000"/>
                    <a:lumOff val="25000"/>
                  </a:schemeClr>
                </a:solidFill>
                <a:latin typeface="+mn-lt"/>
                <a:ea typeface="+mn-ea"/>
                <a:cs typeface="+mn-cs"/>
              </a:rPr>
              <a:t>generateSortedUniformArray</a:t>
            </a:r>
            <a:endParaRPr lang="en-US" sz="1600" kern="1200" dirty="0">
              <a:solidFill>
                <a:schemeClr val="tx1">
                  <a:lumMod val="75000"/>
                  <a:lumOff val="25000"/>
                </a:schemeClr>
              </a:solidFill>
              <a:latin typeface="+mn-lt"/>
              <a:ea typeface="+mn-ea"/>
              <a:cs typeface="+mn-cs"/>
            </a:endParaRPr>
          </a:p>
          <a:p>
            <a:pPr marL="0" indent="0" algn="ctr" defTabSz="758952">
              <a:spcBef>
                <a:spcPts val="996"/>
              </a:spcBef>
              <a:spcAft>
                <a:spcPts val="166"/>
              </a:spcAft>
              <a:buNone/>
            </a:pPr>
            <a:r>
              <a:rPr lang="en-US" sz="1600" kern="1200" dirty="0">
                <a:solidFill>
                  <a:schemeClr val="tx1">
                    <a:lumMod val="75000"/>
                    <a:lumOff val="25000"/>
                  </a:schemeClr>
                </a:solidFill>
                <a:latin typeface="+mn-lt"/>
                <a:ea typeface="+mn-ea"/>
                <a:cs typeface="+mn-cs"/>
              </a:rPr>
              <a:t>Purpose: Generate a uniformly distributed sorted array</a:t>
            </a:r>
          </a:p>
          <a:p>
            <a:pPr marL="379476" indent="-379476" algn="ctr" defTabSz="758952">
              <a:spcBef>
                <a:spcPts val="996"/>
              </a:spcBef>
              <a:spcAft>
                <a:spcPts val="166"/>
              </a:spcAft>
              <a:buFont typeface="+mj-lt"/>
              <a:buAutoNum type="arabicPeriod" startAt="3"/>
            </a:pPr>
            <a:r>
              <a:rPr lang="en-US" sz="1600" kern="1200" dirty="0" err="1">
                <a:solidFill>
                  <a:schemeClr val="tx1">
                    <a:lumMod val="75000"/>
                    <a:lumOff val="25000"/>
                  </a:schemeClr>
                </a:solidFill>
                <a:latin typeface="+mn-lt"/>
                <a:ea typeface="+mn-ea"/>
                <a:cs typeface="+mn-cs"/>
              </a:rPr>
              <a:t>generateSortedRandomArray</a:t>
            </a:r>
            <a:endParaRPr lang="en-US" sz="1600" kern="1200" dirty="0">
              <a:solidFill>
                <a:schemeClr val="tx1">
                  <a:lumMod val="75000"/>
                  <a:lumOff val="25000"/>
                </a:schemeClr>
              </a:solidFill>
              <a:latin typeface="+mn-lt"/>
              <a:ea typeface="+mn-ea"/>
              <a:cs typeface="+mn-cs"/>
            </a:endParaRPr>
          </a:p>
          <a:p>
            <a:pPr marL="0" indent="0" algn="ctr" defTabSz="758952">
              <a:spcBef>
                <a:spcPts val="996"/>
              </a:spcBef>
              <a:spcAft>
                <a:spcPts val="166"/>
              </a:spcAft>
              <a:buNone/>
            </a:pPr>
            <a:r>
              <a:rPr lang="en-US" sz="1600" kern="1200" dirty="0">
                <a:solidFill>
                  <a:schemeClr val="tx1">
                    <a:lumMod val="75000"/>
                    <a:lumOff val="25000"/>
                  </a:schemeClr>
                </a:solidFill>
                <a:latin typeface="+mn-lt"/>
                <a:ea typeface="+mn-ea"/>
                <a:cs typeface="+mn-cs"/>
              </a:rPr>
              <a:t>Purpose: Generate a sorted array of random integers</a:t>
            </a:r>
          </a:p>
          <a:p>
            <a:pPr marL="379476" indent="-379476" algn="ctr" defTabSz="758952">
              <a:spcBef>
                <a:spcPts val="996"/>
              </a:spcBef>
              <a:spcAft>
                <a:spcPts val="166"/>
              </a:spcAft>
              <a:buFont typeface="+mj-lt"/>
              <a:buAutoNum type="arabicPeriod" startAt="4"/>
            </a:pPr>
            <a:r>
              <a:rPr lang="en-US" sz="1600" kern="1200" dirty="0" err="1">
                <a:solidFill>
                  <a:schemeClr val="tx1">
                    <a:lumMod val="75000"/>
                    <a:lumOff val="25000"/>
                  </a:schemeClr>
                </a:solidFill>
                <a:latin typeface="+mn-lt"/>
                <a:ea typeface="+mn-ea"/>
                <a:cs typeface="+mn-cs"/>
              </a:rPr>
              <a:t>generateUnevenlyDistributedArray</a:t>
            </a:r>
            <a:endParaRPr lang="en-US" sz="1600" kern="1200" dirty="0">
              <a:solidFill>
                <a:schemeClr val="tx1">
                  <a:lumMod val="75000"/>
                  <a:lumOff val="25000"/>
                </a:schemeClr>
              </a:solidFill>
              <a:latin typeface="+mn-lt"/>
              <a:ea typeface="+mn-ea"/>
              <a:cs typeface="+mn-cs"/>
            </a:endParaRPr>
          </a:p>
          <a:p>
            <a:pPr marL="0" indent="0" algn="ctr" defTabSz="758952">
              <a:spcBef>
                <a:spcPts val="996"/>
              </a:spcBef>
              <a:spcAft>
                <a:spcPts val="166"/>
              </a:spcAft>
              <a:buNone/>
            </a:pPr>
            <a:r>
              <a:rPr lang="en-US" sz="1600" kern="1200" dirty="0">
                <a:solidFill>
                  <a:schemeClr val="tx1">
                    <a:lumMod val="75000"/>
                    <a:lumOff val="25000"/>
                  </a:schemeClr>
                </a:solidFill>
                <a:latin typeface="+mn-lt"/>
                <a:ea typeface="+mn-ea"/>
                <a:cs typeface="+mn-cs"/>
              </a:rPr>
              <a:t>Purpose: Generate a sorted array with uneven distribution</a:t>
            </a:r>
          </a:p>
          <a:p>
            <a:pPr marL="189738" indent="-189738" algn="ctr" defTabSz="758952">
              <a:spcBef>
                <a:spcPts val="996"/>
              </a:spcBef>
              <a:spcAft>
                <a:spcPts val="166"/>
              </a:spcAft>
              <a:buFont typeface="+mj-lt"/>
              <a:buAutoNum type="arabicPeriod" startAt="5"/>
            </a:pPr>
            <a:r>
              <a:rPr lang="en-US" sz="1600" kern="1200" dirty="0" err="1">
                <a:solidFill>
                  <a:schemeClr val="tx1">
                    <a:lumMod val="75000"/>
                    <a:lumOff val="25000"/>
                  </a:schemeClr>
                </a:solidFill>
                <a:latin typeface="+mn-lt"/>
                <a:ea typeface="+mn-ea"/>
                <a:cs typeface="+mn-cs"/>
              </a:rPr>
              <a:t>generateExponentialArray</a:t>
            </a:r>
            <a:endParaRPr lang="en-US" sz="1600" kern="1200" dirty="0">
              <a:solidFill>
                <a:schemeClr val="tx1">
                  <a:lumMod val="75000"/>
                  <a:lumOff val="25000"/>
                </a:schemeClr>
              </a:solidFill>
              <a:latin typeface="+mn-lt"/>
              <a:ea typeface="+mn-ea"/>
              <a:cs typeface="+mn-cs"/>
            </a:endParaRPr>
          </a:p>
          <a:p>
            <a:pPr marL="0" indent="0" algn="ctr" defTabSz="758952">
              <a:spcBef>
                <a:spcPts val="996"/>
              </a:spcBef>
              <a:spcAft>
                <a:spcPts val="166"/>
              </a:spcAft>
              <a:buNone/>
            </a:pPr>
            <a:r>
              <a:rPr lang="en-US" sz="1600" kern="1200" dirty="0">
                <a:solidFill>
                  <a:schemeClr val="tx1">
                    <a:lumMod val="75000"/>
                    <a:lumOff val="25000"/>
                  </a:schemeClr>
                </a:solidFill>
                <a:latin typeface="+mn-lt"/>
                <a:ea typeface="+mn-ea"/>
                <a:cs typeface="+mn-cs"/>
              </a:rPr>
              <a:t>Purpose: Generate an exponential array</a:t>
            </a:r>
          </a:p>
          <a:p>
            <a:pPr marL="0" indent="0">
              <a:buFont typeface="Calibri" panose="020F0502020204030204" pitchFamily="34" charset="0"/>
              <a:buNone/>
            </a:pPr>
            <a:endParaRPr lang="en-US" dirty="0"/>
          </a:p>
        </p:txBody>
      </p:sp>
      <p:pic>
        <p:nvPicPr>
          <p:cNvPr id="11" name="Picture 10" descr="Graphical user interface, text&#10;&#10;Description automatically generated">
            <a:extLst>
              <a:ext uri="{FF2B5EF4-FFF2-40B4-BE49-F238E27FC236}">
                <a16:creationId xmlns:a16="http://schemas.microsoft.com/office/drawing/2014/main" id="{798D4E87-D7EF-8F39-A4B6-073CA07908C0}"/>
              </a:ext>
            </a:extLst>
          </p:cNvPr>
          <p:cNvPicPr>
            <a:picLocks noChangeAspect="1"/>
          </p:cNvPicPr>
          <p:nvPr/>
        </p:nvPicPr>
        <p:blipFill>
          <a:blip r:embed="rId2"/>
          <a:stretch>
            <a:fillRect/>
          </a:stretch>
        </p:blipFill>
        <p:spPr>
          <a:xfrm>
            <a:off x="6096000" y="1997947"/>
            <a:ext cx="5123476" cy="4759484"/>
          </a:xfrm>
          <a:prstGeom prst="rect">
            <a:avLst/>
          </a:prstGeom>
        </p:spPr>
      </p:pic>
    </p:spTree>
    <p:extLst>
      <p:ext uri="{BB962C8B-B14F-4D97-AF65-F5344CB8AC3E}">
        <p14:creationId xmlns:p14="http://schemas.microsoft.com/office/powerpoint/2010/main" val="27004565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F1E2B-6D29-0C4A-EFB7-2C7CDAD5D21C}"/>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Data</a:t>
            </a:r>
          </a:p>
        </p:txBody>
      </p:sp>
      <p:pic>
        <p:nvPicPr>
          <p:cNvPr id="5" name="Picture 4" descr="Text&#10;&#10;Description automatically generated">
            <a:extLst>
              <a:ext uri="{FF2B5EF4-FFF2-40B4-BE49-F238E27FC236}">
                <a16:creationId xmlns:a16="http://schemas.microsoft.com/office/drawing/2014/main" id="{E6291458-CD6E-34C6-FA00-EE9E2F9798CF}"/>
              </a:ext>
            </a:extLst>
          </p:cNvPr>
          <p:cNvPicPr>
            <a:picLocks noChangeAspect="1"/>
          </p:cNvPicPr>
          <p:nvPr/>
        </p:nvPicPr>
        <p:blipFill rotWithShape="1">
          <a:blip r:embed="rId2"/>
          <a:srcRect r="-5" b="2330"/>
          <a:stretch/>
        </p:blipFill>
        <p:spPr>
          <a:xfrm>
            <a:off x="-1" y="-2"/>
            <a:ext cx="6050281" cy="4242816"/>
          </a:xfrm>
          <a:prstGeom prst="rect">
            <a:avLst/>
          </a:prstGeom>
        </p:spPr>
      </p:pic>
      <p:pic>
        <p:nvPicPr>
          <p:cNvPr id="7" name="Picture 6" descr="Text&#10;&#10;Description automatically generated">
            <a:extLst>
              <a:ext uri="{FF2B5EF4-FFF2-40B4-BE49-F238E27FC236}">
                <a16:creationId xmlns:a16="http://schemas.microsoft.com/office/drawing/2014/main" id="{CD566B91-2A82-3D32-3770-465258A7A941}"/>
              </a:ext>
            </a:extLst>
          </p:cNvPr>
          <p:cNvPicPr>
            <a:picLocks noChangeAspect="1"/>
          </p:cNvPicPr>
          <p:nvPr/>
        </p:nvPicPr>
        <p:blipFill rotWithShape="1">
          <a:blip r:embed="rId3"/>
          <a:srcRect r="5" b="609"/>
          <a:stretch/>
        </p:blipFill>
        <p:spPr>
          <a:xfrm>
            <a:off x="6141720" y="2"/>
            <a:ext cx="6050279" cy="4242815"/>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322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5E694F-79EC-ACF0-ECAE-B05CDB87AF87}"/>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spc="-50">
                <a:solidFill>
                  <a:schemeClr val="tx1">
                    <a:lumMod val="75000"/>
                    <a:lumOff val="25000"/>
                  </a:schemeClr>
                </a:solidFill>
                <a:latin typeface="+mj-lt"/>
                <a:ea typeface="+mj-ea"/>
                <a:cs typeface="+mj-cs"/>
              </a:rPr>
              <a:t>Uniformal Graphs</a:t>
            </a:r>
          </a:p>
        </p:txBody>
      </p:sp>
      <p:cxnSp>
        <p:nvCxnSpPr>
          <p:cNvPr id="50" name="Straight Connector 4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6" name="Chart 35">
            <a:extLst>
              <a:ext uri="{FF2B5EF4-FFF2-40B4-BE49-F238E27FC236}">
                <a16:creationId xmlns:a16="http://schemas.microsoft.com/office/drawing/2014/main" id="{4549552E-11EB-33F1-05EF-F50A430FED24}"/>
              </a:ext>
            </a:extLst>
          </p:cNvPr>
          <p:cNvGraphicFramePr/>
          <p:nvPr>
            <p:extLst>
              <p:ext uri="{D42A27DB-BD31-4B8C-83A1-F6EECF244321}">
                <p14:modId xmlns:p14="http://schemas.microsoft.com/office/powerpoint/2010/main" val="1032037677"/>
              </p:ext>
            </p:extLst>
          </p:nvPr>
        </p:nvGraphicFramePr>
        <p:xfrm>
          <a:off x="6072921" y="2098515"/>
          <a:ext cx="4182435" cy="3786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Chart 37">
            <a:extLst>
              <a:ext uri="{FF2B5EF4-FFF2-40B4-BE49-F238E27FC236}">
                <a16:creationId xmlns:a16="http://schemas.microsoft.com/office/drawing/2014/main" id="{6A2D5F40-3EFE-F33A-717F-E3EFD63CBF27}"/>
              </a:ext>
            </a:extLst>
          </p:cNvPr>
          <p:cNvGraphicFramePr/>
          <p:nvPr>
            <p:extLst>
              <p:ext uri="{D42A27DB-BD31-4B8C-83A1-F6EECF244321}">
                <p14:modId xmlns:p14="http://schemas.microsoft.com/office/powerpoint/2010/main" val="604806651"/>
              </p:ext>
            </p:extLst>
          </p:nvPr>
        </p:nvGraphicFramePr>
        <p:xfrm>
          <a:off x="1996970" y="2098516"/>
          <a:ext cx="4182435" cy="3786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808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3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39">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5F1E2B-6D29-0C4A-EFB7-2C7CDAD5D21C}"/>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Data</a:t>
            </a:r>
          </a:p>
        </p:txBody>
      </p:sp>
      <p:cxnSp>
        <p:nvCxnSpPr>
          <p:cNvPr id="42" name="Straight Connector 41">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Text&#10;&#10;Description automatically generated">
            <a:extLst>
              <a:ext uri="{FF2B5EF4-FFF2-40B4-BE49-F238E27FC236}">
                <a16:creationId xmlns:a16="http://schemas.microsoft.com/office/drawing/2014/main" id="{07131917-76FD-DC86-DD20-3F3560A98BD8}"/>
              </a:ext>
            </a:extLst>
          </p:cNvPr>
          <p:cNvPicPr>
            <a:picLocks noChangeAspect="1"/>
          </p:cNvPicPr>
          <p:nvPr/>
        </p:nvPicPr>
        <p:blipFill rotWithShape="1">
          <a:blip r:embed="rId2"/>
          <a:srcRect r="21339"/>
          <a:stretch/>
        </p:blipFill>
        <p:spPr>
          <a:xfrm>
            <a:off x="52427" y="2383256"/>
            <a:ext cx="3881934" cy="3573635"/>
          </a:xfrm>
          <a:prstGeom prst="rect">
            <a:avLst/>
          </a:prstGeom>
        </p:spPr>
      </p:pic>
      <p:pic>
        <p:nvPicPr>
          <p:cNvPr id="8" name="Picture 7" descr="Text&#10;&#10;Description automatically generated">
            <a:extLst>
              <a:ext uri="{FF2B5EF4-FFF2-40B4-BE49-F238E27FC236}">
                <a16:creationId xmlns:a16="http://schemas.microsoft.com/office/drawing/2014/main" id="{CC563C7D-3E4C-78D4-73BD-10BD3D586A90}"/>
              </a:ext>
            </a:extLst>
          </p:cNvPr>
          <p:cNvPicPr>
            <a:picLocks noChangeAspect="1"/>
          </p:cNvPicPr>
          <p:nvPr/>
        </p:nvPicPr>
        <p:blipFill rotWithShape="1">
          <a:blip r:embed="rId3"/>
          <a:srcRect r="37608" b="7344"/>
          <a:stretch/>
        </p:blipFill>
        <p:spPr>
          <a:xfrm>
            <a:off x="3960573" y="2383256"/>
            <a:ext cx="4412751" cy="3573633"/>
          </a:xfrm>
          <a:prstGeom prst="rect">
            <a:avLst/>
          </a:prstGeom>
        </p:spPr>
      </p:pic>
      <p:pic>
        <p:nvPicPr>
          <p:cNvPr id="4" name="Picture 3" descr="Text&#10;&#10;Description automatically generated">
            <a:extLst>
              <a:ext uri="{FF2B5EF4-FFF2-40B4-BE49-F238E27FC236}">
                <a16:creationId xmlns:a16="http://schemas.microsoft.com/office/drawing/2014/main" id="{35279FC0-74D7-F315-2B20-F7F2212C2A77}"/>
              </a:ext>
            </a:extLst>
          </p:cNvPr>
          <p:cNvPicPr>
            <a:picLocks noChangeAspect="1"/>
          </p:cNvPicPr>
          <p:nvPr/>
        </p:nvPicPr>
        <p:blipFill rotWithShape="1">
          <a:blip r:embed="rId4"/>
          <a:srcRect r="24115"/>
          <a:stretch/>
        </p:blipFill>
        <p:spPr>
          <a:xfrm>
            <a:off x="8399538" y="2390369"/>
            <a:ext cx="3740036" cy="3566520"/>
          </a:xfrm>
          <a:prstGeom prst="rect">
            <a:avLst/>
          </a:prstGeom>
        </p:spPr>
      </p:pic>
      <p:sp>
        <p:nvSpPr>
          <p:cNvPr id="44" name="Rectangle 43">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53952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{2DD89FE0-D49B-4352-94BB-58DB6E2FC82E}tf11437505_win32</Template>
  <TotalTime>616</TotalTime>
  <Words>902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Georgia Pro Cond Light</vt:lpstr>
      <vt:lpstr>Söhne</vt:lpstr>
      <vt:lpstr>Speak Pro</vt:lpstr>
      <vt:lpstr>RetrospectVTI</vt:lpstr>
      <vt:lpstr>Interpolation Search </vt:lpstr>
      <vt:lpstr>Brief Review of Interpolation Search</vt:lpstr>
      <vt:lpstr>Interpolation vs Linear Regression</vt:lpstr>
      <vt:lpstr>Algorithm Overview</vt:lpstr>
      <vt:lpstr>Comparing Search Algorithms</vt:lpstr>
      <vt:lpstr>Data Distributions</vt:lpstr>
      <vt:lpstr>Data</vt:lpstr>
      <vt:lpstr>PowerPoint Presentation</vt:lpstr>
      <vt:lpstr>Data</vt:lpstr>
      <vt:lpstr>PowerPoint Presentation</vt:lpstr>
      <vt:lpstr>PowerPoint Presentation</vt:lpstr>
      <vt:lpstr>Runtime O(log(log n)</vt:lpstr>
      <vt:lpstr>Calculating Big O</vt:lpstr>
      <vt:lpstr>Work Distribution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Interpolation Search</dc:title>
  <dc:creator>Kaleb Bartholomew</dc:creator>
  <cp:lastModifiedBy>Kaleb Bartholomew</cp:lastModifiedBy>
  <cp:revision>13</cp:revision>
  <dcterms:created xsi:type="dcterms:W3CDTF">2023-03-31T00:43:28Z</dcterms:created>
  <dcterms:modified xsi:type="dcterms:W3CDTF">2023-05-01T16:13:00Z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