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6" r:id="rId9"/>
    <p:sldId id="262" r:id="rId10"/>
    <p:sldId id="263" r:id="rId11"/>
    <p:sldId id="264" r:id="rId12"/>
    <p:sldId id="269" r:id="rId13"/>
    <p:sldId id="268" r:id="rId14"/>
    <p:sldId id="267" r:id="rId15"/>
    <p:sldId id="272" r:id="rId16"/>
    <p:sldId id="273" r:id="rId17"/>
    <p:sldId id="274" r:id="rId18"/>
    <p:sldId id="275" r:id="rId19"/>
    <p:sldId id="276" r:id="rId20"/>
    <p:sldId id="277" r:id="rId21"/>
    <p:sldId id="278" r:id="rId22"/>
    <p:sldId id="279" r:id="rId23"/>
    <p:sldId id="280" r:id="rId24"/>
    <p:sldId id="271" r:id="rId25"/>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132"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42B70-D725-43A6-AA21-37E3C12D769D}"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238536AB-E178-44F9-AE63-A75502B49F70}">
      <dgm:prSet/>
      <dgm:spPr/>
      <dgm:t>
        <a:bodyPr/>
        <a:lstStyle/>
        <a:p>
          <a:r>
            <a:rPr lang="de-DE"/>
            <a:t>• Minikube</a:t>
          </a:r>
          <a:endParaRPr lang="en-US"/>
        </a:p>
      </dgm:t>
    </dgm:pt>
    <dgm:pt modelId="{73E9D0ED-C700-497D-A075-3958009F8323}" type="parTrans" cxnId="{3B6D7644-DDA2-4A3F-B957-D8B6190FACD5}">
      <dgm:prSet/>
      <dgm:spPr/>
      <dgm:t>
        <a:bodyPr/>
        <a:lstStyle/>
        <a:p>
          <a:endParaRPr lang="en-US"/>
        </a:p>
      </dgm:t>
    </dgm:pt>
    <dgm:pt modelId="{07B57D1E-F448-4DAD-8CC7-1A18D6F69D6C}" type="sibTrans" cxnId="{3B6D7644-DDA2-4A3F-B957-D8B6190FACD5}">
      <dgm:prSet/>
      <dgm:spPr/>
      <dgm:t>
        <a:bodyPr/>
        <a:lstStyle/>
        <a:p>
          <a:endParaRPr lang="en-US"/>
        </a:p>
      </dgm:t>
    </dgm:pt>
    <dgm:pt modelId="{15BDDEEC-56C3-42B7-8591-93D1C4B10500}">
      <dgm:prSet/>
      <dgm:spPr/>
      <dgm:t>
        <a:bodyPr/>
        <a:lstStyle/>
        <a:p>
          <a:r>
            <a:rPr lang="de-DE"/>
            <a:t>• Docker</a:t>
          </a:r>
          <a:endParaRPr lang="en-US"/>
        </a:p>
      </dgm:t>
    </dgm:pt>
    <dgm:pt modelId="{C334C66E-6069-4827-8752-E8FB1E54D783}" type="parTrans" cxnId="{2DE673EC-47E4-4968-8440-8CE4FB01D746}">
      <dgm:prSet/>
      <dgm:spPr/>
      <dgm:t>
        <a:bodyPr/>
        <a:lstStyle/>
        <a:p>
          <a:endParaRPr lang="en-US"/>
        </a:p>
      </dgm:t>
    </dgm:pt>
    <dgm:pt modelId="{833329AE-445F-414D-AF2C-A5C51A357BB4}" type="sibTrans" cxnId="{2DE673EC-47E4-4968-8440-8CE4FB01D746}">
      <dgm:prSet/>
      <dgm:spPr/>
      <dgm:t>
        <a:bodyPr/>
        <a:lstStyle/>
        <a:p>
          <a:endParaRPr lang="en-US"/>
        </a:p>
      </dgm:t>
    </dgm:pt>
    <dgm:pt modelId="{4AFB3429-13E6-4DAF-88F6-50DACDB22E8D}">
      <dgm:prSet/>
      <dgm:spPr/>
      <dgm:t>
        <a:bodyPr/>
        <a:lstStyle/>
        <a:p>
          <a:r>
            <a:rPr lang="de-DE"/>
            <a:t>• Kubernetes</a:t>
          </a:r>
          <a:endParaRPr lang="en-US"/>
        </a:p>
      </dgm:t>
    </dgm:pt>
    <dgm:pt modelId="{2DE56B6F-938E-4881-8FF8-E5603FC01A37}" type="parTrans" cxnId="{0A4ED9FB-792E-4947-8C70-A0BA766E659F}">
      <dgm:prSet/>
      <dgm:spPr/>
      <dgm:t>
        <a:bodyPr/>
        <a:lstStyle/>
        <a:p>
          <a:endParaRPr lang="en-US"/>
        </a:p>
      </dgm:t>
    </dgm:pt>
    <dgm:pt modelId="{C5264D0D-A0F6-4BF7-85FB-1ED034D3F108}" type="sibTrans" cxnId="{0A4ED9FB-792E-4947-8C70-A0BA766E659F}">
      <dgm:prSet/>
      <dgm:spPr/>
      <dgm:t>
        <a:bodyPr/>
        <a:lstStyle/>
        <a:p>
          <a:endParaRPr lang="en-US"/>
        </a:p>
      </dgm:t>
    </dgm:pt>
    <dgm:pt modelId="{F0D4C441-6E0C-4FA0-824E-2A544D79CBF3}">
      <dgm:prSet/>
      <dgm:spPr/>
      <dgm:t>
        <a:bodyPr/>
        <a:lstStyle/>
        <a:p>
          <a:r>
            <a:rPr lang="de-DE"/>
            <a:t>• Helm</a:t>
          </a:r>
          <a:endParaRPr lang="en-US"/>
        </a:p>
      </dgm:t>
    </dgm:pt>
    <dgm:pt modelId="{AC3397D0-B2D3-487D-A753-115414C56B6A}" type="parTrans" cxnId="{C7EF6E76-F40B-4352-9EC9-B0DD8431B2E6}">
      <dgm:prSet/>
      <dgm:spPr/>
      <dgm:t>
        <a:bodyPr/>
        <a:lstStyle/>
        <a:p>
          <a:endParaRPr lang="en-US"/>
        </a:p>
      </dgm:t>
    </dgm:pt>
    <dgm:pt modelId="{C5BBC0FA-901C-48CB-BB26-1AA455F7C90B}" type="sibTrans" cxnId="{C7EF6E76-F40B-4352-9EC9-B0DD8431B2E6}">
      <dgm:prSet/>
      <dgm:spPr/>
      <dgm:t>
        <a:bodyPr/>
        <a:lstStyle/>
        <a:p>
          <a:endParaRPr lang="en-US"/>
        </a:p>
      </dgm:t>
    </dgm:pt>
    <dgm:pt modelId="{A78C84ED-8B7D-4293-B2E2-69A35AB1C26F}">
      <dgm:prSet/>
      <dgm:spPr/>
      <dgm:t>
        <a:bodyPr/>
        <a:lstStyle/>
        <a:p>
          <a:r>
            <a:rPr lang="de-DE"/>
            <a:t>• Prometheus</a:t>
          </a:r>
          <a:endParaRPr lang="en-US"/>
        </a:p>
      </dgm:t>
    </dgm:pt>
    <dgm:pt modelId="{3BE966C4-A7BE-4D58-9738-E68EFA84EB2C}" type="parTrans" cxnId="{95A10B32-4072-4C12-AEAF-5F5B72B30EFA}">
      <dgm:prSet/>
      <dgm:spPr/>
      <dgm:t>
        <a:bodyPr/>
        <a:lstStyle/>
        <a:p>
          <a:endParaRPr lang="en-US"/>
        </a:p>
      </dgm:t>
    </dgm:pt>
    <dgm:pt modelId="{BF3A81B6-B536-4A08-9FCC-2D23822A59D2}" type="sibTrans" cxnId="{95A10B32-4072-4C12-AEAF-5F5B72B30EFA}">
      <dgm:prSet/>
      <dgm:spPr/>
      <dgm:t>
        <a:bodyPr/>
        <a:lstStyle/>
        <a:p>
          <a:endParaRPr lang="en-US"/>
        </a:p>
      </dgm:t>
    </dgm:pt>
    <dgm:pt modelId="{2505A1E8-C918-4B0E-93D4-A8D916520116}">
      <dgm:prSet/>
      <dgm:spPr/>
      <dgm:t>
        <a:bodyPr/>
        <a:lstStyle/>
        <a:p>
          <a:r>
            <a:rPr lang="de-DE"/>
            <a:t>• Grafana</a:t>
          </a:r>
          <a:endParaRPr lang="en-US"/>
        </a:p>
      </dgm:t>
    </dgm:pt>
    <dgm:pt modelId="{A2701EF5-3DCF-4FE0-BB03-A453264E3501}" type="parTrans" cxnId="{8648409A-1184-4126-A1E6-E36222CC61C7}">
      <dgm:prSet/>
      <dgm:spPr/>
      <dgm:t>
        <a:bodyPr/>
        <a:lstStyle/>
        <a:p>
          <a:endParaRPr lang="en-US"/>
        </a:p>
      </dgm:t>
    </dgm:pt>
    <dgm:pt modelId="{ACAA6265-7EE9-4516-A793-01E8477B820D}" type="sibTrans" cxnId="{8648409A-1184-4126-A1E6-E36222CC61C7}">
      <dgm:prSet/>
      <dgm:spPr/>
      <dgm:t>
        <a:bodyPr/>
        <a:lstStyle/>
        <a:p>
          <a:endParaRPr lang="en-US"/>
        </a:p>
      </dgm:t>
    </dgm:pt>
    <dgm:pt modelId="{E24B0BC7-140E-4EE8-9E09-87E2302B7EBC}">
      <dgm:prSet/>
      <dgm:spPr/>
      <dgm:t>
        <a:bodyPr/>
        <a:lstStyle/>
        <a:p>
          <a:r>
            <a:rPr lang="de-DE"/>
            <a:t>• FastAPI</a:t>
          </a:r>
          <a:endParaRPr lang="en-US"/>
        </a:p>
      </dgm:t>
    </dgm:pt>
    <dgm:pt modelId="{B07EF0AF-5B66-48C8-A3DC-7A451E7CF9A9}" type="parTrans" cxnId="{398D98E7-EA17-4682-8F61-E219F3C1382E}">
      <dgm:prSet/>
      <dgm:spPr/>
      <dgm:t>
        <a:bodyPr/>
        <a:lstStyle/>
        <a:p>
          <a:endParaRPr lang="en-US"/>
        </a:p>
      </dgm:t>
    </dgm:pt>
    <dgm:pt modelId="{781CD78E-0BBF-4CAC-8422-6E4E561B6D5B}" type="sibTrans" cxnId="{398D98E7-EA17-4682-8F61-E219F3C1382E}">
      <dgm:prSet/>
      <dgm:spPr/>
      <dgm:t>
        <a:bodyPr/>
        <a:lstStyle/>
        <a:p>
          <a:endParaRPr lang="en-US"/>
        </a:p>
      </dgm:t>
    </dgm:pt>
    <dgm:pt modelId="{A86339D8-8896-466F-8EEE-EB5BB58BE9FD}">
      <dgm:prSet/>
      <dgm:spPr/>
      <dgm:t>
        <a:bodyPr/>
        <a:lstStyle/>
        <a:p>
          <a:r>
            <a:rPr lang="de-DE"/>
            <a:t>• Locust</a:t>
          </a:r>
          <a:endParaRPr lang="en-US"/>
        </a:p>
      </dgm:t>
    </dgm:pt>
    <dgm:pt modelId="{4AC9A276-590E-49F3-BFD7-528E23A0762A}" type="parTrans" cxnId="{C318253E-ABC1-4881-AD74-A5E498D9E5DE}">
      <dgm:prSet/>
      <dgm:spPr/>
      <dgm:t>
        <a:bodyPr/>
        <a:lstStyle/>
        <a:p>
          <a:endParaRPr lang="en-US"/>
        </a:p>
      </dgm:t>
    </dgm:pt>
    <dgm:pt modelId="{ABFFB861-81EF-4919-8B69-217F2D3068D5}" type="sibTrans" cxnId="{C318253E-ABC1-4881-AD74-A5E498D9E5DE}">
      <dgm:prSet/>
      <dgm:spPr/>
      <dgm:t>
        <a:bodyPr/>
        <a:lstStyle/>
        <a:p>
          <a:endParaRPr lang="en-US"/>
        </a:p>
      </dgm:t>
    </dgm:pt>
    <dgm:pt modelId="{610AE04D-3AF7-4C03-AA04-6D9E1F85A0FC}">
      <dgm:prSet/>
      <dgm:spPr/>
      <dgm:t>
        <a:bodyPr/>
        <a:lstStyle/>
        <a:p>
          <a:r>
            <a:rPr lang="de-DE"/>
            <a:t>• Kubeflow</a:t>
          </a:r>
          <a:endParaRPr lang="en-US"/>
        </a:p>
      </dgm:t>
    </dgm:pt>
    <dgm:pt modelId="{601882A1-338E-4557-A5A9-46A289417612}" type="parTrans" cxnId="{F02224FF-3035-40BA-A3E5-D626E817BAC8}">
      <dgm:prSet/>
      <dgm:spPr/>
      <dgm:t>
        <a:bodyPr/>
        <a:lstStyle/>
        <a:p>
          <a:endParaRPr lang="en-US"/>
        </a:p>
      </dgm:t>
    </dgm:pt>
    <dgm:pt modelId="{A3D6DE39-9A6A-4614-9464-CB6A45AB5067}" type="sibTrans" cxnId="{F02224FF-3035-40BA-A3E5-D626E817BAC8}">
      <dgm:prSet/>
      <dgm:spPr/>
      <dgm:t>
        <a:bodyPr/>
        <a:lstStyle/>
        <a:p>
          <a:endParaRPr lang="en-US"/>
        </a:p>
      </dgm:t>
    </dgm:pt>
    <dgm:pt modelId="{1ACF1BB7-070F-4FF1-9C88-16CA39EA9BEA}" type="pres">
      <dgm:prSet presAssocID="{68E42B70-D725-43A6-AA21-37E3C12D769D}" presName="Name0" presStyleCnt="0">
        <dgm:presLayoutVars>
          <dgm:dir/>
          <dgm:resizeHandles val="exact"/>
        </dgm:presLayoutVars>
      </dgm:prSet>
      <dgm:spPr/>
    </dgm:pt>
    <dgm:pt modelId="{258AF81E-88C8-4E35-92D6-29EAE459BBDE}" type="pres">
      <dgm:prSet presAssocID="{68E42B70-D725-43A6-AA21-37E3C12D769D}" presName="cycle" presStyleCnt="0"/>
      <dgm:spPr/>
    </dgm:pt>
    <dgm:pt modelId="{1EDC58A0-D9C1-4BE0-A3EC-19BA6A72B3C3}" type="pres">
      <dgm:prSet presAssocID="{238536AB-E178-44F9-AE63-A75502B49F70}" presName="nodeFirstNode" presStyleLbl="node1" presStyleIdx="0" presStyleCnt="9">
        <dgm:presLayoutVars>
          <dgm:bulletEnabled val="1"/>
        </dgm:presLayoutVars>
      </dgm:prSet>
      <dgm:spPr/>
    </dgm:pt>
    <dgm:pt modelId="{DE2631C9-A7DE-4D74-BEB8-3F8FEABC2E18}" type="pres">
      <dgm:prSet presAssocID="{07B57D1E-F448-4DAD-8CC7-1A18D6F69D6C}" presName="sibTransFirstNode" presStyleLbl="bgShp" presStyleIdx="0" presStyleCnt="1"/>
      <dgm:spPr/>
    </dgm:pt>
    <dgm:pt modelId="{C43F9904-5A6E-4446-AE7D-3453C6AF144A}" type="pres">
      <dgm:prSet presAssocID="{15BDDEEC-56C3-42B7-8591-93D1C4B10500}" presName="nodeFollowingNodes" presStyleLbl="node1" presStyleIdx="1" presStyleCnt="9">
        <dgm:presLayoutVars>
          <dgm:bulletEnabled val="1"/>
        </dgm:presLayoutVars>
      </dgm:prSet>
      <dgm:spPr/>
    </dgm:pt>
    <dgm:pt modelId="{C73049FE-6347-4AD9-8E11-2077F0D2CCB1}" type="pres">
      <dgm:prSet presAssocID="{4AFB3429-13E6-4DAF-88F6-50DACDB22E8D}" presName="nodeFollowingNodes" presStyleLbl="node1" presStyleIdx="2" presStyleCnt="9">
        <dgm:presLayoutVars>
          <dgm:bulletEnabled val="1"/>
        </dgm:presLayoutVars>
      </dgm:prSet>
      <dgm:spPr/>
    </dgm:pt>
    <dgm:pt modelId="{AB14E174-FB0F-4039-98E9-8581A829DD62}" type="pres">
      <dgm:prSet presAssocID="{F0D4C441-6E0C-4FA0-824E-2A544D79CBF3}" presName="nodeFollowingNodes" presStyleLbl="node1" presStyleIdx="3" presStyleCnt="9">
        <dgm:presLayoutVars>
          <dgm:bulletEnabled val="1"/>
        </dgm:presLayoutVars>
      </dgm:prSet>
      <dgm:spPr/>
    </dgm:pt>
    <dgm:pt modelId="{823C98C3-9815-4D01-B83E-075FEF94AD55}" type="pres">
      <dgm:prSet presAssocID="{A78C84ED-8B7D-4293-B2E2-69A35AB1C26F}" presName="nodeFollowingNodes" presStyleLbl="node1" presStyleIdx="4" presStyleCnt="9">
        <dgm:presLayoutVars>
          <dgm:bulletEnabled val="1"/>
        </dgm:presLayoutVars>
      </dgm:prSet>
      <dgm:spPr/>
    </dgm:pt>
    <dgm:pt modelId="{474CA4AD-B70F-4081-9D88-87CAB3D306D7}" type="pres">
      <dgm:prSet presAssocID="{2505A1E8-C918-4B0E-93D4-A8D916520116}" presName="nodeFollowingNodes" presStyleLbl="node1" presStyleIdx="5" presStyleCnt="9">
        <dgm:presLayoutVars>
          <dgm:bulletEnabled val="1"/>
        </dgm:presLayoutVars>
      </dgm:prSet>
      <dgm:spPr/>
    </dgm:pt>
    <dgm:pt modelId="{53B38DEE-E8D5-43E9-9538-2BC658CD5B0D}" type="pres">
      <dgm:prSet presAssocID="{E24B0BC7-140E-4EE8-9E09-87E2302B7EBC}" presName="nodeFollowingNodes" presStyleLbl="node1" presStyleIdx="6" presStyleCnt="9">
        <dgm:presLayoutVars>
          <dgm:bulletEnabled val="1"/>
        </dgm:presLayoutVars>
      </dgm:prSet>
      <dgm:spPr/>
    </dgm:pt>
    <dgm:pt modelId="{258DA671-4581-4578-BEB9-B8D8CFF0EAFA}" type="pres">
      <dgm:prSet presAssocID="{A86339D8-8896-466F-8EEE-EB5BB58BE9FD}" presName="nodeFollowingNodes" presStyleLbl="node1" presStyleIdx="7" presStyleCnt="9">
        <dgm:presLayoutVars>
          <dgm:bulletEnabled val="1"/>
        </dgm:presLayoutVars>
      </dgm:prSet>
      <dgm:spPr/>
    </dgm:pt>
    <dgm:pt modelId="{DECA8B5F-C8BD-4A98-B9D2-F848AA6148EC}" type="pres">
      <dgm:prSet presAssocID="{610AE04D-3AF7-4C03-AA04-6D9E1F85A0FC}" presName="nodeFollowingNodes" presStyleLbl="node1" presStyleIdx="8" presStyleCnt="9">
        <dgm:presLayoutVars>
          <dgm:bulletEnabled val="1"/>
        </dgm:presLayoutVars>
      </dgm:prSet>
      <dgm:spPr/>
    </dgm:pt>
  </dgm:ptLst>
  <dgm:cxnLst>
    <dgm:cxn modelId="{D5319B22-4FBE-4119-9911-FB3AE58D2D9C}" type="presOf" srcId="{A86339D8-8896-466F-8EEE-EB5BB58BE9FD}" destId="{258DA671-4581-4578-BEB9-B8D8CFF0EAFA}" srcOrd="0" destOrd="0" presId="urn:microsoft.com/office/officeart/2005/8/layout/cycle3"/>
    <dgm:cxn modelId="{95A10B32-4072-4C12-AEAF-5F5B72B30EFA}" srcId="{68E42B70-D725-43A6-AA21-37E3C12D769D}" destId="{A78C84ED-8B7D-4293-B2E2-69A35AB1C26F}" srcOrd="4" destOrd="0" parTransId="{3BE966C4-A7BE-4D58-9738-E68EFA84EB2C}" sibTransId="{BF3A81B6-B536-4A08-9FCC-2D23822A59D2}"/>
    <dgm:cxn modelId="{3578E039-BA66-4EA2-BC45-B095BCB5A0CC}" type="presOf" srcId="{A78C84ED-8B7D-4293-B2E2-69A35AB1C26F}" destId="{823C98C3-9815-4D01-B83E-075FEF94AD55}" srcOrd="0" destOrd="0" presId="urn:microsoft.com/office/officeart/2005/8/layout/cycle3"/>
    <dgm:cxn modelId="{C318253E-ABC1-4881-AD74-A5E498D9E5DE}" srcId="{68E42B70-D725-43A6-AA21-37E3C12D769D}" destId="{A86339D8-8896-466F-8EEE-EB5BB58BE9FD}" srcOrd="7" destOrd="0" parTransId="{4AC9A276-590E-49F3-BFD7-528E23A0762A}" sibTransId="{ABFFB861-81EF-4919-8B69-217F2D3068D5}"/>
    <dgm:cxn modelId="{ABC87D5B-2D2D-470B-86E0-B0398610FB23}" type="presOf" srcId="{238536AB-E178-44F9-AE63-A75502B49F70}" destId="{1EDC58A0-D9C1-4BE0-A3EC-19BA6A72B3C3}" srcOrd="0" destOrd="0" presId="urn:microsoft.com/office/officeart/2005/8/layout/cycle3"/>
    <dgm:cxn modelId="{3B6D7644-DDA2-4A3F-B957-D8B6190FACD5}" srcId="{68E42B70-D725-43A6-AA21-37E3C12D769D}" destId="{238536AB-E178-44F9-AE63-A75502B49F70}" srcOrd="0" destOrd="0" parTransId="{73E9D0ED-C700-497D-A075-3958009F8323}" sibTransId="{07B57D1E-F448-4DAD-8CC7-1A18D6F69D6C}"/>
    <dgm:cxn modelId="{8839DA71-D0D4-4F74-9C0C-179863F185A3}" type="presOf" srcId="{07B57D1E-F448-4DAD-8CC7-1A18D6F69D6C}" destId="{DE2631C9-A7DE-4D74-BEB8-3F8FEABC2E18}" srcOrd="0" destOrd="0" presId="urn:microsoft.com/office/officeart/2005/8/layout/cycle3"/>
    <dgm:cxn modelId="{17D13456-D173-40A9-99F2-0871560A4909}" type="presOf" srcId="{E24B0BC7-140E-4EE8-9E09-87E2302B7EBC}" destId="{53B38DEE-E8D5-43E9-9538-2BC658CD5B0D}" srcOrd="0" destOrd="0" presId="urn:microsoft.com/office/officeart/2005/8/layout/cycle3"/>
    <dgm:cxn modelId="{C7EF6E76-F40B-4352-9EC9-B0DD8431B2E6}" srcId="{68E42B70-D725-43A6-AA21-37E3C12D769D}" destId="{F0D4C441-6E0C-4FA0-824E-2A544D79CBF3}" srcOrd="3" destOrd="0" parTransId="{AC3397D0-B2D3-487D-A753-115414C56B6A}" sibTransId="{C5BBC0FA-901C-48CB-BB26-1AA455F7C90B}"/>
    <dgm:cxn modelId="{B48DFF5A-9F41-4145-ADC6-9F7E5D955E68}" type="presOf" srcId="{F0D4C441-6E0C-4FA0-824E-2A544D79CBF3}" destId="{AB14E174-FB0F-4039-98E9-8581A829DD62}" srcOrd="0" destOrd="0" presId="urn:microsoft.com/office/officeart/2005/8/layout/cycle3"/>
    <dgm:cxn modelId="{64A9C983-099E-4591-9F0F-7CAA3AAFBE62}" type="presOf" srcId="{15BDDEEC-56C3-42B7-8591-93D1C4B10500}" destId="{C43F9904-5A6E-4446-AE7D-3453C6AF144A}" srcOrd="0" destOrd="0" presId="urn:microsoft.com/office/officeart/2005/8/layout/cycle3"/>
    <dgm:cxn modelId="{8648409A-1184-4126-A1E6-E36222CC61C7}" srcId="{68E42B70-D725-43A6-AA21-37E3C12D769D}" destId="{2505A1E8-C918-4B0E-93D4-A8D916520116}" srcOrd="5" destOrd="0" parTransId="{A2701EF5-3DCF-4FE0-BB03-A453264E3501}" sibTransId="{ACAA6265-7EE9-4516-A793-01E8477B820D}"/>
    <dgm:cxn modelId="{75ADBCA2-7545-4F22-AAD4-5D4D0479EBEF}" type="presOf" srcId="{68E42B70-D725-43A6-AA21-37E3C12D769D}" destId="{1ACF1BB7-070F-4FF1-9C88-16CA39EA9BEA}" srcOrd="0" destOrd="0" presId="urn:microsoft.com/office/officeart/2005/8/layout/cycle3"/>
    <dgm:cxn modelId="{EE0BB7B9-ED5B-4B5C-AD98-B5D21ECF6161}" type="presOf" srcId="{4AFB3429-13E6-4DAF-88F6-50DACDB22E8D}" destId="{C73049FE-6347-4AD9-8E11-2077F0D2CCB1}" srcOrd="0" destOrd="0" presId="urn:microsoft.com/office/officeart/2005/8/layout/cycle3"/>
    <dgm:cxn modelId="{89DC97D1-2AD6-4287-9251-BDE64B309A57}" type="presOf" srcId="{610AE04D-3AF7-4C03-AA04-6D9E1F85A0FC}" destId="{DECA8B5F-C8BD-4A98-B9D2-F848AA6148EC}" srcOrd="0" destOrd="0" presId="urn:microsoft.com/office/officeart/2005/8/layout/cycle3"/>
    <dgm:cxn modelId="{398D98E7-EA17-4682-8F61-E219F3C1382E}" srcId="{68E42B70-D725-43A6-AA21-37E3C12D769D}" destId="{E24B0BC7-140E-4EE8-9E09-87E2302B7EBC}" srcOrd="6" destOrd="0" parTransId="{B07EF0AF-5B66-48C8-A3DC-7A451E7CF9A9}" sibTransId="{781CD78E-0BBF-4CAC-8422-6E4E561B6D5B}"/>
    <dgm:cxn modelId="{2DE673EC-47E4-4968-8440-8CE4FB01D746}" srcId="{68E42B70-D725-43A6-AA21-37E3C12D769D}" destId="{15BDDEEC-56C3-42B7-8591-93D1C4B10500}" srcOrd="1" destOrd="0" parTransId="{C334C66E-6069-4827-8752-E8FB1E54D783}" sibTransId="{833329AE-445F-414D-AF2C-A5C51A357BB4}"/>
    <dgm:cxn modelId="{044A59EE-8B70-4300-BA54-0AD7CCDF0BE4}" type="presOf" srcId="{2505A1E8-C918-4B0E-93D4-A8D916520116}" destId="{474CA4AD-B70F-4081-9D88-87CAB3D306D7}" srcOrd="0" destOrd="0" presId="urn:microsoft.com/office/officeart/2005/8/layout/cycle3"/>
    <dgm:cxn modelId="{0A4ED9FB-792E-4947-8C70-A0BA766E659F}" srcId="{68E42B70-D725-43A6-AA21-37E3C12D769D}" destId="{4AFB3429-13E6-4DAF-88F6-50DACDB22E8D}" srcOrd="2" destOrd="0" parTransId="{2DE56B6F-938E-4881-8FF8-E5603FC01A37}" sibTransId="{C5264D0D-A0F6-4BF7-85FB-1ED034D3F108}"/>
    <dgm:cxn modelId="{F02224FF-3035-40BA-A3E5-D626E817BAC8}" srcId="{68E42B70-D725-43A6-AA21-37E3C12D769D}" destId="{610AE04D-3AF7-4C03-AA04-6D9E1F85A0FC}" srcOrd="8" destOrd="0" parTransId="{601882A1-338E-4557-A5A9-46A289417612}" sibTransId="{A3D6DE39-9A6A-4614-9464-CB6A45AB5067}"/>
    <dgm:cxn modelId="{E11C69C1-DCF3-40A7-B50F-B1ECC4F7EC75}" type="presParOf" srcId="{1ACF1BB7-070F-4FF1-9C88-16CA39EA9BEA}" destId="{258AF81E-88C8-4E35-92D6-29EAE459BBDE}" srcOrd="0" destOrd="0" presId="urn:microsoft.com/office/officeart/2005/8/layout/cycle3"/>
    <dgm:cxn modelId="{C1E727AC-5B82-49FC-8277-61851525D61E}" type="presParOf" srcId="{258AF81E-88C8-4E35-92D6-29EAE459BBDE}" destId="{1EDC58A0-D9C1-4BE0-A3EC-19BA6A72B3C3}" srcOrd="0" destOrd="0" presId="urn:microsoft.com/office/officeart/2005/8/layout/cycle3"/>
    <dgm:cxn modelId="{0A5BB57A-D854-4917-9E0B-236B53AD80BE}" type="presParOf" srcId="{258AF81E-88C8-4E35-92D6-29EAE459BBDE}" destId="{DE2631C9-A7DE-4D74-BEB8-3F8FEABC2E18}" srcOrd="1" destOrd="0" presId="urn:microsoft.com/office/officeart/2005/8/layout/cycle3"/>
    <dgm:cxn modelId="{67E4D40C-87F3-4FE6-9D73-8D2A57504152}" type="presParOf" srcId="{258AF81E-88C8-4E35-92D6-29EAE459BBDE}" destId="{C43F9904-5A6E-4446-AE7D-3453C6AF144A}" srcOrd="2" destOrd="0" presId="urn:microsoft.com/office/officeart/2005/8/layout/cycle3"/>
    <dgm:cxn modelId="{ACBF92B6-2C42-456B-864B-7ABD56A5D0D7}" type="presParOf" srcId="{258AF81E-88C8-4E35-92D6-29EAE459BBDE}" destId="{C73049FE-6347-4AD9-8E11-2077F0D2CCB1}" srcOrd="3" destOrd="0" presId="urn:microsoft.com/office/officeart/2005/8/layout/cycle3"/>
    <dgm:cxn modelId="{D38230A3-A902-4D5D-9CC0-6651112447CD}" type="presParOf" srcId="{258AF81E-88C8-4E35-92D6-29EAE459BBDE}" destId="{AB14E174-FB0F-4039-98E9-8581A829DD62}" srcOrd="4" destOrd="0" presId="urn:microsoft.com/office/officeart/2005/8/layout/cycle3"/>
    <dgm:cxn modelId="{40BA1667-CDEA-4A6F-B8EA-36C805613A34}" type="presParOf" srcId="{258AF81E-88C8-4E35-92D6-29EAE459BBDE}" destId="{823C98C3-9815-4D01-B83E-075FEF94AD55}" srcOrd="5" destOrd="0" presId="urn:microsoft.com/office/officeart/2005/8/layout/cycle3"/>
    <dgm:cxn modelId="{DECCC4D9-0F8F-4376-88F8-A7B8FEA2E2C6}" type="presParOf" srcId="{258AF81E-88C8-4E35-92D6-29EAE459BBDE}" destId="{474CA4AD-B70F-4081-9D88-87CAB3D306D7}" srcOrd="6" destOrd="0" presId="urn:microsoft.com/office/officeart/2005/8/layout/cycle3"/>
    <dgm:cxn modelId="{4D05DE3B-A16F-4500-9DA8-FC70D111F127}" type="presParOf" srcId="{258AF81E-88C8-4E35-92D6-29EAE459BBDE}" destId="{53B38DEE-E8D5-43E9-9538-2BC658CD5B0D}" srcOrd="7" destOrd="0" presId="urn:microsoft.com/office/officeart/2005/8/layout/cycle3"/>
    <dgm:cxn modelId="{9365D1E8-560B-4503-88FA-C2FB3E86B15C}" type="presParOf" srcId="{258AF81E-88C8-4E35-92D6-29EAE459BBDE}" destId="{258DA671-4581-4578-BEB9-B8D8CFF0EAFA}" srcOrd="8" destOrd="0" presId="urn:microsoft.com/office/officeart/2005/8/layout/cycle3"/>
    <dgm:cxn modelId="{55A79C71-8A89-471D-A62C-8D53ECEBFE35}" type="presParOf" srcId="{258AF81E-88C8-4E35-92D6-29EAE459BBDE}" destId="{DECA8B5F-C8BD-4A98-B9D2-F848AA6148EC}" srcOrd="9"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5E44DD-B5BE-4193-8E5D-BA06B3B6C899}" type="doc">
      <dgm:prSet loTypeId="urn:microsoft.com/office/officeart/2005/8/layout/process5" loCatId="process" qsTypeId="urn:microsoft.com/office/officeart/2005/8/quickstyle/simple2" qsCatId="simple" csTypeId="urn:microsoft.com/office/officeart/2005/8/colors/accent0_3" csCatId="mainScheme" phldr="1"/>
      <dgm:spPr/>
      <dgm:t>
        <a:bodyPr/>
        <a:lstStyle/>
        <a:p>
          <a:endParaRPr lang="en-US"/>
        </a:p>
      </dgm:t>
    </dgm:pt>
    <dgm:pt modelId="{AFE61DEF-BA15-45D5-B0B1-AE3A58B8FC5F}">
      <dgm:prSet/>
      <dgm:spPr/>
      <dgm:t>
        <a:bodyPr/>
        <a:lstStyle/>
        <a:p>
          <a:r>
            <a:rPr lang="en-US" b="1" i="0" baseline="0" dirty="0"/>
            <a:t>Docker</a:t>
          </a:r>
          <a:r>
            <a:rPr lang="en-US" b="0" i="0" baseline="0" dirty="0"/>
            <a:t> </a:t>
          </a:r>
          <a:r>
            <a:rPr lang="en-US" b="0" i="0" baseline="0" dirty="0" err="1"/>
            <a:t>είν</a:t>
          </a:r>
          <a:r>
            <a:rPr lang="en-US" b="0" i="0" baseline="0" dirty="0"/>
            <a:t>αι μια </a:t>
          </a:r>
          <a:r>
            <a:rPr lang="en-US" b="1" i="0" baseline="0" dirty="0"/>
            <a:t>πλατφόρμα containerization</a:t>
          </a:r>
          <a:r>
            <a:rPr lang="en-US" b="0" i="0" baseline="0" dirty="0"/>
            <a:t> που επιτρέπει την πακετοποίηση εφαρμογών και των εξαρτήσεών τους σε </a:t>
          </a:r>
          <a:r>
            <a:rPr lang="en-US" b="1" i="0" baseline="0" dirty="0"/>
            <a:t>containers</a:t>
          </a:r>
          <a:r>
            <a:rPr lang="en-US" b="0" i="0" baseline="0" dirty="0"/>
            <a:t>.</a:t>
          </a:r>
          <a:endParaRPr lang="en-US" dirty="0"/>
        </a:p>
      </dgm:t>
    </dgm:pt>
    <dgm:pt modelId="{BFA5E090-5B83-4903-BBE2-16922D50BA23}" type="parTrans" cxnId="{BF558E80-6484-42F1-8D79-14D6D80C7D89}">
      <dgm:prSet/>
      <dgm:spPr/>
      <dgm:t>
        <a:bodyPr/>
        <a:lstStyle/>
        <a:p>
          <a:endParaRPr lang="en-US"/>
        </a:p>
      </dgm:t>
    </dgm:pt>
    <dgm:pt modelId="{997D318D-BD98-4EE4-A3B9-843B1BDDD9D4}" type="sibTrans" cxnId="{BF558E80-6484-42F1-8D79-14D6D80C7D89}">
      <dgm:prSet/>
      <dgm:spPr/>
      <dgm:t>
        <a:bodyPr/>
        <a:lstStyle/>
        <a:p>
          <a:endParaRPr lang="en-US"/>
        </a:p>
      </dgm:t>
    </dgm:pt>
    <dgm:pt modelId="{21B861CD-0A28-456E-AD78-1AE2EBDB206F}">
      <dgm:prSet/>
      <dgm:spPr/>
      <dgm:t>
        <a:bodyPr/>
        <a:lstStyle/>
        <a:p>
          <a:r>
            <a:rPr lang="en-US" b="0" i="0" baseline="0"/>
            <a:t>Οι containers είναι </a:t>
          </a:r>
          <a:r>
            <a:rPr lang="en-US" b="1" i="0" baseline="0"/>
            <a:t>ελαφριές, απομονωμένες και φορητές μονάδες λογισμικού</a:t>
          </a:r>
          <a:r>
            <a:rPr lang="en-US" b="0" i="0" baseline="0"/>
            <a:t>, που τρέχουν πάντα το ίδιο ανεξαρτήτως υποδομής.</a:t>
          </a:r>
          <a:endParaRPr lang="en-US"/>
        </a:p>
      </dgm:t>
    </dgm:pt>
    <dgm:pt modelId="{714BF856-3C83-4812-A071-E7123AD95342}" type="parTrans" cxnId="{FB333B89-0267-471B-9AC8-8BFE7F0C4754}">
      <dgm:prSet/>
      <dgm:spPr/>
      <dgm:t>
        <a:bodyPr/>
        <a:lstStyle/>
        <a:p>
          <a:endParaRPr lang="en-US"/>
        </a:p>
      </dgm:t>
    </dgm:pt>
    <dgm:pt modelId="{4420172D-A361-45E0-8E55-B23D45121D9A}" type="sibTrans" cxnId="{FB333B89-0267-471B-9AC8-8BFE7F0C4754}">
      <dgm:prSet/>
      <dgm:spPr/>
      <dgm:t>
        <a:bodyPr/>
        <a:lstStyle/>
        <a:p>
          <a:endParaRPr lang="en-US"/>
        </a:p>
      </dgm:t>
    </dgm:pt>
    <dgm:pt modelId="{C3E0B6FB-28F4-4D78-8EA2-85628CD4BEBF}">
      <dgm:prSet/>
      <dgm:spPr/>
      <dgm:t>
        <a:bodyPr/>
        <a:lstStyle/>
        <a:p>
          <a:r>
            <a:rPr lang="en-US" b="0" i="0" baseline="0" dirty="0" err="1"/>
            <a:t>Κάνει</a:t>
          </a:r>
          <a:r>
            <a:rPr lang="en-US" b="0" i="0" baseline="0" dirty="0"/>
            <a:t> </a:t>
          </a:r>
          <a:r>
            <a:rPr lang="en-US" b="0" i="0" baseline="0" dirty="0" err="1"/>
            <a:t>χρήση</a:t>
          </a:r>
          <a:r>
            <a:rPr lang="en-US" b="0" i="0" baseline="0" dirty="0"/>
            <a:t> </a:t>
          </a:r>
          <a:r>
            <a:rPr lang="en-US" b="0" i="0" baseline="0" dirty="0" err="1"/>
            <a:t>του</a:t>
          </a:r>
          <a:r>
            <a:rPr lang="en-US" b="0" i="0" baseline="0" dirty="0"/>
            <a:t> </a:t>
          </a:r>
          <a:r>
            <a:rPr lang="en-US" b="1" i="0" baseline="0" dirty="0"/>
            <a:t>Docker Engine</a:t>
          </a:r>
          <a:r>
            <a:rPr lang="en-US" b="0" i="0" baseline="0" dirty="0"/>
            <a:t> </a:t>
          </a:r>
          <a:r>
            <a:rPr lang="en-US" b="0" i="0" baseline="0" dirty="0" err="1"/>
            <a:t>γι</a:t>
          </a:r>
          <a:r>
            <a:rPr lang="en-US" b="0" i="0" baseline="0" dirty="0"/>
            <a:t>α τη δημιουργία, εκτέλεση και διαχείριση containers.</a:t>
          </a:r>
          <a:endParaRPr lang="en-US" dirty="0"/>
        </a:p>
      </dgm:t>
    </dgm:pt>
    <dgm:pt modelId="{AF9B633A-DFEC-450B-872C-91DABA7C09C9}" type="parTrans" cxnId="{959B7159-445C-4CD5-BEB5-629A77404F25}">
      <dgm:prSet/>
      <dgm:spPr/>
      <dgm:t>
        <a:bodyPr/>
        <a:lstStyle/>
        <a:p>
          <a:endParaRPr lang="en-US"/>
        </a:p>
      </dgm:t>
    </dgm:pt>
    <dgm:pt modelId="{E0E27F4B-1F0C-428A-AFDA-04D60A87F46A}" type="sibTrans" cxnId="{959B7159-445C-4CD5-BEB5-629A77404F25}">
      <dgm:prSet/>
      <dgm:spPr/>
      <dgm:t>
        <a:bodyPr/>
        <a:lstStyle/>
        <a:p>
          <a:endParaRPr lang="en-US"/>
        </a:p>
      </dgm:t>
    </dgm:pt>
    <dgm:pt modelId="{9887270B-3766-4340-B69C-3A62A2C3C332}">
      <dgm:prSet/>
      <dgm:spPr/>
      <dgm:t>
        <a:bodyPr/>
        <a:lstStyle/>
        <a:p>
          <a:r>
            <a:rPr lang="en-US" b="0" i="0" baseline="0"/>
            <a:t>Βασίζεται σε </a:t>
          </a:r>
          <a:r>
            <a:rPr lang="en-US" b="1" i="0" baseline="0"/>
            <a:t>Docker images</a:t>
          </a:r>
          <a:r>
            <a:rPr lang="en-US" b="0" i="0" baseline="0"/>
            <a:t>, τα οποία είναι στιγμιότυπα του λογισμικού και του περιβάλλοντός του.</a:t>
          </a:r>
          <a:endParaRPr lang="en-US"/>
        </a:p>
      </dgm:t>
    </dgm:pt>
    <dgm:pt modelId="{AF7D7DB6-1774-451F-B4F2-0E162A497C02}" type="parTrans" cxnId="{F0C33A0A-8EFA-4387-90D0-2F6655F976B8}">
      <dgm:prSet/>
      <dgm:spPr/>
      <dgm:t>
        <a:bodyPr/>
        <a:lstStyle/>
        <a:p>
          <a:endParaRPr lang="en-US"/>
        </a:p>
      </dgm:t>
    </dgm:pt>
    <dgm:pt modelId="{44365021-32E5-4FA8-BF23-899A13AD4BF8}" type="sibTrans" cxnId="{F0C33A0A-8EFA-4387-90D0-2F6655F976B8}">
      <dgm:prSet/>
      <dgm:spPr/>
      <dgm:t>
        <a:bodyPr/>
        <a:lstStyle/>
        <a:p>
          <a:endParaRPr lang="en-US"/>
        </a:p>
      </dgm:t>
    </dgm:pt>
    <dgm:pt modelId="{11E7444A-560A-4459-AD68-4077857F06A3}">
      <dgm:prSet/>
      <dgm:spPr/>
      <dgm:t>
        <a:bodyPr/>
        <a:lstStyle/>
        <a:p>
          <a:r>
            <a:rPr lang="en-US" b="0" i="0" baseline="0"/>
            <a:t>Διευκολύνει τη </a:t>
          </a:r>
          <a:r>
            <a:rPr lang="en-US" b="1" i="0" baseline="0"/>
            <a:t>συνεχή ενσωμάτωση/παράδοση (CI/CD)</a:t>
          </a:r>
          <a:r>
            <a:rPr lang="en-US" b="0" i="0" baseline="0"/>
            <a:t> και το </a:t>
          </a:r>
          <a:r>
            <a:rPr lang="en-US" b="1" i="0" baseline="0"/>
            <a:t>DevOps</a:t>
          </a:r>
          <a:r>
            <a:rPr lang="en-US" b="0" i="0" baseline="0"/>
            <a:t>, λόγω της συνέπειας και της ταχύτητας που προσφέρει.</a:t>
          </a:r>
          <a:endParaRPr lang="en-US"/>
        </a:p>
      </dgm:t>
    </dgm:pt>
    <dgm:pt modelId="{5BE3E13F-45DA-4FB9-B5FC-3E3BF7976C67}" type="parTrans" cxnId="{BDE91AF3-ADB1-46F6-9A45-C29F821DBEC7}">
      <dgm:prSet/>
      <dgm:spPr/>
      <dgm:t>
        <a:bodyPr/>
        <a:lstStyle/>
        <a:p>
          <a:endParaRPr lang="en-US"/>
        </a:p>
      </dgm:t>
    </dgm:pt>
    <dgm:pt modelId="{462C60A6-F194-4620-ABD1-1B45930FDFE6}" type="sibTrans" cxnId="{BDE91AF3-ADB1-46F6-9A45-C29F821DBEC7}">
      <dgm:prSet/>
      <dgm:spPr/>
      <dgm:t>
        <a:bodyPr/>
        <a:lstStyle/>
        <a:p>
          <a:endParaRPr lang="en-US"/>
        </a:p>
      </dgm:t>
    </dgm:pt>
    <dgm:pt modelId="{7E7BD26E-6756-448F-8024-628CAC48C0E5}" type="pres">
      <dgm:prSet presAssocID="{655E44DD-B5BE-4193-8E5D-BA06B3B6C899}" presName="diagram" presStyleCnt="0">
        <dgm:presLayoutVars>
          <dgm:dir/>
          <dgm:resizeHandles val="exact"/>
        </dgm:presLayoutVars>
      </dgm:prSet>
      <dgm:spPr/>
    </dgm:pt>
    <dgm:pt modelId="{A2D34531-C3D9-4AD4-929C-1959692A4CF6}" type="pres">
      <dgm:prSet presAssocID="{AFE61DEF-BA15-45D5-B0B1-AE3A58B8FC5F}" presName="node" presStyleLbl="node1" presStyleIdx="0" presStyleCnt="5">
        <dgm:presLayoutVars>
          <dgm:bulletEnabled val="1"/>
        </dgm:presLayoutVars>
      </dgm:prSet>
      <dgm:spPr/>
    </dgm:pt>
    <dgm:pt modelId="{1FFCA0A7-7C8D-4364-98E3-AAA8B0662582}" type="pres">
      <dgm:prSet presAssocID="{997D318D-BD98-4EE4-A3B9-843B1BDDD9D4}" presName="sibTrans" presStyleLbl="sibTrans2D1" presStyleIdx="0" presStyleCnt="4"/>
      <dgm:spPr/>
    </dgm:pt>
    <dgm:pt modelId="{5F381CD3-1F1A-4303-8950-31422A3DDA70}" type="pres">
      <dgm:prSet presAssocID="{997D318D-BD98-4EE4-A3B9-843B1BDDD9D4}" presName="connectorText" presStyleLbl="sibTrans2D1" presStyleIdx="0" presStyleCnt="4"/>
      <dgm:spPr/>
    </dgm:pt>
    <dgm:pt modelId="{D2231D96-EEFB-4584-AEC7-E331E1ECB953}" type="pres">
      <dgm:prSet presAssocID="{21B861CD-0A28-456E-AD78-1AE2EBDB206F}" presName="node" presStyleLbl="node1" presStyleIdx="1" presStyleCnt="5">
        <dgm:presLayoutVars>
          <dgm:bulletEnabled val="1"/>
        </dgm:presLayoutVars>
      </dgm:prSet>
      <dgm:spPr/>
    </dgm:pt>
    <dgm:pt modelId="{07C696D8-CB6B-45B6-8FCC-96265E2CEBAA}" type="pres">
      <dgm:prSet presAssocID="{4420172D-A361-45E0-8E55-B23D45121D9A}" presName="sibTrans" presStyleLbl="sibTrans2D1" presStyleIdx="1" presStyleCnt="4"/>
      <dgm:spPr/>
    </dgm:pt>
    <dgm:pt modelId="{67B0ADF8-D318-4D2D-9BB5-9CF85D4C4985}" type="pres">
      <dgm:prSet presAssocID="{4420172D-A361-45E0-8E55-B23D45121D9A}" presName="connectorText" presStyleLbl="sibTrans2D1" presStyleIdx="1" presStyleCnt="4"/>
      <dgm:spPr/>
    </dgm:pt>
    <dgm:pt modelId="{7D0B45A8-C9D2-4B7E-B73F-A2C9541A4E7E}" type="pres">
      <dgm:prSet presAssocID="{C3E0B6FB-28F4-4D78-8EA2-85628CD4BEBF}" presName="node" presStyleLbl="node1" presStyleIdx="2" presStyleCnt="5">
        <dgm:presLayoutVars>
          <dgm:bulletEnabled val="1"/>
        </dgm:presLayoutVars>
      </dgm:prSet>
      <dgm:spPr/>
    </dgm:pt>
    <dgm:pt modelId="{8B2892B8-2B7C-4C65-A92A-E9BF70A30586}" type="pres">
      <dgm:prSet presAssocID="{E0E27F4B-1F0C-428A-AFDA-04D60A87F46A}" presName="sibTrans" presStyleLbl="sibTrans2D1" presStyleIdx="2" presStyleCnt="4"/>
      <dgm:spPr/>
    </dgm:pt>
    <dgm:pt modelId="{1DCA84B3-708D-47E3-8804-78C40CC54550}" type="pres">
      <dgm:prSet presAssocID="{E0E27F4B-1F0C-428A-AFDA-04D60A87F46A}" presName="connectorText" presStyleLbl="sibTrans2D1" presStyleIdx="2" presStyleCnt="4"/>
      <dgm:spPr/>
    </dgm:pt>
    <dgm:pt modelId="{719802C1-A468-4EF3-AAAF-25727C530DBC}" type="pres">
      <dgm:prSet presAssocID="{9887270B-3766-4340-B69C-3A62A2C3C332}" presName="node" presStyleLbl="node1" presStyleIdx="3" presStyleCnt="5">
        <dgm:presLayoutVars>
          <dgm:bulletEnabled val="1"/>
        </dgm:presLayoutVars>
      </dgm:prSet>
      <dgm:spPr/>
    </dgm:pt>
    <dgm:pt modelId="{BBE8CCDD-3CBA-41CB-BEC5-D997937AB91B}" type="pres">
      <dgm:prSet presAssocID="{44365021-32E5-4FA8-BF23-899A13AD4BF8}" presName="sibTrans" presStyleLbl="sibTrans2D1" presStyleIdx="3" presStyleCnt="4"/>
      <dgm:spPr/>
    </dgm:pt>
    <dgm:pt modelId="{5F51F161-03CD-4F19-870E-232BC70553B7}" type="pres">
      <dgm:prSet presAssocID="{44365021-32E5-4FA8-BF23-899A13AD4BF8}" presName="connectorText" presStyleLbl="sibTrans2D1" presStyleIdx="3" presStyleCnt="4"/>
      <dgm:spPr/>
    </dgm:pt>
    <dgm:pt modelId="{F73B2FE5-1742-4126-938F-6407BB3F0354}" type="pres">
      <dgm:prSet presAssocID="{11E7444A-560A-4459-AD68-4077857F06A3}" presName="node" presStyleLbl="node1" presStyleIdx="4" presStyleCnt="5">
        <dgm:presLayoutVars>
          <dgm:bulletEnabled val="1"/>
        </dgm:presLayoutVars>
      </dgm:prSet>
      <dgm:spPr/>
    </dgm:pt>
  </dgm:ptLst>
  <dgm:cxnLst>
    <dgm:cxn modelId="{F0C33A0A-8EFA-4387-90D0-2F6655F976B8}" srcId="{655E44DD-B5BE-4193-8E5D-BA06B3B6C899}" destId="{9887270B-3766-4340-B69C-3A62A2C3C332}" srcOrd="3" destOrd="0" parTransId="{AF7D7DB6-1774-451F-B4F2-0E162A497C02}" sibTransId="{44365021-32E5-4FA8-BF23-899A13AD4BF8}"/>
    <dgm:cxn modelId="{E83D855C-B3D9-4049-9CE5-AADEAEC95C5A}" type="presOf" srcId="{997D318D-BD98-4EE4-A3B9-843B1BDDD9D4}" destId="{5F381CD3-1F1A-4303-8950-31422A3DDA70}" srcOrd="1" destOrd="0" presId="urn:microsoft.com/office/officeart/2005/8/layout/process5"/>
    <dgm:cxn modelId="{04BF0D4A-F16E-412E-B9BC-70D9E562C08D}" type="presOf" srcId="{997D318D-BD98-4EE4-A3B9-843B1BDDD9D4}" destId="{1FFCA0A7-7C8D-4364-98E3-AAA8B0662582}" srcOrd="0" destOrd="0" presId="urn:microsoft.com/office/officeart/2005/8/layout/process5"/>
    <dgm:cxn modelId="{959B7159-445C-4CD5-BEB5-629A77404F25}" srcId="{655E44DD-B5BE-4193-8E5D-BA06B3B6C899}" destId="{C3E0B6FB-28F4-4D78-8EA2-85628CD4BEBF}" srcOrd="2" destOrd="0" parTransId="{AF9B633A-DFEC-450B-872C-91DABA7C09C9}" sibTransId="{E0E27F4B-1F0C-428A-AFDA-04D60A87F46A}"/>
    <dgm:cxn modelId="{E0137E7C-551E-42FE-9801-741B4019487E}" type="presOf" srcId="{4420172D-A361-45E0-8E55-B23D45121D9A}" destId="{07C696D8-CB6B-45B6-8FCC-96265E2CEBAA}" srcOrd="0" destOrd="0" presId="urn:microsoft.com/office/officeart/2005/8/layout/process5"/>
    <dgm:cxn modelId="{BF558E80-6484-42F1-8D79-14D6D80C7D89}" srcId="{655E44DD-B5BE-4193-8E5D-BA06B3B6C899}" destId="{AFE61DEF-BA15-45D5-B0B1-AE3A58B8FC5F}" srcOrd="0" destOrd="0" parTransId="{BFA5E090-5B83-4903-BBE2-16922D50BA23}" sibTransId="{997D318D-BD98-4EE4-A3B9-843B1BDDD9D4}"/>
    <dgm:cxn modelId="{10370484-8C24-4392-841E-EAE30FDFD0DA}" type="presOf" srcId="{AFE61DEF-BA15-45D5-B0B1-AE3A58B8FC5F}" destId="{A2D34531-C3D9-4AD4-929C-1959692A4CF6}" srcOrd="0" destOrd="0" presId="urn:microsoft.com/office/officeart/2005/8/layout/process5"/>
    <dgm:cxn modelId="{FB333B89-0267-471B-9AC8-8BFE7F0C4754}" srcId="{655E44DD-B5BE-4193-8E5D-BA06B3B6C899}" destId="{21B861CD-0A28-456E-AD78-1AE2EBDB206F}" srcOrd="1" destOrd="0" parTransId="{714BF856-3C83-4812-A071-E7123AD95342}" sibTransId="{4420172D-A361-45E0-8E55-B23D45121D9A}"/>
    <dgm:cxn modelId="{7DBD2191-6D44-4639-BED9-3DF56295E855}" type="presOf" srcId="{655E44DD-B5BE-4193-8E5D-BA06B3B6C899}" destId="{7E7BD26E-6756-448F-8024-628CAC48C0E5}" srcOrd="0" destOrd="0" presId="urn:microsoft.com/office/officeart/2005/8/layout/process5"/>
    <dgm:cxn modelId="{B22E1094-55DF-422A-B979-50ABFAB317DB}" type="presOf" srcId="{C3E0B6FB-28F4-4D78-8EA2-85628CD4BEBF}" destId="{7D0B45A8-C9D2-4B7E-B73F-A2C9541A4E7E}" srcOrd="0" destOrd="0" presId="urn:microsoft.com/office/officeart/2005/8/layout/process5"/>
    <dgm:cxn modelId="{21C0B7A2-E3A3-49E6-AC6A-E00767930DD3}" type="presOf" srcId="{44365021-32E5-4FA8-BF23-899A13AD4BF8}" destId="{BBE8CCDD-3CBA-41CB-BEC5-D997937AB91B}" srcOrd="0" destOrd="0" presId="urn:microsoft.com/office/officeart/2005/8/layout/process5"/>
    <dgm:cxn modelId="{DA4008BF-56F7-4182-A6DE-6BF81923A8E4}" type="presOf" srcId="{9887270B-3766-4340-B69C-3A62A2C3C332}" destId="{719802C1-A468-4EF3-AAAF-25727C530DBC}" srcOrd="0" destOrd="0" presId="urn:microsoft.com/office/officeart/2005/8/layout/process5"/>
    <dgm:cxn modelId="{4209FACB-A7CB-4725-BE06-FB30C400A2D4}" type="presOf" srcId="{44365021-32E5-4FA8-BF23-899A13AD4BF8}" destId="{5F51F161-03CD-4F19-870E-232BC70553B7}" srcOrd="1" destOrd="0" presId="urn:microsoft.com/office/officeart/2005/8/layout/process5"/>
    <dgm:cxn modelId="{CF8AA2CC-745B-4B7E-A13E-989D72CDAF90}" type="presOf" srcId="{21B861CD-0A28-456E-AD78-1AE2EBDB206F}" destId="{D2231D96-EEFB-4584-AEC7-E331E1ECB953}" srcOrd="0" destOrd="0" presId="urn:microsoft.com/office/officeart/2005/8/layout/process5"/>
    <dgm:cxn modelId="{473975DA-4C26-44A2-BDD4-7A4F28C4835C}" type="presOf" srcId="{E0E27F4B-1F0C-428A-AFDA-04D60A87F46A}" destId="{1DCA84B3-708D-47E3-8804-78C40CC54550}" srcOrd="1" destOrd="0" presId="urn:microsoft.com/office/officeart/2005/8/layout/process5"/>
    <dgm:cxn modelId="{E6229DDE-188B-43FD-AACF-A912B190C816}" type="presOf" srcId="{11E7444A-560A-4459-AD68-4077857F06A3}" destId="{F73B2FE5-1742-4126-938F-6407BB3F0354}" srcOrd="0" destOrd="0" presId="urn:microsoft.com/office/officeart/2005/8/layout/process5"/>
    <dgm:cxn modelId="{AD13F0DF-FE47-4599-ADE5-FF1A864B292C}" type="presOf" srcId="{E0E27F4B-1F0C-428A-AFDA-04D60A87F46A}" destId="{8B2892B8-2B7C-4C65-A92A-E9BF70A30586}" srcOrd="0" destOrd="0" presId="urn:microsoft.com/office/officeart/2005/8/layout/process5"/>
    <dgm:cxn modelId="{26A29DE3-1742-4F68-9B8B-749176E3902A}" type="presOf" srcId="{4420172D-A361-45E0-8E55-B23D45121D9A}" destId="{67B0ADF8-D318-4D2D-9BB5-9CF85D4C4985}" srcOrd="1" destOrd="0" presId="urn:microsoft.com/office/officeart/2005/8/layout/process5"/>
    <dgm:cxn modelId="{BDE91AF3-ADB1-46F6-9A45-C29F821DBEC7}" srcId="{655E44DD-B5BE-4193-8E5D-BA06B3B6C899}" destId="{11E7444A-560A-4459-AD68-4077857F06A3}" srcOrd="4" destOrd="0" parTransId="{5BE3E13F-45DA-4FB9-B5FC-3E3BF7976C67}" sibTransId="{462C60A6-F194-4620-ABD1-1B45930FDFE6}"/>
    <dgm:cxn modelId="{840CE64F-A424-4466-B4B5-2766ED478040}" type="presParOf" srcId="{7E7BD26E-6756-448F-8024-628CAC48C0E5}" destId="{A2D34531-C3D9-4AD4-929C-1959692A4CF6}" srcOrd="0" destOrd="0" presId="urn:microsoft.com/office/officeart/2005/8/layout/process5"/>
    <dgm:cxn modelId="{CD8227D7-F8E7-4169-A1DE-7ECBB7896EB3}" type="presParOf" srcId="{7E7BD26E-6756-448F-8024-628CAC48C0E5}" destId="{1FFCA0A7-7C8D-4364-98E3-AAA8B0662582}" srcOrd="1" destOrd="0" presId="urn:microsoft.com/office/officeart/2005/8/layout/process5"/>
    <dgm:cxn modelId="{D6A02B7C-C66A-4157-8955-7F15174646DC}" type="presParOf" srcId="{1FFCA0A7-7C8D-4364-98E3-AAA8B0662582}" destId="{5F381CD3-1F1A-4303-8950-31422A3DDA70}" srcOrd="0" destOrd="0" presId="urn:microsoft.com/office/officeart/2005/8/layout/process5"/>
    <dgm:cxn modelId="{86674D13-CA37-4D90-9724-89D83C186EAE}" type="presParOf" srcId="{7E7BD26E-6756-448F-8024-628CAC48C0E5}" destId="{D2231D96-EEFB-4584-AEC7-E331E1ECB953}" srcOrd="2" destOrd="0" presId="urn:microsoft.com/office/officeart/2005/8/layout/process5"/>
    <dgm:cxn modelId="{B3F16CDC-98CA-4556-8322-62C6BE812DF6}" type="presParOf" srcId="{7E7BD26E-6756-448F-8024-628CAC48C0E5}" destId="{07C696D8-CB6B-45B6-8FCC-96265E2CEBAA}" srcOrd="3" destOrd="0" presId="urn:microsoft.com/office/officeart/2005/8/layout/process5"/>
    <dgm:cxn modelId="{E3618EF6-CAA5-4457-B8CA-D63DFA308174}" type="presParOf" srcId="{07C696D8-CB6B-45B6-8FCC-96265E2CEBAA}" destId="{67B0ADF8-D318-4D2D-9BB5-9CF85D4C4985}" srcOrd="0" destOrd="0" presId="urn:microsoft.com/office/officeart/2005/8/layout/process5"/>
    <dgm:cxn modelId="{4A4A8371-C681-4A3C-8CB9-DD20A486E6DB}" type="presParOf" srcId="{7E7BD26E-6756-448F-8024-628CAC48C0E5}" destId="{7D0B45A8-C9D2-4B7E-B73F-A2C9541A4E7E}" srcOrd="4" destOrd="0" presId="urn:microsoft.com/office/officeart/2005/8/layout/process5"/>
    <dgm:cxn modelId="{0AF983D2-E195-4EED-8D7B-D2C218E49BFB}" type="presParOf" srcId="{7E7BD26E-6756-448F-8024-628CAC48C0E5}" destId="{8B2892B8-2B7C-4C65-A92A-E9BF70A30586}" srcOrd="5" destOrd="0" presId="urn:microsoft.com/office/officeart/2005/8/layout/process5"/>
    <dgm:cxn modelId="{B42C2467-CD9D-43D9-8D1E-3F2418C20BBD}" type="presParOf" srcId="{8B2892B8-2B7C-4C65-A92A-E9BF70A30586}" destId="{1DCA84B3-708D-47E3-8804-78C40CC54550}" srcOrd="0" destOrd="0" presId="urn:microsoft.com/office/officeart/2005/8/layout/process5"/>
    <dgm:cxn modelId="{C9096BF2-1C5C-44F7-83E9-BF74B8D1E6D7}" type="presParOf" srcId="{7E7BD26E-6756-448F-8024-628CAC48C0E5}" destId="{719802C1-A468-4EF3-AAAF-25727C530DBC}" srcOrd="6" destOrd="0" presId="urn:microsoft.com/office/officeart/2005/8/layout/process5"/>
    <dgm:cxn modelId="{885AE616-02A5-46C6-8FB0-F761BD155DEF}" type="presParOf" srcId="{7E7BD26E-6756-448F-8024-628CAC48C0E5}" destId="{BBE8CCDD-3CBA-41CB-BEC5-D997937AB91B}" srcOrd="7" destOrd="0" presId="urn:microsoft.com/office/officeart/2005/8/layout/process5"/>
    <dgm:cxn modelId="{24BDCAD9-D9CF-4C14-B751-71AFCAC27CD9}" type="presParOf" srcId="{BBE8CCDD-3CBA-41CB-BEC5-D997937AB91B}" destId="{5F51F161-03CD-4F19-870E-232BC70553B7}" srcOrd="0" destOrd="0" presId="urn:microsoft.com/office/officeart/2005/8/layout/process5"/>
    <dgm:cxn modelId="{2A1142CD-BB39-467E-B0B4-6386A04572DF}" type="presParOf" srcId="{7E7BD26E-6756-448F-8024-628CAC48C0E5}" destId="{F73B2FE5-1742-4126-938F-6407BB3F0354}"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E4B517-2BA4-4922-9121-1C84CD3320C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FA3FADA-5713-4A64-82F4-7EF85E30C0B6}">
      <dgm:prSet/>
      <dgm:spPr/>
      <dgm:t>
        <a:bodyPr/>
        <a:lstStyle/>
        <a:p>
          <a:r>
            <a:rPr lang="en-US" b="1" i="0" baseline="0"/>
            <a:t>Kubernetes</a:t>
          </a:r>
          <a:r>
            <a:rPr lang="en-US" b="0" i="0" baseline="0"/>
            <a:t> είναι πλατφόρμα </a:t>
          </a:r>
          <a:r>
            <a:rPr lang="en-US" b="1" i="0" baseline="0"/>
            <a:t>ορχήστρωσης containers</a:t>
          </a:r>
          <a:r>
            <a:rPr lang="en-US" b="0" i="0" baseline="0"/>
            <a:t>.</a:t>
          </a:r>
          <a:endParaRPr lang="en-US"/>
        </a:p>
      </dgm:t>
    </dgm:pt>
    <dgm:pt modelId="{8FB84622-92B9-4457-911F-36E826E4B3DA}" type="parTrans" cxnId="{A1C56B61-71AE-4020-81FF-774C6393FCFF}">
      <dgm:prSet/>
      <dgm:spPr/>
      <dgm:t>
        <a:bodyPr/>
        <a:lstStyle/>
        <a:p>
          <a:endParaRPr lang="en-US"/>
        </a:p>
      </dgm:t>
    </dgm:pt>
    <dgm:pt modelId="{AA918C2A-20C9-4CAF-9407-96C0767CC567}" type="sibTrans" cxnId="{A1C56B61-71AE-4020-81FF-774C6393FCFF}">
      <dgm:prSet/>
      <dgm:spPr/>
      <dgm:t>
        <a:bodyPr/>
        <a:lstStyle/>
        <a:p>
          <a:endParaRPr lang="en-US"/>
        </a:p>
      </dgm:t>
    </dgm:pt>
    <dgm:pt modelId="{E036B8A6-4A29-48EB-BF21-F91BB4B273F1}">
      <dgm:prSet/>
      <dgm:spPr/>
      <dgm:t>
        <a:bodyPr/>
        <a:lstStyle/>
        <a:p>
          <a:r>
            <a:rPr lang="en-US" b="0" i="0" baseline="0"/>
            <a:t>Διαχειρίζεται την </a:t>
          </a:r>
          <a:r>
            <a:rPr lang="en-US" b="1" i="0" baseline="0"/>
            <a:t>εκτέλεση, scaling και networking</a:t>
          </a:r>
          <a:r>
            <a:rPr lang="en-US" b="0" i="0" baseline="0"/>
            <a:t> των containers.</a:t>
          </a:r>
          <a:endParaRPr lang="en-US"/>
        </a:p>
      </dgm:t>
    </dgm:pt>
    <dgm:pt modelId="{E6B94513-D1E5-42E2-AE9E-F51CAC5B8D0C}" type="parTrans" cxnId="{6654CFB8-AA4D-4B5D-810A-2C473AF0E47B}">
      <dgm:prSet/>
      <dgm:spPr/>
      <dgm:t>
        <a:bodyPr/>
        <a:lstStyle/>
        <a:p>
          <a:endParaRPr lang="en-US"/>
        </a:p>
      </dgm:t>
    </dgm:pt>
    <dgm:pt modelId="{39AC411A-8133-4DC5-AB68-1CD11B2EE5A5}" type="sibTrans" cxnId="{6654CFB8-AA4D-4B5D-810A-2C473AF0E47B}">
      <dgm:prSet/>
      <dgm:spPr/>
      <dgm:t>
        <a:bodyPr/>
        <a:lstStyle/>
        <a:p>
          <a:endParaRPr lang="en-US"/>
        </a:p>
      </dgm:t>
    </dgm:pt>
    <dgm:pt modelId="{53051A18-FA90-4E6B-985F-6C7D67991B40}">
      <dgm:prSet/>
      <dgm:spPr/>
      <dgm:t>
        <a:bodyPr/>
        <a:lstStyle/>
        <a:p>
          <a:r>
            <a:rPr lang="en-US" b="0" i="0" baseline="0"/>
            <a:t>Υποστηρίζει </a:t>
          </a:r>
          <a:r>
            <a:rPr lang="en-US" b="1" i="0" baseline="0"/>
            <a:t>αυτόματη ανάκτηση, load balancing</a:t>
          </a:r>
          <a:r>
            <a:rPr lang="en-US" b="0" i="0" baseline="0"/>
            <a:t> και </a:t>
          </a:r>
          <a:r>
            <a:rPr lang="en-US" b="1" i="0" baseline="0"/>
            <a:t>rollouts</a:t>
          </a:r>
          <a:r>
            <a:rPr lang="en-US" b="0" i="0" baseline="0"/>
            <a:t>.</a:t>
          </a:r>
          <a:endParaRPr lang="en-US"/>
        </a:p>
      </dgm:t>
    </dgm:pt>
    <dgm:pt modelId="{D0949117-3C4B-414E-A58B-69139490651B}" type="parTrans" cxnId="{EA400539-FC66-4A13-8027-5BC37A20603D}">
      <dgm:prSet/>
      <dgm:spPr/>
      <dgm:t>
        <a:bodyPr/>
        <a:lstStyle/>
        <a:p>
          <a:endParaRPr lang="en-US"/>
        </a:p>
      </dgm:t>
    </dgm:pt>
    <dgm:pt modelId="{5F2F07BE-2B5F-407C-8E2C-F759D6EB9416}" type="sibTrans" cxnId="{EA400539-FC66-4A13-8027-5BC37A20603D}">
      <dgm:prSet/>
      <dgm:spPr/>
      <dgm:t>
        <a:bodyPr/>
        <a:lstStyle/>
        <a:p>
          <a:endParaRPr lang="en-US"/>
        </a:p>
      </dgm:t>
    </dgm:pt>
    <dgm:pt modelId="{C5030079-56B2-46A6-A1A6-D224150550C9}">
      <dgm:prSet/>
      <dgm:spPr/>
      <dgm:t>
        <a:bodyPr/>
        <a:lstStyle/>
        <a:p>
          <a:r>
            <a:rPr lang="en-US" b="0" i="0" baseline="0"/>
            <a:t>Βασικές οντότητες: </a:t>
          </a:r>
          <a:r>
            <a:rPr lang="en-US" b="1" i="0" baseline="0"/>
            <a:t>Pods, Services, Deployments, Nodes</a:t>
          </a:r>
          <a:r>
            <a:rPr lang="en-US" b="0" i="0" baseline="0"/>
            <a:t>.</a:t>
          </a:r>
          <a:endParaRPr lang="en-US"/>
        </a:p>
      </dgm:t>
    </dgm:pt>
    <dgm:pt modelId="{06869197-D1A2-461D-9661-E9ADC0A06687}" type="parTrans" cxnId="{EFBFDEFE-96FD-4D76-B932-2B7784BB1466}">
      <dgm:prSet/>
      <dgm:spPr/>
      <dgm:t>
        <a:bodyPr/>
        <a:lstStyle/>
        <a:p>
          <a:endParaRPr lang="en-US"/>
        </a:p>
      </dgm:t>
    </dgm:pt>
    <dgm:pt modelId="{56CA498E-602D-4E94-AEE1-270823283FD7}" type="sibTrans" cxnId="{EFBFDEFE-96FD-4D76-B932-2B7784BB1466}">
      <dgm:prSet/>
      <dgm:spPr/>
      <dgm:t>
        <a:bodyPr/>
        <a:lstStyle/>
        <a:p>
          <a:endParaRPr lang="en-US"/>
        </a:p>
      </dgm:t>
    </dgm:pt>
    <dgm:pt modelId="{9A144CBF-0B30-449D-A74F-2DB0BF849009}">
      <dgm:prSet/>
      <dgm:spPr/>
      <dgm:t>
        <a:bodyPr/>
        <a:lstStyle/>
        <a:p>
          <a:r>
            <a:rPr lang="en-US" b="0" i="0" baseline="0"/>
            <a:t>Χρησιμοποιείται ευρέως σε </a:t>
          </a:r>
          <a:r>
            <a:rPr lang="en-US" b="1" i="0" baseline="0"/>
            <a:t>cloud περιβάλλοντα</a:t>
          </a:r>
          <a:r>
            <a:rPr lang="en-US" b="0" i="0" baseline="0"/>
            <a:t>.</a:t>
          </a:r>
          <a:endParaRPr lang="en-US"/>
        </a:p>
      </dgm:t>
    </dgm:pt>
    <dgm:pt modelId="{EC812422-8E9D-46F9-B489-AF53A10E86C0}" type="parTrans" cxnId="{A5470FEA-ED2D-419B-99E3-0E060EACC165}">
      <dgm:prSet/>
      <dgm:spPr/>
      <dgm:t>
        <a:bodyPr/>
        <a:lstStyle/>
        <a:p>
          <a:endParaRPr lang="en-US"/>
        </a:p>
      </dgm:t>
    </dgm:pt>
    <dgm:pt modelId="{F9BC82C4-A727-4D7D-B4F9-1F54AF4D28F5}" type="sibTrans" cxnId="{A5470FEA-ED2D-419B-99E3-0E060EACC165}">
      <dgm:prSet/>
      <dgm:spPr/>
      <dgm:t>
        <a:bodyPr/>
        <a:lstStyle/>
        <a:p>
          <a:endParaRPr lang="en-US"/>
        </a:p>
      </dgm:t>
    </dgm:pt>
    <dgm:pt modelId="{C8926C5B-7999-488D-803A-4FAB13EEC16D}" type="pres">
      <dgm:prSet presAssocID="{93E4B517-2BA4-4922-9121-1C84CD3320CE}" presName="root" presStyleCnt="0">
        <dgm:presLayoutVars>
          <dgm:dir/>
          <dgm:resizeHandles val="exact"/>
        </dgm:presLayoutVars>
      </dgm:prSet>
      <dgm:spPr/>
    </dgm:pt>
    <dgm:pt modelId="{5F0E7AD6-5735-4EF6-B0BE-DE5879A8C210}" type="pres">
      <dgm:prSet presAssocID="{CFA3FADA-5713-4A64-82F4-7EF85E30C0B6}" presName="compNode" presStyleCnt="0"/>
      <dgm:spPr/>
    </dgm:pt>
    <dgm:pt modelId="{9E9BEB96-DF65-402F-8023-19EC015BF5F7}" type="pres">
      <dgm:prSet presAssocID="{CFA3FADA-5713-4A64-82F4-7EF85E30C0B6}" presName="bgRect" presStyleLbl="bgShp" presStyleIdx="0" presStyleCnt="5"/>
      <dgm:spPr/>
    </dgm:pt>
    <dgm:pt modelId="{18C0D404-B07A-4D62-8058-083A39F4E6CD}" type="pres">
      <dgm:prSet presAssocID="{CFA3FADA-5713-4A64-82F4-7EF85E30C0B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Σημάδι ελέγχου"/>
        </a:ext>
      </dgm:extLst>
    </dgm:pt>
    <dgm:pt modelId="{A632E8E8-B030-4FD1-A43B-FB4818C73B39}" type="pres">
      <dgm:prSet presAssocID="{CFA3FADA-5713-4A64-82F4-7EF85E30C0B6}" presName="spaceRect" presStyleCnt="0"/>
      <dgm:spPr/>
    </dgm:pt>
    <dgm:pt modelId="{068B777A-71D7-4468-8443-57DD2F4C67DD}" type="pres">
      <dgm:prSet presAssocID="{CFA3FADA-5713-4A64-82F4-7EF85E30C0B6}" presName="parTx" presStyleLbl="revTx" presStyleIdx="0" presStyleCnt="5">
        <dgm:presLayoutVars>
          <dgm:chMax val="0"/>
          <dgm:chPref val="0"/>
        </dgm:presLayoutVars>
      </dgm:prSet>
      <dgm:spPr/>
    </dgm:pt>
    <dgm:pt modelId="{13A100FB-6414-455D-90B1-886973AB7443}" type="pres">
      <dgm:prSet presAssocID="{AA918C2A-20C9-4CAF-9407-96C0767CC567}" presName="sibTrans" presStyleCnt="0"/>
      <dgm:spPr/>
    </dgm:pt>
    <dgm:pt modelId="{7E9FC81D-2E87-447B-A687-A379DB7D3D2B}" type="pres">
      <dgm:prSet presAssocID="{E036B8A6-4A29-48EB-BF21-F91BB4B273F1}" presName="compNode" presStyleCnt="0"/>
      <dgm:spPr/>
    </dgm:pt>
    <dgm:pt modelId="{729B9C98-D0DD-491B-A683-94758850F22D}" type="pres">
      <dgm:prSet presAssocID="{E036B8A6-4A29-48EB-BF21-F91BB4B273F1}" presName="bgRect" presStyleLbl="bgShp" presStyleIdx="1" presStyleCnt="5"/>
      <dgm:spPr/>
    </dgm:pt>
    <dgm:pt modelId="{0B3761D1-A227-4A47-ADF6-9CBAC7F36D61}" type="pres">
      <dgm:prSet presAssocID="{E036B8A6-4A29-48EB-BF21-F91BB4B273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2B2D7FD2-1EB4-4996-9703-7E272FBC27EC}" type="pres">
      <dgm:prSet presAssocID="{E036B8A6-4A29-48EB-BF21-F91BB4B273F1}" presName="spaceRect" presStyleCnt="0"/>
      <dgm:spPr/>
    </dgm:pt>
    <dgm:pt modelId="{128A35A2-5DEE-4C59-8CEA-489868CA26C0}" type="pres">
      <dgm:prSet presAssocID="{E036B8A6-4A29-48EB-BF21-F91BB4B273F1}" presName="parTx" presStyleLbl="revTx" presStyleIdx="1" presStyleCnt="5">
        <dgm:presLayoutVars>
          <dgm:chMax val="0"/>
          <dgm:chPref val="0"/>
        </dgm:presLayoutVars>
      </dgm:prSet>
      <dgm:spPr/>
    </dgm:pt>
    <dgm:pt modelId="{30A48627-63D5-49D3-A99E-91ED899D44AE}" type="pres">
      <dgm:prSet presAssocID="{39AC411A-8133-4DC5-AB68-1CD11B2EE5A5}" presName="sibTrans" presStyleCnt="0"/>
      <dgm:spPr/>
    </dgm:pt>
    <dgm:pt modelId="{0A8E9400-AF3D-44AF-B704-8647481BD474}" type="pres">
      <dgm:prSet presAssocID="{53051A18-FA90-4E6B-985F-6C7D67991B40}" presName="compNode" presStyleCnt="0"/>
      <dgm:spPr/>
    </dgm:pt>
    <dgm:pt modelId="{2BE3A1A8-D854-4BAE-BED5-DF02B1E9B75D}" type="pres">
      <dgm:prSet presAssocID="{53051A18-FA90-4E6B-985F-6C7D67991B40}" presName="bgRect" presStyleLbl="bgShp" presStyleIdx="2" presStyleCnt="5"/>
      <dgm:spPr/>
    </dgm:pt>
    <dgm:pt modelId="{706162AC-BFFF-402A-95F1-5826A775C339}" type="pres">
      <dgm:prSet presAssocID="{53051A18-FA90-4E6B-985F-6C7D67991B4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sion chart"/>
        </a:ext>
      </dgm:extLst>
    </dgm:pt>
    <dgm:pt modelId="{0839752D-CC79-4B22-8DAA-CC9E2FCE21F0}" type="pres">
      <dgm:prSet presAssocID="{53051A18-FA90-4E6B-985F-6C7D67991B40}" presName="spaceRect" presStyleCnt="0"/>
      <dgm:spPr/>
    </dgm:pt>
    <dgm:pt modelId="{3A408605-7651-45A8-9804-B0ED56788EEC}" type="pres">
      <dgm:prSet presAssocID="{53051A18-FA90-4E6B-985F-6C7D67991B40}" presName="parTx" presStyleLbl="revTx" presStyleIdx="2" presStyleCnt="5">
        <dgm:presLayoutVars>
          <dgm:chMax val="0"/>
          <dgm:chPref val="0"/>
        </dgm:presLayoutVars>
      </dgm:prSet>
      <dgm:spPr/>
    </dgm:pt>
    <dgm:pt modelId="{346DB728-4DB0-4A9D-8799-5E99A6D2C96C}" type="pres">
      <dgm:prSet presAssocID="{5F2F07BE-2B5F-407C-8E2C-F759D6EB9416}" presName="sibTrans" presStyleCnt="0"/>
      <dgm:spPr/>
    </dgm:pt>
    <dgm:pt modelId="{F12E0EBA-3446-463F-89DA-307D8558C447}" type="pres">
      <dgm:prSet presAssocID="{C5030079-56B2-46A6-A1A6-D224150550C9}" presName="compNode" presStyleCnt="0"/>
      <dgm:spPr/>
    </dgm:pt>
    <dgm:pt modelId="{4CB7CDA7-CCCD-4AB0-ACE0-86A5FBEFE2DB}" type="pres">
      <dgm:prSet presAssocID="{C5030079-56B2-46A6-A1A6-D224150550C9}" presName="bgRect" presStyleLbl="bgShp" presStyleIdx="3" presStyleCnt="5"/>
      <dgm:spPr/>
    </dgm:pt>
    <dgm:pt modelId="{D6FBCBB3-40B0-4FAE-80C5-0B6BB7B55931}" type="pres">
      <dgm:prSet presAssocID="{C5030079-56B2-46A6-A1A6-D224150550C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Διακομιστής"/>
        </a:ext>
      </dgm:extLst>
    </dgm:pt>
    <dgm:pt modelId="{E3F94214-41B5-4CC0-BC0F-C3548721F889}" type="pres">
      <dgm:prSet presAssocID="{C5030079-56B2-46A6-A1A6-D224150550C9}" presName="spaceRect" presStyleCnt="0"/>
      <dgm:spPr/>
    </dgm:pt>
    <dgm:pt modelId="{E359F383-B030-47CD-BF90-6E28EAD711CB}" type="pres">
      <dgm:prSet presAssocID="{C5030079-56B2-46A6-A1A6-D224150550C9}" presName="parTx" presStyleLbl="revTx" presStyleIdx="3" presStyleCnt="5">
        <dgm:presLayoutVars>
          <dgm:chMax val="0"/>
          <dgm:chPref val="0"/>
        </dgm:presLayoutVars>
      </dgm:prSet>
      <dgm:spPr/>
    </dgm:pt>
    <dgm:pt modelId="{ACC5A2FE-8A3A-495F-93C4-E96E8F799A41}" type="pres">
      <dgm:prSet presAssocID="{56CA498E-602D-4E94-AEE1-270823283FD7}" presName="sibTrans" presStyleCnt="0"/>
      <dgm:spPr/>
    </dgm:pt>
    <dgm:pt modelId="{0B3AD0A1-F917-493D-9BFE-006560FEB4DA}" type="pres">
      <dgm:prSet presAssocID="{9A144CBF-0B30-449D-A74F-2DB0BF849009}" presName="compNode" presStyleCnt="0"/>
      <dgm:spPr/>
    </dgm:pt>
    <dgm:pt modelId="{84CC9409-25A8-416F-8324-4E16C7D88182}" type="pres">
      <dgm:prSet presAssocID="{9A144CBF-0B30-449D-A74F-2DB0BF849009}" presName="bgRect" presStyleLbl="bgShp" presStyleIdx="4" presStyleCnt="5"/>
      <dgm:spPr/>
    </dgm:pt>
    <dgm:pt modelId="{46E9839B-76BD-4327-A82C-407BDA14CCC6}" type="pres">
      <dgm:prSet presAssocID="{9A144CBF-0B30-449D-A74F-2DB0BF84900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Σύννεφο"/>
        </a:ext>
      </dgm:extLst>
    </dgm:pt>
    <dgm:pt modelId="{4ADA0988-9540-41E3-8363-FBA3BBB4FF74}" type="pres">
      <dgm:prSet presAssocID="{9A144CBF-0B30-449D-A74F-2DB0BF849009}" presName="spaceRect" presStyleCnt="0"/>
      <dgm:spPr/>
    </dgm:pt>
    <dgm:pt modelId="{000DC9E1-C677-4AFD-93F5-25C606AF4600}" type="pres">
      <dgm:prSet presAssocID="{9A144CBF-0B30-449D-A74F-2DB0BF849009}" presName="parTx" presStyleLbl="revTx" presStyleIdx="4" presStyleCnt="5">
        <dgm:presLayoutVars>
          <dgm:chMax val="0"/>
          <dgm:chPref val="0"/>
        </dgm:presLayoutVars>
      </dgm:prSet>
      <dgm:spPr/>
    </dgm:pt>
  </dgm:ptLst>
  <dgm:cxnLst>
    <dgm:cxn modelId="{1D885223-76AF-440E-9A25-6C0287A5FAC2}" type="presOf" srcId="{E036B8A6-4A29-48EB-BF21-F91BB4B273F1}" destId="{128A35A2-5DEE-4C59-8CEA-489868CA26C0}" srcOrd="0" destOrd="0" presId="urn:microsoft.com/office/officeart/2018/2/layout/IconVerticalSolidList"/>
    <dgm:cxn modelId="{95114E33-DBB7-4687-B61E-8C01087A344F}" type="presOf" srcId="{53051A18-FA90-4E6B-985F-6C7D67991B40}" destId="{3A408605-7651-45A8-9804-B0ED56788EEC}" srcOrd="0" destOrd="0" presId="urn:microsoft.com/office/officeart/2018/2/layout/IconVerticalSolidList"/>
    <dgm:cxn modelId="{EA400539-FC66-4A13-8027-5BC37A20603D}" srcId="{93E4B517-2BA4-4922-9121-1C84CD3320CE}" destId="{53051A18-FA90-4E6B-985F-6C7D67991B40}" srcOrd="2" destOrd="0" parTransId="{D0949117-3C4B-414E-A58B-69139490651B}" sibTransId="{5F2F07BE-2B5F-407C-8E2C-F759D6EB9416}"/>
    <dgm:cxn modelId="{A1C56B61-71AE-4020-81FF-774C6393FCFF}" srcId="{93E4B517-2BA4-4922-9121-1C84CD3320CE}" destId="{CFA3FADA-5713-4A64-82F4-7EF85E30C0B6}" srcOrd="0" destOrd="0" parTransId="{8FB84622-92B9-4457-911F-36E826E4B3DA}" sibTransId="{AA918C2A-20C9-4CAF-9407-96C0767CC567}"/>
    <dgm:cxn modelId="{ECAF347B-CE68-4173-8863-3135C089F261}" type="presOf" srcId="{9A144CBF-0B30-449D-A74F-2DB0BF849009}" destId="{000DC9E1-C677-4AFD-93F5-25C606AF4600}" srcOrd="0" destOrd="0" presId="urn:microsoft.com/office/officeart/2018/2/layout/IconVerticalSolidList"/>
    <dgm:cxn modelId="{ED26BF8B-2E0E-4BEF-9B6C-D60534FF085F}" type="presOf" srcId="{CFA3FADA-5713-4A64-82F4-7EF85E30C0B6}" destId="{068B777A-71D7-4468-8443-57DD2F4C67DD}" srcOrd="0" destOrd="0" presId="urn:microsoft.com/office/officeart/2018/2/layout/IconVerticalSolidList"/>
    <dgm:cxn modelId="{ED820DA1-98E7-4779-B682-60E79D330F9A}" type="presOf" srcId="{C5030079-56B2-46A6-A1A6-D224150550C9}" destId="{E359F383-B030-47CD-BF90-6E28EAD711CB}" srcOrd="0" destOrd="0" presId="urn:microsoft.com/office/officeart/2018/2/layout/IconVerticalSolidList"/>
    <dgm:cxn modelId="{95F20FAB-EE49-4135-86EC-ADFEE3BC3E63}" type="presOf" srcId="{93E4B517-2BA4-4922-9121-1C84CD3320CE}" destId="{C8926C5B-7999-488D-803A-4FAB13EEC16D}" srcOrd="0" destOrd="0" presId="urn:microsoft.com/office/officeart/2018/2/layout/IconVerticalSolidList"/>
    <dgm:cxn modelId="{6654CFB8-AA4D-4B5D-810A-2C473AF0E47B}" srcId="{93E4B517-2BA4-4922-9121-1C84CD3320CE}" destId="{E036B8A6-4A29-48EB-BF21-F91BB4B273F1}" srcOrd="1" destOrd="0" parTransId="{E6B94513-D1E5-42E2-AE9E-F51CAC5B8D0C}" sibTransId="{39AC411A-8133-4DC5-AB68-1CD11B2EE5A5}"/>
    <dgm:cxn modelId="{A5470FEA-ED2D-419B-99E3-0E060EACC165}" srcId="{93E4B517-2BA4-4922-9121-1C84CD3320CE}" destId="{9A144CBF-0B30-449D-A74F-2DB0BF849009}" srcOrd="4" destOrd="0" parTransId="{EC812422-8E9D-46F9-B489-AF53A10E86C0}" sibTransId="{F9BC82C4-A727-4D7D-B4F9-1F54AF4D28F5}"/>
    <dgm:cxn modelId="{EFBFDEFE-96FD-4D76-B932-2B7784BB1466}" srcId="{93E4B517-2BA4-4922-9121-1C84CD3320CE}" destId="{C5030079-56B2-46A6-A1A6-D224150550C9}" srcOrd="3" destOrd="0" parTransId="{06869197-D1A2-461D-9661-E9ADC0A06687}" sibTransId="{56CA498E-602D-4E94-AEE1-270823283FD7}"/>
    <dgm:cxn modelId="{6FE5AD4C-A746-49B8-AF3A-09CFCE59C06B}" type="presParOf" srcId="{C8926C5B-7999-488D-803A-4FAB13EEC16D}" destId="{5F0E7AD6-5735-4EF6-B0BE-DE5879A8C210}" srcOrd="0" destOrd="0" presId="urn:microsoft.com/office/officeart/2018/2/layout/IconVerticalSolidList"/>
    <dgm:cxn modelId="{1BABEA0C-50AD-4F70-898D-C2711351E47C}" type="presParOf" srcId="{5F0E7AD6-5735-4EF6-B0BE-DE5879A8C210}" destId="{9E9BEB96-DF65-402F-8023-19EC015BF5F7}" srcOrd="0" destOrd="0" presId="urn:microsoft.com/office/officeart/2018/2/layout/IconVerticalSolidList"/>
    <dgm:cxn modelId="{29B0C65C-6835-446A-B6EA-C1B44E9996AB}" type="presParOf" srcId="{5F0E7AD6-5735-4EF6-B0BE-DE5879A8C210}" destId="{18C0D404-B07A-4D62-8058-083A39F4E6CD}" srcOrd="1" destOrd="0" presId="urn:microsoft.com/office/officeart/2018/2/layout/IconVerticalSolidList"/>
    <dgm:cxn modelId="{5675D237-AB42-4000-A2F1-FDDC0C3813B4}" type="presParOf" srcId="{5F0E7AD6-5735-4EF6-B0BE-DE5879A8C210}" destId="{A632E8E8-B030-4FD1-A43B-FB4818C73B39}" srcOrd="2" destOrd="0" presId="urn:microsoft.com/office/officeart/2018/2/layout/IconVerticalSolidList"/>
    <dgm:cxn modelId="{1679796B-6EE7-4412-9EE8-0265D2A5C3EF}" type="presParOf" srcId="{5F0E7AD6-5735-4EF6-B0BE-DE5879A8C210}" destId="{068B777A-71D7-4468-8443-57DD2F4C67DD}" srcOrd="3" destOrd="0" presId="urn:microsoft.com/office/officeart/2018/2/layout/IconVerticalSolidList"/>
    <dgm:cxn modelId="{06C75F9F-4338-40DE-A10D-2B5175CE6A6B}" type="presParOf" srcId="{C8926C5B-7999-488D-803A-4FAB13EEC16D}" destId="{13A100FB-6414-455D-90B1-886973AB7443}" srcOrd="1" destOrd="0" presId="urn:microsoft.com/office/officeart/2018/2/layout/IconVerticalSolidList"/>
    <dgm:cxn modelId="{FE6F28D7-223A-4782-A844-57A37B54A3AD}" type="presParOf" srcId="{C8926C5B-7999-488D-803A-4FAB13EEC16D}" destId="{7E9FC81D-2E87-447B-A687-A379DB7D3D2B}" srcOrd="2" destOrd="0" presId="urn:microsoft.com/office/officeart/2018/2/layout/IconVerticalSolidList"/>
    <dgm:cxn modelId="{6FF8F895-7293-40BA-9250-DAC516C4A3FA}" type="presParOf" srcId="{7E9FC81D-2E87-447B-A687-A379DB7D3D2B}" destId="{729B9C98-D0DD-491B-A683-94758850F22D}" srcOrd="0" destOrd="0" presId="urn:microsoft.com/office/officeart/2018/2/layout/IconVerticalSolidList"/>
    <dgm:cxn modelId="{6C2A40ED-D54C-4FB5-95A1-235D1937B5CE}" type="presParOf" srcId="{7E9FC81D-2E87-447B-A687-A379DB7D3D2B}" destId="{0B3761D1-A227-4A47-ADF6-9CBAC7F36D61}" srcOrd="1" destOrd="0" presId="urn:microsoft.com/office/officeart/2018/2/layout/IconVerticalSolidList"/>
    <dgm:cxn modelId="{5238B6E4-27F1-435A-BD23-513D8A229CB3}" type="presParOf" srcId="{7E9FC81D-2E87-447B-A687-A379DB7D3D2B}" destId="{2B2D7FD2-1EB4-4996-9703-7E272FBC27EC}" srcOrd="2" destOrd="0" presId="urn:microsoft.com/office/officeart/2018/2/layout/IconVerticalSolidList"/>
    <dgm:cxn modelId="{1EC3CE35-B79F-479F-8477-2EF81ABC9CFD}" type="presParOf" srcId="{7E9FC81D-2E87-447B-A687-A379DB7D3D2B}" destId="{128A35A2-5DEE-4C59-8CEA-489868CA26C0}" srcOrd="3" destOrd="0" presId="urn:microsoft.com/office/officeart/2018/2/layout/IconVerticalSolidList"/>
    <dgm:cxn modelId="{C8585C30-C028-459B-AB6C-378578B861EB}" type="presParOf" srcId="{C8926C5B-7999-488D-803A-4FAB13EEC16D}" destId="{30A48627-63D5-49D3-A99E-91ED899D44AE}" srcOrd="3" destOrd="0" presId="urn:microsoft.com/office/officeart/2018/2/layout/IconVerticalSolidList"/>
    <dgm:cxn modelId="{CC01B6B4-24DC-41C7-83E8-6D68A46E33B3}" type="presParOf" srcId="{C8926C5B-7999-488D-803A-4FAB13EEC16D}" destId="{0A8E9400-AF3D-44AF-B704-8647481BD474}" srcOrd="4" destOrd="0" presId="urn:microsoft.com/office/officeart/2018/2/layout/IconVerticalSolidList"/>
    <dgm:cxn modelId="{16D51959-9AD9-4B0A-9BB0-710BEDBF6E5A}" type="presParOf" srcId="{0A8E9400-AF3D-44AF-B704-8647481BD474}" destId="{2BE3A1A8-D854-4BAE-BED5-DF02B1E9B75D}" srcOrd="0" destOrd="0" presId="urn:microsoft.com/office/officeart/2018/2/layout/IconVerticalSolidList"/>
    <dgm:cxn modelId="{DDC0F3FD-F1EA-40B2-B475-396D27D5215B}" type="presParOf" srcId="{0A8E9400-AF3D-44AF-B704-8647481BD474}" destId="{706162AC-BFFF-402A-95F1-5826A775C339}" srcOrd="1" destOrd="0" presId="urn:microsoft.com/office/officeart/2018/2/layout/IconVerticalSolidList"/>
    <dgm:cxn modelId="{3DED408F-37F4-4637-8166-F312CC218477}" type="presParOf" srcId="{0A8E9400-AF3D-44AF-B704-8647481BD474}" destId="{0839752D-CC79-4B22-8DAA-CC9E2FCE21F0}" srcOrd="2" destOrd="0" presId="urn:microsoft.com/office/officeart/2018/2/layout/IconVerticalSolidList"/>
    <dgm:cxn modelId="{9D419EE3-A383-44F4-8E6E-CD3BD59A0FF9}" type="presParOf" srcId="{0A8E9400-AF3D-44AF-B704-8647481BD474}" destId="{3A408605-7651-45A8-9804-B0ED56788EEC}" srcOrd="3" destOrd="0" presId="urn:microsoft.com/office/officeart/2018/2/layout/IconVerticalSolidList"/>
    <dgm:cxn modelId="{C62130E1-6992-4667-BF45-A669038EB0D2}" type="presParOf" srcId="{C8926C5B-7999-488D-803A-4FAB13EEC16D}" destId="{346DB728-4DB0-4A9D-8799-5E99A6D2C96C}" srcOrd="5" destOrd="0" presId="urn:microsoft.com/office/officeart/2018/2/layout/IconVerticalSolidList"/>
    <dgm:cxn modelId="{8FE9D7FF-E5B8-422E-BA3E-8A93179D0D94}" type="presParOf" srcId="{C8926C5B-7999-488D-803A-4FAB13EEC16D}" destId="{F12E0EBA-3446-463F-89DA-307D8558C447}" srcOrd="6" destOrd="0" presId="urn:microsoft.com/office/officeart/2018/2/layout/IconVerticalSolidList"/>
    <dgm:cxn modelId="{A7F5C640-0298-4014-80B6-442761A9473C}" type="presParOf" srcId="{F12E0EBA-3446-463F-89DA-307D8558C447}" destId="{4CB7CDA7-CCCD-4AB0-ACE0-86A5FBEFE2DB}" srcOrd="0" destOrd="0" presId="urn:microsoft.com/office/officeart/2018/2/layout/IconVerticalSolidList"/>
    <dgm:cxn modelId="{7EA0A029-5CF2-48D3-B874-B40FAD760C5B}" type="presParOf" srcId="{F12E0EBA-3446-463F-89DA-307D8558C447}" destId="{D6FBCBB3-40B0-4FAE-80C5-0B6BB7B55931}" srcOrd="1" destOrd="0" presId="urn:microsoft.com/office/officeart/2018/2/layout/IconVerticalSolidList"/>
    <dgm:cxn modelId="{2FD4F40F-3C21-4235-9E0E-ABBC27DEFFC9}" type="presParOf" srcId="{F12E0EBA-3446-463F-89DA-307D8558C447}" destId="{E3F94214-41B5-4CC0-BC0F-C3548721F889}" srcOrd="2" destOrd="0" presId="urn:microsoft.com/office/officeart/2018/2/layout/IconVerticalSolidList"/>
    <dgm:cxn modelId="{563BBBA1-6783-4733-AC01-106B3C807781}" type="presParOf" srcId="{F12E0EBA-3446-463F-89DA-307D8558C447}" destId="{E359F383-B030-47CD-BF90-6E28EAD711CB}" srcOrd="3" destOrd="0" presId="urn:microsoft.com/office/officeart/2018/2/layout/IconVerticalSolidList"/>
    <dgm:cxn modelId="{16C85596-0443-4444-A7D0-95783A368674}" type="presParOf" srcId="{C8926C5B-7999-488D-803A-4FAB13EEC16D}" destId="{ACC5A2FE-8A3A-495F-93C4-E96E8F799A41}" srcOrd="7" destOrd="0" presId="urn:microsoft.com/office/officeart/2018/2/layout/IconVerticalSolidList"/>
    <dgm:cxn modelId="{084B3B55-C925-45F2-B592-3D23D183F040}" type="presParOf" srcId="{C8926C5B-7999-488D-803A-4FAB13EEC16D}" destId="{0B3AD0A1-F917-493D-9BFE-006560FEB4DA}" srcOrd="8" destOrd="0" presId="urn:microsoft.com/office/officeart/2018/2/layout/IconVerticalSolidList"/>
    <dgm:cxn modelId="{118427A0-4350-4182-AB6E-C7FBEE0A802D}" type="presParOf" srcId="{0B3AD0A1-F917-493D-9BFE-006560FEB4DA}" destId="{84CC9409-25A8-416F-8324-4E16C7D88182}" srcOrd="0" destOrd="0" presId="urn:microsoft.com/office/officeart/2018/2/layout/IconVerticalSolidList"/>
    <dgm:cxn modelId="{9F0CC8E4-9819-4C10-AAA5-2F59148AF74B}" type="presParOf" srcId="{0B3AD0A1-F917-493D-9BFE-006560FEB4DA}" destId="{46E9839B-76BD-4327-A82C-407BDA14CCC6}" srcOrd="1" destOrd="0" presId="urn:microsoft.com/office/officeart/2018/2/layout/IconVerticalSolidList"/>
    <dgm:cxn modelId="{CF52F855-1148-4CA4-96BF-E557A53DC896}" type="presParOf" srcId="{0B3AD0A1-F917-493D-9BFE-006560FEB4DA}" destId="{4ADA0988-9540-41E3-8363-FBA3BBB4FF74}" srcOrd="2" destOrd="0" presId="urn:microsoft.com/office/officeart/2018/2/layout/IconVerticalSolidList"/>
    <dgm:cxn modelId="{53964CF3-A88D-4971-B756-9FEC743F9B6A}" type="presParOf" srcId="{0B3AD0A1-F917-493D-9BFE-006560FEB4DA}" destId="{000DC9E1-C677-4AFD-93F5-25C606AF46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0FCE55-7AEA-4B15-B09B-1FCA304A5271}"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5AF207F4-24B3-4EAF-BE96-6C29C4C5C233}">
      <dgm:prSet/>
      <dgm:spPr/>
      <dgm:t>
        <a:bodyPr/>
        <a:lstStyle/>
        <a:p>
          <a:r>
            <a:rPr lang="en-US" b="1"/>
            <a:t>1)</a:t>
          </a:r>
          <a:r>
            <a:rPr lang="el-GR" b="1"/>
            <a:t>Κανονικοποίηση Τιμών </a:t>
          </a:r>
          <a:endParaRPr lang="en-US"/>
        </a:p>
      </dgm:t>
    </dgm:pt>
    <dgm:pt modelId="{4CCC339F-7366-452E-A12D-1F620AF1379B}" type="parTrans" cxnId="{DA51D448-8D4C-4040-8C02-308BA8E18F0D}">
      <dgm:prSet/>
      <dgm:spPr/>
      <dgm:t>
        <a:bodyPr/>
        <a:lstStyle/>
        <a:p>
          <a:endParaRPr lang="en-US"/>
        </a:p>
      </dgm:t>
    </dgm:pt>
    <dgm:pt modelId="{14BEAED3-AED4-4AEA-8477-2A703B6E6398}" type="sibTrans" cxnId="{DA51D448-8D4C-4040-8C02-308BA8E18F0D}">
      <dgm:prSet/>
      <dgm:spPr/>
      <dgm:t>
        <a:bodyPr/>
        <a:lstStyle/>
        <a:p>
          <a:endParaRPr lang="en-US"/>
        </a:p>
      </dgm:t>
    </dgm:pt>
    <dgm:pt modelId="{69B34B7E-F218-422C-B83C-CE1ACB0DD009}">
      <dgm:prSet/>
      <dgm:spPr/>
      <dgm:t>
        <a:bodyPr/>
        <a:lstStyle/>
        <a:p>
          <a:r>
            <a:rPr lang="el-GR"/>
            <a:t>Χρησιμοποιείται MinMaxScaler για μετατροπή των τιμών στο εύρος [0, 1].   </a:t>
          </a:r>
          <a:endParaRPr lang="en-US"/>
        </a:p>
      </dgm:t>
    </dgm:pt>
    <dgm:pt modelId="{AC4D4633-6A60-424A-A1BC-596808D811C8}" type="parTrans" cxnId="{48E353B5-2E03-44B7-AC4C-917CC02F0439}">
      <dgm:prSet/>
      <dgm:spPr/>
      <dgm:t>
        <a:bodyPr/>
        <a:lstStyle/>
        <a:p>
          <a:endParaRPr lang="en-US"/>
        </a:p>
      </dgm:t>
    </dgm:pt>
    <dgm:pt modelId="{B9316A98-97B5-45A2-ABDF-617FDDCA8A05}" type="sibTrans" cxnId="{48E353B5-2E03-44B7-AC4C-917CC02F0439}">
      <dgm:prSet/>
      <dgm:spPr/>
      <dgm:t>
        <a:bodyPr/>
        <a:lstStyle/>
        <a:p>
          <a:endParaRPr lang="en-US"/>
        </a:p>
      </dgm:t>
    </dgm:pt>
    <dgm:pt modelId="{901B2DC1-161C-40DC-8EF7-AB5FAEEFAD08}">
      <dgm:prSet/>
      <dgm:spPr/>
      <dgm:t>
        <a:bodyPr/>
        <a:lstStyle/>
        <a:p>
          <a:r>
            <a:rPr lang="el-GR"/>
            <a:t>Ο scaler αποθηκεύεται για μελλοντική χρήση (στο deployment).</a:t>
          </a:r>
          <a:endParaRPr lang="en-US"/>
        </a:p>
      </dgm:t>
    </dgm:pt>
    <dgm:pt modelId="{B627B52B-FFE4-41B5-A974-A7BD485225FF}" type="parTrans" cxnId="{DDBF29E7-1047-42E8-AF11-4EA74177B894}">
      <dgm:prSet/>
      <dgm:spPr/>
      <dgm:t>
        <a:bodyPr/>
        <a:lstStyle/>
        <a:p>
          <a:endParaRPr lang="en-US"/>
        </a:p>
      </dgm:t>
    </dgm:pt>
    <dgm:pt modelId="{D7C5B0D3-D685-42EE-9B30-30EB926B41A2}" type="sibTrans" cxnId="{DDBF29E7-1047-42E8-AF11-4EA74177B894}">
      <dgm:prSet/>
      <dgm:spPr/>
      <dgm:t>
        <a:bodyPr/>
        <a:lstStyle/>
        <a:p>
          <a:endParaRPr lang="en-US"/>
        </a:p>
      </dgm:t>
    </dgm:pt>
    <dgm:pt modelId="{E32A68E0-C328-42BC-986C-96586445CF92}">
      <dgm:prSet/>
      <dgm:spPr/>
      <dgm:t>
        <a:bodyPr/>
        <a:lstStyle/>
        <a:p>
          <a:r>
            <a:rPr lang="en-US" b="1"/>
            <a:t>2)</a:t>
          </a:r>
          <a:r>
            <a:rPr lang="el-GR" b="1" i="0"/>
            <a:t> Δημιουργία Ακολουθιών (</a:t>
          </a:r>
          <a:r>
            <a:rPr lang="en-US" b="1" i="0"/>
            <a:t>Sliding Window)</a:t>
          </a:r>
          <a:endParaRPr lang="en-US"/>
        </a:p>
      </dgm:t>
    </dgm:pt>
    <dgm:pt modelId="{97AF331D-8C4F-440E-84C7-53F36902FBF9}" type="parTrans" cxnId="{C5C51FDF-0B26-4B68-8B76-DEE57A73550A}">
      <dgm:prSet/>
      <dgm:spPr/>
      <dgm:t>
        <a:bodyPr/>
        <a:lstStyle/>
        <a:p>
          <a:endParaRPr lang="en-US"/>
        </a:p>
      </dgm:t>
    </dgm:pt>
    <dgm:pt modelId="{74DCCCE1-B544-448D-9805-F1BD8BB407BD}" type="sibTrans" cxnId="{C5C51FDF-0B26-4B68-8B76-DEE57A73550A}">
      <dgm:prSet/>
      <dgm:spPr/>
      <dgm:t>
        <a:bodyPr/>
        <a:lstStyle/>
        <a:p>
          <a:endParaRPr lang="en-US"/>
        </a:p>
      </dgm:t>
    </dgm:pt>
    <dgm:pt modelId="{7C677EE4-359D-4420-8AC9-24D27599583E}">
      <dgm:prSet/>
      <dgm:spPr/>
      <dgm:t>
        <a:bodyPr/>
        <a:lstStyle/>
        <a:p>
          <a:r>
            <a:rPr lang="el-GR"/>
            <a:t>Για κάθε χρονική στιγμή δημιουργείται ένα "παράθυρο" με sequence_length διαδοχικές τιμές ως είσοδος (X). </a:t>
          </a:r>
          <a:endParaRPr lang="en-US"/>
        </a:p>
      </dgm:t>
    </dgm:pt>
    <dgm:pt modelId="{5AAB5691-CA2E-4750-9B83-9039A60FA095}" type="parTrans" cxnId="{0E07F84B-9ADE-44DC-811E-C91103FCCAF7}">
      <dgm:prSet/>
      <dgm:spPr/>
      <dgm:t>
        <a:bodyPr/>
        <a:lstStyle/>
        <a:p>
          <a:endParaRPr lang="en-US"/>
        </a:p>
      </dgm:t>
    </dgm:pt>
    <dgm:pt modelId="{E34C3545-04F7-41FE-ACDF-3B7353D2A966}" type="sibTrans" cxnId="{0E07F84B-9ADE-44DC-811E-C91103FCCAF7}">
      <dgm:prSet/>
      <dgm:spPr/>
      <dgm:t>
        <a:bodyPr/>
        <a:lstStyle/>
        <a:p>
          <a:endParaRPr lang="en-US"/>
        </a:p>
      </dgm:t>
    </dgm:pt>
    <dgm:pt modelId="{AE132E38-25D4-4866-BAC7-AC131A0B7EC1}">
      <dgm:prSet/>
      <dgm:spPr/>
      <dgm:t>
        <a:bodyPr/>
        <a:lstStyle/>
        <a:p>
          <a:r>
            <a:rPr lang="el-GR"/>
            <a:t>Η τιμή που ακολουθεί αμέσως μετά είναι η έξοδος (y).</a:t>
          </a:r>
          <a:endParaRPr lang="en-US"/>
        </a:p>
      </dgm:t>
    </dgm:pt>
    <dgm:pt modelId="{5C29F501-81D5-40D3-A24E-3B2BD6A002BF}" type="parTrans" cxnId="{9A96429E-C5CE-4A93-A574-A75C8248AFFF}">
      <dgm:prSet/>
      <dgm:spPr/>
      <dgm:t>
        <a:bodyPr/>
        <a:lstStyle/>
        <a:p>
          <a:endParaRPr lang="en-US"/>
        </a:p>
      </dgm:t>
    </dgm:pt>
    <dgm:pt modelId="{16744AC6-FEF7-4334-8AEE-CE6CF1BD94A7}" type="sibTrans" cxnId="{9A96429E-C5CE-4A93-A574-A75C8248AFFF}">
      <dgm:prSet/>
      <dgm:spPr/>
      <dgm:t>
        <a:bodyPr/>
        <a:lstStyle/>
        <a:p>
          <a:endParaRPr lang="en-US"/>
        </a:p>
      </dgm:t>
    </dgm:pt>
    <dgm:pt modelId="{DE76B9AB-9147-4432-AE92-1AE42B9567F1}">
      <dgm:prSet/>
      <dgm:spPr/>
      <dgm:t>
        <a:bodyPr/>
        <a:lstStyle/>
        <a:p>
          <a:r>
            <a:rPr lang="el-GR" b="1" i="0"/>
            <a:t>3) Διαχωρισμός Δεδομένων</a:t>
          </a:r>
          <a:endParaRPr lang="en-US"/>
        </a:p>
      </dgm:t>
    </dgm:pt>
    <dgm:pt modelId="{583A8F34-35CC-4624-A461-CC0326A9720B}" type="parTrans" cxnId="{15C92329-A944-4CEC-9082-120C76716F83}">
      <dgm:prSet/>
      <dgm:spPr/>
      <dgm:t>
        <a:bodyPr/>
        <a:lstStyle/>
        <a:p>
          <a:endParaRPr lang="en-US"/>
        </a:p>
      </dgm:t>
    </dgm:pt>
    <dgm:pt modelId="{2395BA0A-5CBB-476C-8E02-860C1569F996}" type="sibTrans" cxnId="{15C92329-A944-4CEC-9082-120C76716F83}">
      <dgm:prSet/>
      <dgm:spPr/>
      <dgm:t>
        <a:bodyPr/>
        <a:lstStyle/>
        <a:p>
          <a:endParaRPr lang="en-US"/>
        </a:p>
      </dgm:t>
    </dgm:pt>
    <dgm:pt modelId="{391045D5-C306-4617-94A8-5AFF87594B3F}">
      <dgm:prSet/>
      <dgm:spPr/>
      <dgm:t>
        <a:bodyPr/>
        <a:lstStyle/>
        <a:p>
          <a:r>
            <a:rPr lang="el-GR"/>
            <a:t>Train/Test Split: Χωρίζεται το σύνολο δεδομένων σε:       </a:t>
          </a:r>
          <a:endParaRPr lang="en-US"/>
        </a:p>
      </dgm:t>
    </dgm:pt>
    <dgm:pt modelId="{9BDDE76A-A0A4-4A30-8AB5-C5142E31BBE2}" type="parTrans" cxnId="{5EF2B613-554B-446B-B9E6-6A5820ED1A7D}">
      <dgm:prSet/>
      <dgm:spPr/>
      <dgm:t>
        <a:bodyPr/>
        <a:lstStyle/>
        <a:p>
          <a:endParaRPr lang="en-US"/>
        </a:p>
      </dgm:t>
    </dgm:pt>
    <dgm:pt modelId="{92106DA8-9887-4516-A0E4-5E942EFB2276}" type="sibTrans" cxnId="{5EF2B613-554B-446B-B9E6-6A5820ED1A7D}">
      <dgm:prSet/>
      <dgm:spPr/>
      <dgm:t>
        <a:bodyPr/>
        <a:lstStyle/>
        <a:p>
          <a:endParaRPr lang="en-US"/>
        </a:p>
      </dgm:t>
    </dgm:pt>
    <dgm:pt modelId="{55B87F3A-2B9C-401A-9434-C115E5C2D26A}">
      <dgm:prSet/>
      <dgm:spPr/>
      <dgm:t>
        <a:bodyPr/>
        <a:lstStyle/>
        <a:p>
          <a:r>
            <a:rPr lang="el-GR"/>
            <a:t>Training Set: π.χ. 80%        </a:t>
          </a:r>
          <a:endParaRPr lang="en-US"/>
        </a:p>
      </dgm:t>
    </dgm:pt>
    <dgm:pt modelId="{6FA7709D-BB4C-4D65-B2BA-B2DD2C7B3E71}" type="parTrans" cxnId="{1DBB3E7E-D2C7-433C-A6DD-F340199A6FBF}">
      <dgm:prSet/>
      <dgm:spPr/>
      <dgm:t>
        <a:bodyPr/>
        <a:lstStyle/>
        <a:p>
          <a:endParaRPr lang="en-US"/>
        </a:p>
      </dgm:t>
    </dgm:pt>
    <dgm:pt modelId="{79DC1AE8-1B93-4055-9C58-4326E7B9370A}" type="sibTrans" cxnId="{1DBB3E7E-D2C7-433C-A6DD-F340199A6FBF}">
      <dgm:prSet/>
      <dgm:spPr/>
      <dgm:t>
        <a:bodyPr/>
        <a:lstStyle/>
        <a:p>
          <a:endParaRPr lang="en-US"/>
        </a:p>
      </dgm:t>
    </dgm:pt>
    <dgm:pt modelId="{45611062-93A9-43FE-B507-95BC7C3FD4AA}">
      <dgm:prSet/>
      <dgm:spPr/>
      <dgm:t>
        <a:bodyPr/>
        <a:lstStyle/>
        <a:p>
          <a:r>
            <a:rPr lang="el-GR"/>
            <a:t>Test Set: π.χ. 20%   </a:t>
          </a:r>
          <a:endParaRPr lang="en-US"/>
        </a:p>
      </dgm:t>
    </dgm:pt>
    <dgm:pt modelId="{B22B24D2-C372-4089-92F8-CC523F2FC204}" type="parTrans" cxnId="{DA72A5B4-C547-41DA-B97F-0063C68506B9}">
      <dgm:prSet/>
      <dgm:spPr/>
      <dgm:t>
        <a:bodyPr/>
        <a:lstStyle/>
        <a:p>
          <a:endParaRPr lang="en-US"/>
        </a:p>
      </dgm:t>
    </dgm:pt>
    <dgm:pt modelId="{9ABA48E3-3B45-489D-AA7C-C90136478918}" type="sibTrans" cxnId="{DA72A5B4-C547-41DA-B97F-0063C68506B9}">
      <dgm:prSet/>
      <dgm:spPr/>
      <dgm:t>
        <a:bodyPr/>
        <a:lstStyle/>
        <a:p>
          <a:endParaRPr lang="en-US"/>
        </a:p>
      </dgm:t>
    </dgm:pt>
    <dgm:pt modelId="{A5589C22-21F4-42E2-A4DA-976347A18A79}">
      <dgm:prSet/>
      <dgm:spPr/>
      <dgm:t>
        <a:bodyPr/>
        <a:lstStyle/>
        <a:p>
          <a:r>
            <a:rPr lang="el-GR"/>
            <a:t>Χρήσιμο για αξιολόγηση μοντέλου σε μη εκπαιδευμένα δεδομένα.</a:t>
          </a:r>
          <a:endParaRPr lang="en-US"/>
        </a:p>
      </dgm:t>
    </dgm:pt>
    <dgm:pt modelId="{0471AC69-9880-4E0F-A382-F3A76B7D7197}" type="parTrans" cxnId="{339D36D0-D931-4BC6-8A08-15D4C66798D1}">
      <dgm:prSet/>
      <dgm:spPr/>
      <dgm:t>
        <a:bodyPr/>
        <a:lstStyle/>
        <a:p>
          <a:endParaRPr lang="en-US"/>
        </a:p>
      </dgm:t>
    </dgm:pt>
    <dgm:pt modelId="{69B10DA8-DB00-40A4-9CAA-782BCD2914A3}" type="sibTrans" cxnId="{339D36D0-D931-4BC6-8A08-15D4C66798D1}">
      <dgm:prSet/>
      <dgm:spPr/>
      <dgm:t>
        <a:bodyPr/>
        <a:lstStyle/>
        <a:p>
          <a:endParaRPr lang="en-US"/>
        </a:p>
      </dgm:t>
    </dgm:pt>
    <dgm:pt modelId="{1E872164-BF5B-4494-9AA2-DDC5516E61CC}">
      <dgm:prSet/>
      <dgm:spPr/>
      <dgm:t>
        <a:bodyPr/>
        <a:lstStyle/>
        <a:p>
          <a:r>
            <a:rPr lang="el-GR" b="1"/>
            <a:t>4) Τελευταία Ακολουθία    </a:t>
          </a:r>
          <a:endParaRPr lang="en-US"/>
        </a:p>
      </dgm:t>
    </dgm:pt>
    <dgm:pt modelId="{8335A3DC-AFDA-4617-8840-F5A57DB5D86A}" type="parTrans" cxnId="{CE075754-BA1D-4DBE-923B-E6942990EC52}">
      <dgm:prSet/>
      <dgm:spPr/>
      <dgm:t>
        <a:bodyPr/>
        <a:lstStyle/>
        <a:p>
          <a:endParaRPr lang="en-US"/>
        </a:p>
      </dgm:t>
    </dgm:pt>
    <dgm:pt modelId="{59CD3124-D96A-4EFF-8FA4-619FF90152FC}" type="sibTrans" cxnId="{CE075754-BA1D-4DBE-923B-E6942990EC52}">
      <dgm:prSet/>
      <dgm:spPr/>
      <dgm:t>
        <a:bodyPr/>
        <a:lstStyle/>
        <a:p>
          <a:endParaRPr lang="en-US"/>
        </a:p>
      </dgm:t>
    </dgm:pt>
    <dgm:pt modelId="{2F5CE21A-535C-4046-8F68-0E4D9DD6F614}">
      <dgm:prSet/>
      <dgm:spPr/>
      <dgm:t>
        <a:bodyPr/>
        <a:lstStyle/>
        <a:p>
          <a:r>
            <a:rPr lang="el-GR"/>
            <a:t>Η πιο πρόσφατη ακολουθία αποθηκεύεται ως last_sequence.    </a:t>
          </a:r>
          <a:endParaRPr lang="en-US"/>
        </a:p>
      </dgm:t>
    </dgm:pt>
    <dgm:pt modelId="{03311A1E-9DD7-4A64-8164-2FD476D630F4}" type="parTrans" cxnId="{E916E7C1-D3E5-44AD-9260-5DF216746FD5}">
      <dgm:prSet/>
      <dgm:spPr/>
      <dgm:t>
        <a:bodyPr/>
        <a:lstStyle/>
        <a:p>
          <a:endParaRPr lang="en-US"/>
        </a:p>
      </dgm:t>
    </dgm:pt>
    <dgm:pt modelId="{42F2D8DC-DDA9-4658-AA1A-82D8B8192263}" type="sibTrans" cxnId="{E916E7C1-D3E5-44AD-9260-5DF216746FD5}">
      <dgm:prSet/>
      <dgm:spPr/>
      <dgm:t>
        <a:bodyPr/>
        <a:lstStyle/>
        <a:p>
          <a:endParaRPr lang="en-US"/>
        </a:p>
      </dgm:t>
    </dgm:pt>
    <dgm:pt modelId="{0413694B-B2EC-4A70-8E4F-2C2F4D6E722D}">
      <dgm:prSet/>
      <dgm:spPr/>
      <dgm:t>
        <a:bodyPr/>
        <a:lstStyle/>
        <a:p>
          <a:r>
            <a:rPr lang="el-GR"/>
            <a:t>Χρησιμοποιείται στο deployment για πρόβλεψη μελλοντικών τιμών.</a:t>
          </a:r>
          <a:endParaRPr lang="en-US"/>
        </a:p>
      </dgm:t>
    </dgm:pt>
    <dgm:pt modelId="{72599396-4AFF-4112-BF49-90F6218C0EEC}" type="parTrans" cxnId="{C726E756-0AB0-4949-A2FE-C5F3B91F6370}">
      <dgm:prSet/>
      <dgm:spPr/>
      <dgm:t>
        <a:bodyPr/>
        <a:lstStyle/>
        <a:p>
          <a:endParaRPr lang="en-US"/>
        </a:p>
      </dgm:t>
    </dgm:pt>
    <dgm:pt modelId="{43F8A519-703D-4579-B93D-83D18311779B}" type="sibTrans" cxnId="{C726E756-0AB0-4949-A2FE-C5F3B91F6370}">
      <dgm:prSet/>
      <dgm:spPr/>
      <dgm:t>
        <a:bodyPr/>
        <a:lstStyle/>
        <a:p>
          <a:endParaRPr lang="en-US"/>
        </a:p>
      </dgm:t>
    </dgm:pt>
    <dgm:pt modelId="{EEF05E4C-5B91-4D33-B38F-8047BD13BE56}" type="pres">
      <dgm:prSet presAssocID="{240FCE55-7AEA-4B15-B09B-1FCA304A5271}" presName="Name0" presStyleCnt="0">
        <dgm:presLayoutVars>
          <dgm:dir/>
          <dgm:resizeHandles val="exact"/>
        </dgm:presLayoutVars>
      </dgm:prSet>
      <dgm:spPr/>
    </dgm:pt>
    <dgm:pt modelId="{709B152E-2504-4EE1-8D6E-85C00FA70A3B}" type="pres">
      <dgm:prSet presAssocID="{5AF207F4-24B3-4EAF-BE96-6C29C4C5C233}" presName="node" presStyleLbl="node1" presStyleIdx="0" presStyleCnt="5">
        <dgm:presLayoutVars>
          <dgm:bulletEnabled val="1"/>
        </dgm:presLayoutVars>
      </dgm:prSet>
      <dgm:spPr/>
    </dgm:pt>
    <dgm:pt modelId="{A4D7C1C8-821A-4B3C-B02F-0422C6B88F76}" type="pres">
      <dgm:prSet presAssocID="{14BEAED3-AED4-4AEA-8477-2A703B6E6398}" presName="sibTrans" presStyleLbl="sibTrans1D1" presStyleIdx="0" presStyleCnt="4"/>
      <dgm:spPr/>
    </dgm:pt>
    <dgm:pt modelId="{15969618-DF5D-4226-9216-859D8EB148E3}" type="pres">
      <dgm:prSet presAssocID="{14BEAED3-AED4-4AEA-8477-2A703B6E6398}" presName="connectorText" presStyleLbl="sibTrans1D1" presStyleIdx="0" presStyleCnt="4"/>
      <dgm:spPr/>
    </dgm:pt>
    <dgm:pt modelId="{8A6CED94-0F49-4B57-BD7D-317279E17A24}" type="pres">
      <dgm:prSet presAssocID="{E32A68E0-C328-42BC-986C-96586445CF92}" presName="node" presStyleLbl="node1" presStyleIdx="1" presStyleCnt="5">
        <dgm:presLayoutVars>
          <dgm:bulletEnabled val="1"/>
        </dgm:presLayoutVars>
      </dgm:prSet>
      <dgm:spPr/>
    </dgm:pt>
    <dgm:pt modelId="{E9D9C95B-8793-42FB-A802-E4B3A0AFD011}" type="pres">
      <dgm:prSet presAssocID="{74DCCCE1-B544-448D-9805-F1BD8BB407BD}" presName="sibTrans" presStyleLbl="sibTrans1D1" presStyleIdx="1" presStyleCnt="4"/>
      <dgm:spPr/>
    </dgm:pt>
    <dgm:pt modelId="{B737A54C-2BD0-442C-A951-6029DE8F74E2}" type="pres">
      <dgm:prSet presAssocID="{74DCCCE1-B544-448D-9805-F1BD8BB407BD}" presName="connectorText" presStyleLbl="sibTrans1D1" presStyleIdx="1" presStyleCnt="4"/>
      <dgm:spPr/>
    </dgm:pt>
    <dgm:pt modelId="{B9D948BE-23A4-4216-B3EC-3CD6546EC473}" type="pres">
      <dgm:prSet presAssocID="{DE76B9AB-9147-4432-AE92-1AE42B9567F1}" presName="node" presStyleLbl="node1" presStyleIdx="2" presStyleCnt="5">
        <dgm:presLayoutVars>
          <dgm:bulletEnabled val="1"/>
        </dgm:presLayoutVars>
      </dgm:prSet>
      <dgm:spPr/>
    </dgm:pt>
    <dgm:pt modelId="{D3F8BDE8-A441-4505-B74A-7098706903E6}" type="pres">
      <dgm:prSet presAssocID="{2395BA0A-5CBB-476C-8E02-860C1569F996}" presName="sibTrans" presStyleLbl="sibTrans1D1" presStyleIdx="2" presStyleCnt="4"/>
      <dgm:spPr/>
    </dgm:pt>
    <dgm:pt modelId="{C58BDDF9-32F9-4C61-A679-7AC8561BE29D}" type="pres">
      <dgm:prSet presAssocID="{2395BA0A-5CBB-476C-8E02-860C1569F996}" presName="connectorText" presStyleLbl="sibTrans1D1" presStyleIdx="2" presStyleCnt="4"/>
      <dgm:spPr/>
    </dgm:pt>
    <dgm:pt modelId="{7A55C320-6D02-4E1B-8E4B-E49A8EE63CBB}" type="pres">
      <dgm:prSet presAssocID="{A5589C22-21F4-42E2-A4DA-976347A18A79}" presName="node" presStyleLbl="node1" presStyleIdx="3" presStyleCnt="5">
        <dgm:presLayoutVars>
          <dgm:bulletEnabled val="1"/>
        </dgm:presLayoutVars>
      </dgm:prSet>
      <dgm:spPr/>
    </dgm:pt>
    <dgm:pt modelId="{84AAE411-1CE1-467B-A6BA-220C8D740023}" type="pres">
      <dgm:prSet presAssocID="{69B10DA8-DB00-40A4-9CAA-782BCD2914A3}" presName="sibTrans" presStyleLbl="sibTrans1D1" presStyleIdx="3" presStyleCnt="4"/>
      <dgm:spPr/>
    </dgm:pt>
    <dgm:pt modelId="{B49A6BD8-B356-4277-92D6-A9B3FA9054AE}" type="pres">
      <dgm:prSet presAssocID="{69B10DA8-DB00-40A4-9CAA-782BCD2914A3}" presName="connectorText" presStyleLbl="sibTrans1D1" presStyleIdx="3" presStyleCnt="4"/>
      <dgm:spPr/>
    </dgm:pt>
    <dgm:pt modelId="{7DB16DDF-818D-46FF-ABFD-67826DC706D2}" type="pres">
      <dgm:prSet presAssocID="{1E872164-BF5B-4494-9AA2-DDC5516E61CC}" presName="node" presStyleLbl="node1" presStyleIdx="4" presStyleCnt="5">
        <dgm:presLayoutVars>
          <dgm:bulletEnabled val="1"/>
        </dgm:presLayoutVars>
      </dgm:prSet>
      <dgm:spPr/>
    </dgm:pt>
  </dgm:ptLst>
  <dgm:cxnLst>
    <dgm:cxn modelId="{5EF2B613-554B-446B-B9E6-6A5820ED1A7D}" srcId="{DE76B9AB-9147-4432-AE92-1AE42B9567F1}" destId="{391045D5-C306-4617-94A8-5AFF87594B3F}" srcOrd="0" destOrd="0" parTransId="{9BDDE76A-A0A4-4A30-8AB5-C5142E31BBE2}" sibTransId="{92106DA8-9887-4516-A0E4-5E942EFB2276}"/>
    <dgm:cxn modelId="{CA9A821B-D5D7-4E1D-953A-84AA173A5605}" type="presOf" srcId="{45611062-93A9-43FE-B507-95BC7C3FD4AA}" destId="{B9D948BE-23A4-4216-B3EC-3CD6546EC473}" srcOrd="0" destOrd="3" presId="urn:microsoft.com/office/officeart/2016/7/layout/RepeatingBendingProcessNew"/>
    <dgm:cxn modelId="{15925C20-EEB1-430C-B9A5-1C8935661E78}" type="presOf" srcId="{69B10DA8-DB00-40A4-9CAA-782BCD2914A3}" destId="{84AAE411-1CE1-467B-A6BA-220C8D740023}" srcOrd="0" destOrd="0" presId="urn:microsoft.com/office/officeart/2016/7/layout/RepeatingBendingProcessNew"/>
    <dgm:cxn modelId="{D0E05A20-73B6-4CE3-93F7-C549CD254935}" type="presOf" srcId="{14BEAED3-AED4-4AEA-8477-2A703B6E6398}" destId="{A4D7C1C8-821A-4B3C-B02F-0422C6B88F76}" srcOrd="0" destOrd="0" presId="urn:microsoft.com/office/officeart/2016/7/layout/RepeatingBendingProcessNew"/>
    <dgm:cxn modelId="{15C92329-A944-4CEC-9082-120C76716F83}" srcId="{240FCE55-7AEA-4B15-B09B-1FCA304A5271}" destId="{DE76B9AB-9147-4432-AE92-1AE42B9567F1}" srcOrd="2" destOrd="0" parTransId="{583A8F34-35CC-4624-A461-CC0326A9720B}" sibTransId="{2395BA0A-5CBB-476C-8E02-860C1569F996}"/>
    <dgm:cxn modelId="{45F22F31-EE40-4980-8690-D98F17E2DB3C}" type="presOf" srcId="{69B10DA8-DB00-40A4-9CAA-782BCD2914A3}" destId="{B49A6BD8-B356-4277-92D6-A9B3FA9054AE}" srcOrd="1" destOrd="0" presId="urn:microsoft.com/office/officeart/2016/7/layout/RepeatingBendingProcessNew"/>
    <dgm:cxn modelId="{526D9E31-4CC8-4478-A4A4-DDA652B7DCEC}" type="presOf" srcId="{A5589C22-21F4-42E2-A4DA-976347A18A79}" destId="{7A55C320-6D02-4E1B-8E4B-E49A8EE63CBB}" srcOrd="0" destOrd="0" presId="urn:microsoft.com/office/officeart/2016/7/layout/RepeatingBendingProcessNew"/>
    <dgm:cxn modelId="{ECD8F932-6C4D-4AE1-9EF0-661ADA22243D}" type="presOf" srcId="{E32A68E0-C328-42BC-986C-96586445CF92}" destId="{8A6CED94-0F49-4B57-BD7D-317279E17A24}" srcOrd="0" destOrd="0" presId="urn:microsoft.com/office/officeart/2016/7/layout/RepeatingBendingProcessNew"/>
    <dgm:cxn modelId="{35163837-A586-406A-9052-74D07795F05A}" type="presOf" srcId="{AE132E38-25D4-4866-BAC7-AC131A0B7EC1}" destId="{8A6CED94-0F49-4B57-BD7D-317279E17A24}" srcOrd="0" destOrd="2" presId="urn:microsoft.com/office/officeart/2016/7/layout/RepeatingBendingProcessNew"/>
    <dgm:cxn modelId="{7DAEF95F-A823-4312-A94D-F4B97BDB6027}" type="presOf" srcId="{74DCCCE1-B544-448D-9805-F1BD8BB407BD}" destId="{B737A54C-2BD0-442C-A951-6029DE8F74E2}" srcOrd="1" destOrd="0" presId="urn:microsoft.com/office/officeart/2016/7/layout/RepeatingBendingProcessNew"/>
    <dgm:cxn modelId="{02C22C62-C533-4B5E-A40E-6468BEC90AFA}" type="presOf" srcId="{1E872164-BF5B-4494-9AA2-DDC5516E61CC}" destId="{7DB16DDF-818D-46FF-ABFD-67826DC706D2}" srcOrd="0" destOrd="0" presId="urn:microsoft.com/office/officeart/2016/7/layout/RepeatingBendingProcessNew"/>
    <dgm:cxn modelId="{DA51D448-8D4C-4040-8C02-308BA8E18F0D}" srcId="{240FCE55-7AEA-4B15-B09B-1FCA304A5271}" destId="{5AF207F4-24B3-4EAF-BE96-6C29C4C5C233}" srcOrd="0" destOrd="0" parTransId="{4CCC339F-7366-452E-A12D-1F620AF1379B}" sibTransId="{14BEAED3-AED4-4AEA-8477-2A703B6E6398}"/>
    <dgm:cxn modelId="{0E07F84B-9ADE-44DC-811E-C91103FCCAF7}" srcId="{E32A68E0-C328-42BC-986C-96586445CF92}" destId="{7C677EE4-359D-4420-8AC9-24D27599583E}" srcOrd="0" destOrd="0" parTransId="{5AAB5691-CA2E-4750-9B83-9039A60FA095}" sibTransId="{E34C3545-04F7-41FE-ACDF-3B7353D2A966}"/>
    <dgm:cxn modelId="{48E4CA4F-36C6-4BB7-8A42-6AF8E94A4DF5}" type="presOf" srcId="{DE76B9AB-9147-4432-AE92-1AE42B9567F1}" destId="{B9D948BE-23A4-4216-B3EC-3CD6546EC473}" srcOrd="0" destOrd="0" presId="urn:microsoft.com/office/officeart/2016/7/layout/RepeatingBendingProcessNew"/>
    <dgm:cxn modelId="{D6A46D50-9EEC-45F0-9065-15523678497E}" type="presOf" srcId="{7C677EE4-359D-4420-8AC9-24D27599583E}" destId="{8A6CED94-0F49-4B57-BD7D-317279E17A24}" srcOrd="0" destOrd="1" presId="urn:microsoft.com/office/officeart/2016/7/layout/RepeatingBendingProcessNew"/>
    <dgm:cxn modelId="{CE075754-BA1D-4DBE-923B-E6942990EC52}" srcId="{240FCE55-7AEA-4B15-B09B-1FCA304A5271}" destId="{1E872164-BF5B-4494-9AA2-DDC5516E61CC}" srcOrd="4" destOrd="0" parTransId="{8335A3DC-AFDA-4617-8840-F5A57DB5D86A}" sibTransId="{59CD3124-D96A-4EFF-8FA4-619FF90152FC}"/>
    <dgm:cxn modelId="{C726E756-0AB0-4949-A2FE-C5F3B91F6370}" srcId="{1E872164-BF5B-4494-9AA2-DDC5516E61CC}" destId="{0413694B-B2EC-4A70-8E4F-2C2F4D6E722D}" srcOrd="1" destOrd="0" parTransId="{72599396-4AFF-4112-BF49-90F6218C0EEC}" sibTransId="{43F8A519-703D-4579-B93D-83D18311779B}"/>
    <dgm:cxn modelId="{5A0A4F57-6349-4325-B6FA-0D7DFF06B4F3}" type="presOf" srcId="{14BEAED3-AED4-4AEA-8477-2A703B6E6398}" destId="{15969618-DF5D-4226-9216-859D8EB148E3}" srcOrd="1" destOrd="0" presId="urn:microsoft.com/office/officeart/2016/7/layout/RepeatingBendingProcessNew"/>
    <dgm:cxn modelId="{94BCE059-D144-49EB-B472-F81E670E354B}" type="presOf" srcId="{0413694B-B2EC-4A70-8E4F-2C2F4D6E722D}" destId="{7DB16DDF-818D-46FF-ABFD-67826DC706D2}" srcOrd="0" destOrd="2" presId="urn:microsoft.com/office/officeart/2016/7/layout/RepeatingBendingProcessNew"/>
    <dgm:cxn modelId="{7DC94D7C-7C04-44D4-A331-2BD04E730762}" type="presOf" srcId="{240FCE55-7AEA-4B15-B09B-1FCA304A5271}" destId="{EEF05E4C-5B91-4D33-B38F-8047BD13BE56}" srcOrd="0" destOrd="0" presId="urn:microsoft.com/office/officeart/2016/7/layout/RepeatingBendingProcessNew"/>
    <dgm:cxn modelId="{1DBB3E7E-D2C7-433C-A6DD-F340199A6FBF}" srcId="{DE76B9AB-9147-4432-AE92-1AE42B9567F1}" destId="{55B87F3A-2B9C-401A-9434-C115E5C2D26A}" srcOrd="1" destOrd="0" parTransId="{6FA7709D-BB4C-4D65-B2BA-B2DD2C7B3E71}" sibTransId="{79DC1AE8-1B93-4055-9C58-4326E7B9370A}"/>
    <dgm:cxn modelId="{35C2E586-228D-434A-87CD-35B67008E6D5}" type="presOf" srcId="{2395BA0A-5CBB-476C-8E02-860C1569F996}" destId="{C58BDDF9-32F9-4C61-A679-7AC8561BE29D}" srcOrd="1" destOrd="0" presId="urn:microsoft.com/office/officeart/2016/7/layout/RepeatingBendingProcessNew"/>
    <dgm:cxn modelId="{9E02FA8F-F51F-498F-9B66-54F828C3B30E}" type="presOf" srcId="{901B2DC1-161C-40DC-8EF7-AB5FAEEFAD08}" destId="{709B152E-2504-4EE1-8D6E-85C00FA70A3B}" srcOrd="0" destOrd="2" presId="urn:microsoft.com/office/officeart/2016/7/layout/RepeatingBendingProcessNew"/>
    <dgm:cxn modelId="{03096A96-8118-4416-B729-B09004D4183F}" type="presOf" srcId="{55B87F3A-2B9C-401A-9434-C115E5C2D26A}" destId="{B9D948BE-23A4-4216-B3EC-3CD6546EC473}" srcOrd="0" destOrd="2" presId="urn:microsoft.com/office/officeart/2016/7/layout/RepeatingBendingProcessNew"/>
    <dgm:cxn modelId="{9A96429E-C5CE-4A93-A574-A75C8248AFFF}" srcId="{E32A68E0-C328-42BC-986C-96586445CF92}" destId="{AE132E38-25D4-4866-BAC7-AC131A0B7EC1}" srcOrd="1" destOrd="0" parTransId="{5C29F501-81D5-40D3-A24E-3B2BD6A002BF}" sibTransId="{16744AC6-FEF7-4334-8AEE-CE6CF1BD94A7}"/>
    <dgm:cxn modelId="{2F507A9E-7FDB-4FCE-B791-122F5358BE86}" type="presOf" srcId="{2F5CE21A-535C-4046-8F68-0E4D9DD6F614}" destId="{7DB16DDF-818D-46FF-ABFD-67826DC706D2}" srcOrd="0" destOrd="1" presId="urn:microsoft.com/office/officeart/2016/7/layout/RepeatingBendingProcessNew"/>
    <dgm:cxn modelId="{DA72A5B4-C547-41DA-B97F-0063C68506B9}" srcId="{DE76B9AB-9147-4432-AE92-1AE42B9567F1}" destId="{45611062-93A9-43FE-B507-95BC7C3FD4AA}" srcOrd="2" destOrd="0" parTransId="{B22B24D2-C372-4089-92F8-CC523F2FC204}" sibTransId="{9ABA48E3-3B45-489D-AA7C-C90136478918}"/>
    <dgm:cxn modelId="{D75945B5-3A96-4DD6-80F7-DDD75DCA64D8}" type="presOf" srcId="{5AF207F4-24B3-4EAF-BE96-6C29C4C5C233}" destId="{709B152E-2504-4EE1-8D6E-85C00FA70A3B}" srcOrd="0" destOrd="0" presId="urn:microsoft.com/office/officeart/2016/7/layout/RepeatingBendingProcessNew"/>
    <dgm:cxn modelId="{48E353B5-2E03-44B7-AC4C-917CC02F0439}" srcId="{5AF207F4-24B3-4EAF-BE96-6C29C4C5C233}" destId="{69B34B7E-F218-422C-B83C-CE1ACB0DD009}" srcOrd="0" destOrd="0" parTransId="{AC4D4633-6A60-424A-A1BC-596808D811C8}" sibTransId="{B9316A98-97B5-45A2-ABDF-617FDDCA8A05}"/>
    <dgm:cxn modelId="{E916E7C1-D3E5-44AD-9260-5DF216746FD5}" srcId="{1E872164-BF5B-4494-9AA2-DDC5516E61CC}" destId="{2F5CE21A-535C-4046-8F68-0E4D9DD6F614}" srcOrd="0" destOrd="0" parTransId="{03311A1E-9DD7-4A64-8164-2FD476D630F4}" sibTransId="{42F2D8DC-DDA9-4658-AA1A-82D8B8192263}"/>
    <dgm:cxn modelId="{BFCD07C6-7D11-4CE7-9FEE-E51C043A32E4}" type="presOf" srcId="{69B34B7E-F218-422C-B83C-CE1ACB0DD009}" destId="{709B152E-2504-4EE1-8D6E-85C00FA70A3B}" srcOrd="0" destOrd="1" presId="urn:microsoft.com/office/officeart/2016/7/layout/RepeatingBendingProcessNew"/>
    <dgm:cxn modelId="{339D36D0-D931-4BC6-8A08-15D4C66798D1}" srcId="{240FCE55-7AEA-4B15-B09B-1FCA304A5271}" destId="{A5589C22-21F4-42E2-A4DA-976347A18A79}" srcOrd="3" destOrd="0" parTransId="{0471AC69-9880-4E0F-A382-F3A76B7D7197}" sibTransId="{69B10DA8-DB00-40A4-9CAA-782BCD2914A3}"/>
    <dgm:cxn modelId="{4B4945DC-E54D-4C5E-83E8-78380D1E3628}" type="presOf" srcId="{2395BA0A-5CBB-476C-8E02-860C1569F996}" destId="{D3F8BDE8-A441-4505-B74A-7098706903E6}" srcOrd="0" destOrd="0" presId="urn:microsoft.com/office/officeart/2016/7/layout/RepeatingBendingProcessNew"/>
    <dgm:cxn modelId="{C5C51FDF-0B26-4B68-8B76-DEE57A73550A}" srcId="{240FCE55-7AEA-4B15-B09B-1FCA304A5271}" destId="{E32A68E0-C328-42BC-986C-96586445CF92}" srcOrd="1" destOrd="0" parTransId="{97AF331D-8C4F-440E-84C7-53F36902FBF9}" sibTransId="{74DCCCE1-B544-448D-9805-F1BD8BB407BD}"/>
    <dgm:cxn modelId="{DDBF29E7-1047-42E8-AF11-4EA74177B894}" srcId="{5AF207F4-24B3-4EAF-BE96-6C29C4C5C233}" destId="{901B2DC1-161C-40DC-8EF7-AB5FAEEFAD08}" srcOrd="1" destOrd="0" parTransId="{B627B52B-FFE4-41B5-A974-A7BD485225FF}" sibTransId="{D7C5B0D3-D685-42EE-9B30-30EB926B41A2}"/>
    <dgm:cxn modelId="{219D4EF4-3E83-44AB-B0CF-C636DC1599FD}" type="presOf" srcId="{391045D5-C306-4617-94A8-5AFF87594B3F}" destId="{B9D948BE-23A4-4216-B3EC-3CD6546EC473}" srcOrd="0" destOrd="1" presId="urn:microsoft.com/office/officeart/2016/7/layout/RepeatingBendingProcessNew"/>
    <dgm:cxn modelId="{E292CCFC-DA1F-469C-92E4-6DE690836F96}" type="presOf" srcId="{74DCCCE1-B544-448D-9805-F1BD8BB407BD}" destId="{E9D9C95B-8793-42FB-A802-E4B3A0AFD011}" srcOrd="0" destOrd="0" presId="urn:microsoft.com/office/officeart/2016/7/layout/RepeatingBendingProcessNew"/>
    <dgm:cxn modelId="{92B42257-54A4-4192-9343-6650521732C0}" type="presParOf" srcId="{EEF05E4C-5B91-4D33-B38F-8047BD13BE56}" destId="{709B152E-2504-4EE1-8D6E-85C00FA70A3B}" srcOrd="0" destOrd="0" presId="urn:microsoft.com/office/officeart/2016/7/layout/RepeatingBendingProcessNew"/>
    <dgm:cxn modelId="{BBCDA99A-7B7B-4DD9-BB04-7A1B2DC3F467}" type="presParOf" srcId="{EEF05E4C-5B91-4D33-B38F-8047BD13BE56}" destId="{A4D7C1C8-821A-4B3C-B02F-0422C6B88F76}" srcOrd="1" destOrd="0" presId="urn:microsoft.com/office/officeart/2016/7/layout/RepeatingBendingProcessNew"/>
    <dgm:cxn modelId="{EB5154CC-7D63-4D59-B88F-D1636E33342F}" type="presParOf" srcId="{A4D7C1C8-821A-4B3C-B02F-0422C6B88F76}" destId="{15969618-DF5D-4226-9216-859D8EB148E3}" srcOrd="0" destOrd="0" presId="urn:microsoft.com/office/officeart/2016/7/layout/RepeatingBendingProcessNew"/>
    <dgm:cxn modelId="{7E79B0FA-4C00-4A4C-A95A-D40572AA91E8}" type="presParOf" srcId="{EEF05E4C-5B91-4D33-B38F-8047BD13BE56}" destId="{8A6CED94-0F49-4B57-BD7D-317279E17A24}" srcOrd="2" destOrd="0" presId="urn:microsoft.com/office/officeart/2016/7/layout/RepeatingBendingProcessNew"/>
    <dgm:cxn modelId="{BA8FFF5E-EA85-4A66-B37A-24ACF664CC5A}" type="presParOf" srcId="{EEF05E4C-5B91-4D33-B38F-8047BD13BE56}" destId="{E9D9C95B-8793-42FB-A802-E4B3A0AFD011}" srcOrd="3" destOrd="0" presId="urn:microsoft.com/office/officeart/2016/7/layout/RepeatingBendingProcessNew"/>
    <dgm:cxn modelId="{7CA5C0EA-B00B-44A0-BF8B-ADC802FEAAC0}" type="presParOf" srcId="{E9D9C95B-8793-42FB-A802-E4B3A0AFD011}" destId="{B737A54C-2BD0-442C-A951-6029DE8F74E2}" srcOrd="0" destOrd="0" presId="urn:microsoft.com/office/officeart/2016/7/layout/RepeatingBendingProcessNew"/>
    <dgm:cxn modelId="{6721B35D-AD06-4F6A-B2BD-63ECCE923B08}" type="presParOf" srcId="{EEF05E4C-5B91-4D33-B38F-8047BD13BE56}" destId="{B9D948BE-23A4-4216-B3EC-3CD6546EC473}" srcOrd="4" destOrd="0" presId="urn:microsoft.com/office/officeart/2016/7/layout/RepeatingBendingProcessNew"/>
    <dgm:cxn modelId="{F42537B5-4F5B-47E3-8F04-296072846797}" type="presParOf" srcId="{EEF05E4C-5B91-4D33-B38F-8047BD13BE56}" destId="{D3F8BDE8-A441-4505-B74A-7098706903E6}" srcOrd="5" destOrd="0" presId="urn:microsoft.com/office/officeart/2016/7/layout/RepeatingBendingProcessNew"/>
    <dgm:cxn modelId="{2A8D1C4F-2D48-4AAB-944B-61A4BE98B3DA}" type="presParOf" srcId="{D3F8BDE8-A441-4505-B74A-7098706903E6}" destId="{C58BDDF9-32F9-4C61-A679-7AC8561BE29D}" srcOrd="0" destOrd="0" presId="urn:microsoft.com/office/officeart/2016/7/layout/RepeatingBendingProcessNew"/>
    <dgm:cxn modelId="{8ECF83C2-2721-4A9B-A328-FDDAE518C63C}" type="presParOf" srcId="{EEF05E4C-5B91-4D33-B38F-8047BD13BE56}" destId="{7A55C320-6D02-4E1B-8E4B-E49A8EE63CBB}" srcOrd="6" destOrd="0" presId="urn:microsoft.com/office/officeart/2016/7/layout/RepeatingBendingProcessNew"/>
    <dgm:cxn modelId="{D92DF0A7-9387-466C-9C7D-A924C0CF9D63}" type="presParOf" srcId="{EEF05E4C-5B91-4D33-B38F-8047BD13BE56}" destId="{84AAE411-1CE1-467B-A6BA-220C8D740023}" srcOrd="7" destOrd="0" presId="urn:microsoft.com/office/officeart/2016/7/layout/RepeatingBendingProcessNew"/>
    <dgm:cxn modelId="{044347B6-CB95-41EE-A4CB-6C2B83D2DA79}" type="presParOf" srcId="{84AAE411-1CE1-467B-A6BA-220C8D740023}" destId="{B49A6BD8-B356-4277-92D6-A9B3FA9054AE}" srcOrd="0" destOrd="0" presId="urn:microsoft.com/office/officeart/2016/7/layout/RepeatingBendingProcessNew"/>
    <dgm:cxn modelId="{B59129D8-A3F0-4F2D-9123-5F718F0D0FD8}" type="presParOf" srcId="{EEF05E4C-5B91-4D33-B38F-8047BD13BE56}" destId="{7DB16DDF-818D-46FF-ABFD-67826DC706D2}"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631C9-A7DE-4D74-BEB8-3F8FEABC2E18}">
      <dsp:nvSpPr>
        <dsp:cNvPr id="0" name=""/>
        <dsp:cNvSpPr/>
      </dsp:nvSpPr>
      <dsp:spPr>
        <a:xfrm>
          <a:off x="478257" y="-59688"/>
          <a:ext cx="5297206" cy="5297206"/>
        </a:xfrm>
        <a:prstGeom prst="circularArrow">
          <a:avLst>
            <a:gd name="adj1" fmla="val 5544"/>
            <a:gd name="adj2" fmla="val 330680"/>
            <a:gd name="adj3" fmla="val 14776624"/>
            <a:gd name="adj4" fmla="val 1680229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C58A0-D9C1-4BE0-A3EC-19BA6A72B3C3}">
      <dsp:nvSpPr>
        <dsp:cNvPr id="0" name=""/>
        <dsp:cNvSpPr/>
      </dsp:nvSpPr>
      <dsp:spPr>
        <a:xfrm>
          <a:off x="2456601" y="2133"/>
          <a:ext cx="1340519" cy="6702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a:t>• Minikube</a:t>
          </a:r>
          <a:endParaRPr lang="en-US" sz="1600" kern="1200"/>
        </a:p>
      </dsp:txBody>
      <dsp:txXfrm>
        <a:off x="2489320" y="34852"/>
        <a:ext cx="1275081" cy="604821"/>
      </dsp:txXfrm>
    </dsp:sp>
    <dsp:sp modelId="{C43F9904-5A6E-4446-AE7D-3453C6AF144A}">
      <dsp:nvSpPr>
        <dsp:cNvPr id="0" name=""/>
        <dsp:cNvSpPr/>
      </dsp:nvSpPr>
      <dsp:spPr>
        <a:xfrm>
          <a:off x="3908617" y="530624"/>
          <a:ext cx="1340519" cy="6702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a:t>• Docker</a:t>
          </a:r>
          <a:endParaRPr lang="en-US" sz="1600" kern="1200"/>
        </a:p>
      </dsp:txBody>
      <dsp:txXfrm>
        <a:off x="3941336" y="563343"/>
        <a:ext cx="1275081" cy="604821"/>
      </dsp:txXfrm>
    </dsp:sp>
    <dsp:sp modelId="{C73049FE-6347-4AD9-8E11-2077F0D2CCB1}">
      <dsp:nvSpPr>
        <dsp:cNvPr id="0" name=""/>
        <dsp:cNvSpPr/>
      </dsp:nvSpPr>
      <dsp:spPr>
        <a:xfrm>
          <a:off x="4681219" y="1868810"/>
          <a:ext cx="1340519" cy="6702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a:t>• Kubernetes</a:t>
          </a:r>
          <a:endParaRPr lang="en-US" sz="1600" kern="1200"/>
        </a:p>
      </dsp:txBody>
      <dsp:txXfrm>
        <a:off x="4713938" y="1901529"/>
        <a:ext cx="1275081" cy="604821"/>
      </dsp:txXfrm>
    </dsp:sp>
    <dsp:sp modelId="{AB14E174-FB0F-4039-98E9-8581A829DD62}">
      <dsp:nvSpPr>
        <dsp:cNvPr id="0" name=""/>
        <dsp:cNvSpPr/>
      </dsp:nvSpPr>
      <dsp:spPr>
        <a:xfrm>
          <a:off x="4412897" y="3390538"/>
          <a:ext cx="1340519" cy="6702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a:t>• Helm</a:t>
          </a:r>
          <a:endParaRPr lang="en-US" sz="1600" kern="1200"/>
        </a:p>
      </dsp:txBody>
      <dsp:txXfrm>
        <a:off x="4445616" y="3423257"/>
        <a:ext cx="1275081" cy="604821"/>
      </dsp:txXfrm>
    </dsp:sp>
    <dsp:sp modelId="{823C98C3-9815-4D01-B83E-075FEF94AD55}">
      <dsp:nvSpPr>
        <dsp:cNvPr id="0" name=""/>
        <dsp:cNvSpPr/>
      </dsp:nvSpPr>
      <dsp:spPr>
        <a:xfrm>
          <a:off x="3229203" y="4383776"/>
          <a:ext cx="1340519" cy="6702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a:t>• Prometheus</a:t>
          </a:r>
          <a:endParaRPr lang="en-US" sz="1600" kern="1200"/>
        </a:p>
      </dsp:txBody>
      <dsp:txXfrm>
        <a:off x="3261922" y="4416495"/>
        <a:ext cx="1275081" cy="604821"/>
      </dsp:txXfrm>
    </dsp:sp>
    <dsp:sp modelId="{474CA4AD-B70F-4081-9D88-87CAB3D306D7}">
      <dsp:nvSpPr>
        <dsp:cNvPr id="0" name=""/>
        <dsp:cNvSpPr/>
      </dsp:nvSpPr>
      <dsp:spPr>
        <a:xfrm>
          <a:off x="1683999" y="4383776"/>
          <a:ext cx="1340519" cy="6702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a:t>• Grafana</a:t>
          </a:r>
          <a:endParaRPr lang="en-US" sz="1600" kern="1200"/>
        </a:p>
      </dsp:txBody>
      <dsp:txXfrm>
        <a:off x="1716718" y="4416495"/>
        <a:ext cx="1275081" cy="604821"/>
      </dsp:txXfrm>
    </dsp:sp>
    <dsp:sp modelId="{53B38DEE-E8D5-43E9-9538-2BC658CD5B0D}">
      <dsp:nvSpPr>
        <dsp:cNvPr id="0" name=""/>
        <dsp:cNvSpPr/>
      </dsp:nvSpPr>
      <dsp:spPr>
        <a:xfrm>
          <a:off x="500304" y="3390538"/>
          <a:ext cx="1340519" cy="6702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a:t>• FastAPI</a:t>
          </a:r>
          <a:endParaRPr lang="en-US" sz="1600" kern="1200"/>
        </a:p>
      </dsp:txBody>
      <dsp:txXfrm>
        <a:off x="533023" y="3423257"/>
        <a:ext cx="1275081" cy="604821"/>
      </dsp:txXfrm>
    </dsp:sp>
    <dsp:sp modelId="{258DA671-4581-4578-BEB9-B8D8CFF0EAFA}">
      <dsp:nvSpPr>
        <dsp:cNvPr id="0" name=""/>
        <dsp:cNvSpPr/>
      </dsp:nvSpPr>
      <dsp:spPr>
        <a:xfrm>
          <a:off x="231982" y="1868810"/>
          <a:ext cx="1340519" cy="6702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a:t>• Locust</a:t>
          </a:r>
          <a:endParaRPr lang="en-US" sz="1600" kern="1200"/>
        </a:p>
      </dsp:txBody>
      <dsp:txXfrm>
        <a:off x="264701" y="1901529"/>
        <a:ext cx="1275081" cy="604821"/>
      </dsp:txXfrm>
    </dsp:sp>
    <dsp:sp modelId="{DECA8B5F-C8BD-4A98-B9D2-F848AA6148EC}">
      <dsp:nvSpPr>
        <dsp:cNvPr id="0" name=""/>
        <dsp:cNvSpPr/>
      </dsp:nvSpPr>
      <dsp:spPr>
        <a:xfrm>
          <a:off x="1004584" y="530624"/>
          <a:ext cx="1340519" cy="6702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a:t>• Kubeflow</a:t>
          </a:r>
          <a:endParaRPr lang="en-US" sz="1600" kern="1200"/>
        </a:p>
      </dsp:txBody>
      <dsp:txXfrm>
        <a:off x="1037303" y="563343"/>
        <a:ext cx="1275081" cy="604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34531-C3D9-4AD4-929C-1959692A4CF6}">
      <dsp:nvSpPr>
        <dsp:cNvPr id="0" name=""/>
        <dsp:cNvSpPr/>
      </dsp:nvSpPr>
      <dsp:spPr>
        <a:xfrm>
          <a:off x="97043" y="2718"/>
          <a:ext cx="2716187" cy="16297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dirty="0"/>
            <a:t>Docker</a:t>
          </a:r>
          <a:r>
            <a:rPr lang="en-US" sz="1500" b="0" i="0" kern="1200" baseline="0" dirty="0"/>
            <a:t> </a:t>
          </a:r>
          <a:r>
            <a:rPr lang="en-US" sz="1500" b="0" i="0" kern="1200" baseline="0" dirty="0" err="1"/>
            <a:t>είν</a:t>
          </a:r>
          <a:r>
            <a:rPr lang="en-US" sz="1500" b="0" i="0" kern="1200" baseline="0" dirty="0"/>
            <a:t>αι μια </a:t>
          </a:r>
          <a:r>
            <a:rPr lang="en-US" sz="1500" b="1" i="0" kern="1200" baseline="0" dirty="0"/>
            <a:t>πλατφόρμα containerization</a:t>
          </a:r>
          <a:r>
            <a:rPr lang="en-US" sz="1500" b="0" i="0" kern="1200" baseline="0" dirty="0"/>
            <a:t> που επιτρέπει την πακετοποίηση εφαρμογών και των εξαρτήσεών τους σε </a:t>
          </a:r>
          <a:r>
            <a:rPr lang="en-US" sz="1500" b="1" i="0" kern="1200" baseline="0" dirty="0"/>
            <a:t>containers</a:t>
          </a:r>
          <a:r>
            <a:rPr lang="en-US" sz="1500" b="0" i="0" kern="1200" baseline="0" dirty="0"/>
            <a:t>.</a:t>
          </a:r>
          <a:endParaRPr lang="en-US" sz="1500" kern="1200" dirty="0"/>
        </a:p>
      </dsp:txBody>
      <dsp:txXfrm>
        <a:off x="144776" y="50451"/>
        <a:ext cx="2620721" cy="1534246"/>
      </dsp:txXfrm>
    </dsp:sp>
    <dsp:sp modelId="{1FFCA0A7-7C8D-4364-98E3-AAA8B0662582}">
      <dsp:nvSpPr>
        <dsp:cNvPr id="0" name=""/>
        <dsp:cNvSpPr/>
      </dsp:nvSpPr>
      <dsp:spPr>
        <a:xfrm>
          <a:off x="3052255" y="480767"/>
          <a:ext cx="575831" cy="67361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052255" y="615490"/>
        <a:ext cx="403082" cy="404168"/>
      </dsp:txXfrm>
    </dsp:sp>
    <dsp:sp modelId="{D2231D96-EEFB-4584-AEC7-E331E1ECB953}">
      <dsp:nvSpPr>
        <dsp:cNvPr id="0" name=""/>
        <dsp:cNvSpPr/>
      </dsp:nvSpPr>
      <dsp:spPr>
        <a:xfrm>
          <a:off x="3899706" y="2718"/>
          <a:ext cx="2716187" cy="16297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Οι containers είναι </a:t>
          </a:r>
          <a:r>
            <a:rPr lang="en-US" sz="1500" b="1" i="0" kern="1200" baseline="0"/>
            <a:t>ελαφριές, απομονωμένες και φορητές μονάδες λογισμικού</a:t>
          </a:r>
          <a:r>
            <a:rPr lang="en-US" sz="1500" b="0" i="0" kern="1200" baseline="0"/>
            <a:t>, που τρέχουν πάντα το ίδιο ανεξαρτήτως υποδομής.</a:t>
          </a:r>
          <a:endParaRPr lang="en-US" sz="1500" kern="1200"/>
        </a:p>
      </dsp:txBody>
      <dsp:txXfrm>
        <a:off x="3947439" y="50451"/>
        <a:ext cx="2620721" cy="1534246"/>
      </dsp:txXfrm>
    </dsp:sp>
    <dsp:sp modelId="{07C696D8-CB6B-45B6-8FCC-96265E2CEBAA}">
      <dsp:nvSpPr>
        <dsp:cNvPr id="0" name=""/>
        <dsp:cNvSpPr/>
      </dsp:nvSpPr>
      <dsp:spPr>
        <a:xfrm>
          <a:off x="6854918" y="480767"/>
          <a:ext cx="575831" cy="67361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854918" y="615490"/>
        <a:ext cx="403082" cy="404168"/>
      </dsp:txXfrm>
    </dsp:sp>
    <dsp:sp modelId="{7D0B45A8-C9D2-4B7E-B73F-A2C9541A4E7E}">
      <dsp:nvSpPr>
        <dsp:cNvPr id="0" name=""/>
        <dsp:cNvSpPr/>
      </dsp:nvSpPr>
      <dsp:spPr>
        <a:xfrm>
          <a:off x="7702368" y="2718"/>
          <a:ext cx="2716187" cy="16297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dirty="0" err="1"/>
            <a:t>Κάνει</a:t>
          </a:r>
          <a:r>
            <a:rPr lang="en-US" sz="1500" b="0" i="0" kern="1200" baseline="0" dirty="0"/>
            <a:t> </a:t>
          </a:r>
          <a:r>
            <a:rPr lang="en-US" sz="1500" b="0" i="0" kern="1200" baseline="0" dirty="0" err="1"/>
            <a:t>χρήση</a:t>
          </a:r>
          <a:r>
            <a:rPr lang="en-US" sz="1500" b="0" i="0" kern="1200" baseline="0" dirty="0"/>
            <a:t> </a:t>
          </a:r>
          <a:r>
            <a:rPr lang="en-US" sz="1500" b="0" i="0" kern="1200" baseline="0" dirty="0" err="1"/>
            <a:t>του</a:t>
          </a:r>
          <a:r>
            <a:rPr lang="en-US" sz="1500" b="0" i="0" kern="1200" baseline="0" dirty="0"/>
            <a:t> </a:t>
          </a:r>
          <a:r>
            <a:rPr lang="en-US" sz="1500" b="1" i="0" kern="1200" baseline="0" dirty="0"/>
            <a:t>Docker Engine</a:t>
          </a:r>
          <a:r>
            <a:rPr lang="en-US" sz="1500" b="0" i="0" kern="1200" baseline="0" dirty="0"/>
            <a:t> </a:t>
          </a:r>
          <a:r>
            <a:rPr lang="en-US" sz="1500" b="0" i="0" kern="1200" baseline="0" dirty="0" err="1"/>
            <a:t>γι</a:t>
          </a:r>
          <a:r>
            <a:rPr lang="en-US" sz="1500" b="0" i="0" kern="1200" baseline="0" dirty="0"/>
            <a:t>α τη δημιουργία, εκτέλεση και διαχείριση containers.</a:t>
          </a:r>
          <a:endParaRPr lang="en-US" sz="1500" kern="1200" dirty="0"/>
        </a:p>
      </dsp:txBody>
      <dsp:txXfrm>
        <a:off x="7750101" y="50451"/>
        <a:ext cx="2620721" cy="1534246"/>
      </dsp:txXfrm>
    </dsp:sp>
    <dsp:sp modelId="{8B2892B8-2B7C-4C65-A92A-E9BF70A30586}">
      <dsp:nvSpPr>
        <dsp:cNvPr id="0" name=""/>
        <dsp:cNvSpPr/>
      </dsp:nvSpPr>
      <dsp:spPr>
        <a:xfrm rot="5400000">
          <a:off x="8772546" y="1822564"/>
          <a:ext cx="575831" cy="67361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8858378" y="1871456"/>
        <a:ext cx="404168" cy="403082"/>
      </dsp:txXfrm>
    </dsp:sp>
    <dsp:sp modelId="{719802C1-A468-4EF3-AAAF-25727C530DBC}">
      <dsp:nvSpPr>
        <dsp:cNvPr id="0" name=""/>
        <dsp:cNvSpPr/>
      </dsp:nvSpPr>
      <dsp:spPr>
        <a:xfrm>
          <a:off x="7702368" y="2718906"/>
          <a:ext cx="2716187" cy="16297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Βασίζεται σε </a:t>
          </a:r>
          <a:r>
            <a:rPr lang="en-US" sz="1500" b="1" i="0" kern="1200" baseline="0"/>
            <a:t>Docker images</a:t>
          </a:r>
          <a:r>
            <a:rPr lang="en-US" sz="1500" b="0" i="0" kern="1200" baseline="0"/>
            <a:t>, τα οποία είναι στιγμιότυπα του λογισμικού και του περιβάλλοντός του.</a:t>
          </a:r>
          <a:endParaRPr lang="en-US" sz="1500" kern="1200"/>
        </a:p>
      </dsp:txBody>
      <dsp:txXfrm>
        <a:off x="7750101" y="2766639"/>
        <a:ext cx="2620721" cy="1534246"/>
      </dsp:txXfrm>
    </dsp:sp>
    <dsp:sp modelId="{BBE8CCDD-3CBA-41CB-BEC5-D997937AB91B}">
      <dsp:nvSpPr>
        <dsp:cNvPr id="0" name=""/>
        <dsp:cNvSpPr/>
      </dsp:nvSpPr>
      <dsp:spPr>
        <a:xfrm rot="10800000">
          <a:off x="6887512" y="3196955"/>
          <a:ext cx="575831" cy="67361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7060261" y="3331678"/>
        <a:ext cx="403082" cy="404168"/>
      </dsp:txXfrm>
    </dsp:sp>
    <dsp:sp modelId="{F73B2FE5-1742-4126-938F-6407BB3F0354}">
      <dsp:nvSpPr>
        <dsp:cNvPr id="0" name=""/>
        <dsp:cNvSpPr/>
      </dsp:nvSpPr>
      <dsp:spPr>
        <a:xfrm>
          <a:off x="3899706" y="2718906"/>
          <a:ext cx="2716187" cy="16297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Διευκολύνει τη </a:t>
          </a:r>
          <a:r>
            <a:rPr lang="en-US" sz="1500" b="1" i="0" kern="1200" baseline="0"/>
            <a:t>συνεχή ενσωμάτωση/παράδοση (CI/CD)</a:t>
          </a:r>
          <a:r>
            <a:rPr lang="en-US" sz="1500" b="0" i="0" kern="1200" baseline="0"/>
            <a:t> και το </a:t>
          </a:r>
          <a:r>
            <a:rPr lang="en-US" sz="1500" b="1" i="0" kern="1200" baseline="0"/>
            <a:t>DevOps</a:t>
          </a:r>
          <a:r>
            <a:rPr lang="en-US" sz="1500" b="0" i="0" kern="1200" baseline="0"/>
            <a:t>, λόγω της συνέπειας και της ταχύτητας που προσφέρει.</a:t>
          </a:r>
          <a:endParaRPr lang="en-US" sz="1500" kern="1200"/>
        </a:p>
      </dsp:txBody>
      <dsp:txXfrm>
        <a:off x="3947439" y="2766639"/>
        <a:ext cx="2620721" cy="1534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BEB96-DF65-402F-8023-19EC015BF5F7}">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C0D404-B07A-4D62-8058-083A39F4E6CD}">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8B777A-71D7-4468-8443-57DD2F4C67DD}">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US" sz="1900" b="1" i="0" kern="1200" baseline="0"/>
            <a:t>Kubernetes</a:t>
          </a:r>
          <a:r>
            <a:rPr lang="en-US" sz="1900" b="0" i="0" kern="1200" baseline="0"/>
            <a:t> είναι πλατφόρμα </a:t>
          </a:r>
          <a:r>
            <a:rPr lang="en-US" sz="1900" b="1" i="0" kern="1200" baseline="0"/>
            <a:t>ορχήστρωσης containers</a:t>
          </a:r>
          <a:r>
            <a:rPr lang="en-US" sz="1900" b="0" i="0" kern="1200" baseline="0"/>
            <a:t>.</a:t>
          </a:r>
          <a:endParaRPr lang="en-US" sz="1900" kern="1200"/>
        </a:p>
      </dsp:txBody>
      <dsp:txXfrm>
        <a:off x="1074268" y="4366"/>
        <a:ext cx="5170996" cy="930102"/>
      </dsp:txXfrm>
    </dsp:sp>
    <dsp:sp modelId="{729B9C98-D0DD-491B-A683-94758850F22D}">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3761D1-A227-4A47-ADF6-9CBAC7F36D61}">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8A35A2-5DEE-4C59-8CEA-489868CA26C0}">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US" sz="1900" b="0" i="0" kern="1200" baseline="0"/>
            <a:t>Διαχειρίζεται την </a:t>
          </a:r>
          <a:r>
            <a:rPr lang="en-US" sz="1900" b="1" i="0" kern="1200" baseline="0"/>
            <a:t>εκτέλεση, scaling και networking</a:t>
          </a:r>
          <a:r>
            <a:rPr lang="en-US" sz="1900" b="0" i="0" kern="1200" baseline="0"/>
            <a:t> των containers.</a:t>
          </a:r>
          <a:endParaRPr lang="en-US" sz="1900" kern="1200"/>
        </a:p>
      </dsp:txBody>
      <dsp:txXfrm>
        <a:off x="1074268" y="1166994"/>
        <a:ext cx="5170996" cy="930102"/>
      </dsp:txXfrm>
    </dsp:sp>
    <dsp:sp modelId="{2BE3A1A8-D854-4BAE-BED5-DF02B1E9B75D}">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162AC-BFFF-402A-95F1-5826A775C339}">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408605-7651-45A8-9804-B0ED56788EEC}">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US" sz="1900" b="0" i="0" kern="1200" baseline="0"/>
            <a:t>Υποστηρίζει </a:t>
          </a:r>
          <a:r>
            <a:rPr lang="en-US" sz="1900" b="1" i="0" kern="1200" baseline="0"/>
            <a:t>αυτόματη ανάκτηση, load balancing</a:t>
          </a:r>
          <a:r>
            <a:rPr lang="en-US" sz="1900" b="0" i="0" kern="1200" baseline="0"/>
            <a:t> και </a:t>
          </a:r>
          <a:r>
            <a:rPr lang="en-US" sz="1900" b="1" i="0" kern="1200" baseline="0"/>
            <a:t>rollouts</a:t>
          </a:r>
          <a:r>
            <a:rPr lang="en-US" sz="1900" b="0" i="0" kern="1200" baseline="0"/>
            <a:t>.</a:t>
          </a:r>
          <a:endParaRPr lang="en-US" sz="1900" kern="1200"/>
        </a:p>
      </dsp:txBody>
      <dsp:txXfrm>
        <a:off x="1074268" y="2329622"/>
        <a:ext cx="5170996" cy="930102"/>
      </dsp:txXfrm>
    </dsp:sp>
    <dsp:sp modelId="{4CB7CDA7-CCCD-4AB0-ACE0-86A5FBEFE2DB}">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FBCBB3-40B0-4FAE-80C5-0B6BB7B55931}">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59F383-B030-47CD-BF90-6E28EAD711CB}">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US" sz="1900" b="0" i="0" kern="1200" baseline="0"/>
            <a:t>Βασικές οντότητες: </a:t>
          </a:r>
          <a:r>
            <a:rPr lang="en-US" sz="1900" b="1" i="0" kern="1200" baseline="0"/>
            <a:t>Pods, Services, Deployments, Nodes</a:t>
          </a:r>
          <a:r>
            <a:rPr lang="en-US" sz="1900" b="0" i="0" kern="1200" baseline="0"/>
            <a:t>.</a:t>
          </a:r>
          <a:endParaRPr lang="en-US" sz="1900" kern="1200"/>
        </a:p>
      </dsp:txBody>
      <dsp:txXfrm>
        <a:off x="1074268" y="3492250"/>
        <a:ext cx="5170996" cy="930102"/>
      </dsp:txXfrm>
    </dsp:sp>
    <dsp:sp modelId="{84CC9409-25A8-416F-8324-4E16C7D88182}">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9839B-76BD-4327-A82C-407BDA14CCC6}">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0DC9E1-C677-4AFD-93F5-25C606AF4600}">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US" sz="1900" b="0" i="0" kern="1200" baseline="0"/>
            <a:t>Χρησιμοποιείται ευρέως σε </a:t>
          </a:r>
          <a:r>
            <a:rPr lang="en-US" sz="1900" b="1" i="0" kern="1200" baseline="0"/>
            <a:t>cloud περιβάλλοντα</a:t>
          </a:r>
          <a:r>
            <a:rPr lang="en-US" sz="1900" b="0" i="0" kern="1200" baseline="0"/>
            <a:t>.</a:t>
          </a:r>
          <a:endParaRPr lang="en-US" sz="1900" kern="1200"/>
        </a:p>
      </dsp:txBody>
      <dsp:txXfrm>
        <a:off x="1074268" y="4654878"/>
        <a:ext cx="5170996" cy="930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7C1C8-821A-4B3C-B02F-0422C6B88F76}">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709B152E-2504-4EE1-8D6E-85C00FA70A3B}">
      <dsp:nvSpPr>
        <dsp:cNvPr id="0" name=""/>
        <dsp:cNvSpPr/>
      </dsp:nvSpPr>
      <dsp:spPr>
        <a:xfrm>
          <a:off x="8061" y="5979"/>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711200">
            <a:lnSpc>
              <a:spcPct val="90000"/>
            </a:lnSpc>
            <a:spcBef>
              <a:spcPct val="0"/>
            </a:spcBef>
            <a:spcAft>
              <a:spcPct val="35000"/>
            </a:spcAft>
            <a:buNone/>
          </a:pPr>
          <a:r>
            <a:rPr lang="en-US" sz="1600" b="1" kern="1200"/>
            <a:t>1)</a:t>
          </a:r>
          <a:r>
            <a:rPr lang="el-GR" sz="1600" b="1" kern="1200"/>
            <a:t>Κανονικοποίηση Τιμών </a:t>
          </a:r>
          <a:endParaRPr lang="en-US" sz="1600" kern="1200"/>
        </a:p>
        <a:p>
          <a:pPr marL="114300" lvl="1" indent="-114300" algn="l" defTabSz="533400">
            <a:lnSpc>
              <a:spcPct val="90000"/>
            </a:lnSpc>
            <a:spcBef>
              <a:spcPct val="0"/>
            </a:spcBef>
            <a:spcAft>
              <a:spcPct val="15000"/>
            </a:spcAft>
            <a:buChar char="•"/>
          </a:pPr>
          <a:r>
            <a:rPr lang="el-GR" sz="1200" kern="1200"/>
            <a:t>Χρησιμοποιείται MinMaxScaler για μετατροπή των τιμών στο εύρος [0, 1].   </a:t>
          </a:r>
          <a:endParaRPr lang="en-US" sz="1200" kern="1200"/>
        </a:p>
        <a:p>
          <a:pPr marL="114300" lvl="1" indent="-114300" algn="l" defTabSz="533400">
            <a:lnSpc>
              <a:spcPct val="90000"/>
            </a:lnSpc>
            <a:spcBef>
              <a:spcPct val="0"/>
            </a:spcBef>
            <a:spcAft>
              <a:spcPct val="15000"/>
            </a:spcAft>
            <a:buChar char="•"/>
          </a:pPr>
          <a:r>
            <a:rPr lang="el-GR" sz="1200" kern="1200"/>
            <a:t>Ο scaler αποθηκεύεται για μελλοντική χρήση (στο deployment).</a:t>
          </a:r>
          <a:endParaRPr lang="en-US" sz="1200" kern="1200"/>
        </a:p>
      </dsp:txBody>
      <dsp:txXfrm>
        <a:off x="8061" y="5979"/>
        <a:ext cx="3034531" cy="1820718"/>
      </dsp:txXfrm>
    </dsp:sp>
    <dsp:sp modelId="{E9D9C95B-8793-42FB-A802-E4B3A0AFD011}">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8A6CED94-0F49-4B57-BD7D-317279E17A24}">
      <dsp:nvSpPr>
        <dsp:cNvPr id="0" name=""/>
        <dsp:cNvSpPr/>
      </dsp:nvSpPr>
      <dsp:spPr>
        <a:xfrm>
          <a:off x="3740534" y="5979"/>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711200">
            <a:lnSpc>
              <a:spcPct val="90000"/>
            </a:lnSpc>
            <a:spcBef>
              <a:spcPct val="0"/>
            </a:spcBef>
            <a:spcAft>
              <a:spcPct val="35000"/>
            </a:spcAft>
            <a:buNone/>
          </a:pPr>
          <a:r>
            <a:rPr lang="en-US" sz="1600" b="1" kern="1200"/>
            <a:t>2)</a:t>
          </a:r>
          <a:r>
            <a:rPr lang="el-GR" sz="1600" b="1" i="0" kern="1200"/>
            <a:t> Δημιουργία Ακολουθιών (</a:t>
          </a:r>
          <a:r>
            <a:rPr lang="en-US" sz="1600" b="1" i="0" kern="1200"/>
            <a:t>Sliding Window)</a:t>
          </a:r>
          <a:endParaRPr lang="en-US" sz="1600" kern="1200"/>
        </a:p>
        <a:p>
          <a:pPr marL="114300" lvl="1" indent="-114300" algn="l" defTabSz="533400">
            <a:lnSpc>
              <a:spcPct val="90000"/>
            </a:lnSpc>
            <a:spcBef>
              <a:spcPct val="0"/>
            </a:spcBef>
            <a:spcAft>
              <a:spcPct val="15000"/>
            </a:spcAft>
            <a:buChar char="•"/>
          </a:pPr>
          <a:r>
            <a:rPr lang="el-GR" sz="1200" kern="1200"/>
            <a:t>Για κάθε χρονική στιγμή δημιουργείται ένα "παράθυρο" με sequence_length διαδοχικές τιμές ως είσοδος (X). </a:t>
          </a:r>
          <a:endParaRPr lang="en-US" sz="1200" kern="1200"/>
        </a:p>
        <a:p>
          <a:pPr marL="114300" lvl="1" indent="-114300" algn="l" defTabSz="533400">
            <a:lnSpc>
              <a:spcPct val="90000"/>
            </a:lnSpc>
            <a:spcBef>
              <a:spcPct val="0"/>
            </a:spcBef>
            <a:spcAft>
              <a:spcPct val="15000"/>
            </a:spcAft>
            <a:buChar char="•"/>
          </a:pPr>
          <a:r>
            <a:rPr lang="el-GR" sz="1200" kern="1200"/>
            <a:t>Η τιμή που ακολουθεί αμέσως μετά είναι η έξοδος (y).</a:t>
          </a:r>
          <a:endParaRPr lang="en-US" sz="1200" kern="1200"/>
        </a:p>
      </dsp:txBody>
      <dsp:txXfrm>
        <a:off x="3740534" y="5979"/>
        <a:ext cx="3034531" cy="1820718"/>
      </dsp:txXfrm>
    </dsp:sp>
    <dsp:sp modelId="{D3F8BDE8-A441-4505-B74A-7098706903E6}">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B9D948BE-23A4-4216-B3EC-3CD6546EC473}">
      <dsp:nvSpPr>
        <dsp:cNvPr id="0" name=""/>
        <dsp:cNvSpPr/>
      </dsp:nvSpPr>
      <dsp:spPr>
        <a:xfrm>
          <a:off x="7473007" y="5979"/>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711200">
            <a:lnSpc>
              <a:spcPct val="90000"/>
            </a:lnSpc>
            <a:spcBef>
              <a:spcPct val="0"/>
            </a:spcBef>
            <a:spcAft>
              <a:spcPct val="35000"/>
            </a:spcAft>
            <a:buNone/>
          </a:pPr>
          <a:r>
            <a:rPr lang="el-GR" sz="1600" b="1" i="0" kern="1200"/>
            <a:t>3) Διαχωρισμός Δεδομένων</a:t>
          </a:r>
          <a:endParaRPr lang="en-US" sz="1600" kern="1200"/>
        </a:p>
        <a:p>
          <a:pPr marL="114300" lvl="1" indent="-114300" algn="l" defTabSz="533400">
            <a:lnSpc>
              <a:spcPct val="90000"/>
            </a:lnSpc>
            <a:spcBef>
              <a:spcPct val="0"/>
            </a:spcBef>
            <a:spcAft>
              <a:spcPct val="15000"/>
            </a:spcAft>
            <a:buChar char="•"/>
          </a:pPr>
          <a:r>
            <a:rPr lang="el-GR" sz="1200" kern="1200"/>
            <a:t>Train/Test Split: Χωρίζεται το σύνολο δεδομένων σε:       </a:t>
          </a:r>
          <a:endParaRPr lang="en-US" sz="1200" kern="1200"/>
        </a:p>
        <a:p>
          <a:pPr marL="114300" lvl="1" indent="-114300" algn="l" defTabSz="533400">
            <a:lnSpc>
              <a:spcPct val="90000"/>
            </a:lnSpc>
            <a:spcBef>
              <a:spcPct val="0"/>
            </a:spcBef>
            <a:spcAft>
              <a:spcPct val="15000"/>
            </a:spcAft>
            <a:buChar char="•"/>
          </a:pPr>
          <a:r>
            <a:rPr lang="el-GR" sz="1200" kern="1200"/>
            <a:t>Training Set: π.χ. 80%        </a:t>
          </a:r>
          <a:endParaRPr lang="en-US" sz="1200" kern="1200"/>
        </a:p>
        <a:p>
          <a:pPr marL="114300" lvl="1" indent="-114300" algn="l" defTabSz="533400">
            <a:lnSpc>
              <a:spcPct val="90000"/>
            </a:lnSpc>
            <a:spcBef>
              <a:spcPct val="0"/>
            </a:spcBef>
            <a:spcAft>
              <a:spcPct val="15000"/>
            </a:spcAft>
            <a:buChar char="•"/>
          </a:pPr>
          <a:r>
            <a:rPr lang="el-GR" sz="1200" kern="1200"/>
            <a:t>Test Set: π.χ. 20%   </a:t>
          </a:r>
          <a:endParaRPr lang="en-US" sz="1200" kern="1200"/>
        </a:p>
      </dsp:txBody>
      <dsp:txXfrm>
        <a:off x="7473007" y="5979"/>
        <a:ext cx="3034531" cy="1820718"/>
      </dsp:txXfrm>
    </dsp:sp>
    <dsp:sp modelId="{84AAE411-1CE1-467B-A6BA-220C8D740023}">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7A55C320-6D02-4E1B-8E4B-E49A8EE63CBB}">
      <dsp:nvSpPr>
        <dsp:cNvPr id="0" name=""/>
        <dsp:cNvSpPr/>
      </dsp:nvSpPr>
      <dsp:spPr>
        <a:xfrm>
          <a:off x="8061" y="2524640"/>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711200">
            <a:lnSpc>
              <a:spcPct val="90000"/>
            </a:lnSpc>
            <a:spcBef>
              <a:spcPct val="0"/>
            </a:spcBef>
            <a:spcAft>
              <a:spcPct val="35000"/>
            </a:spcAft>
            <a:buNone/>
          </a:pPr>
          <a:r>
            <a:rPr lang="el-GR" sz="1600" kern="1200"/>
            <a:t>Χρήσιμο για αξιολόγηση μοντέλου σε μη εκπαιδευμένα δεδομένα.</a:t>
          </a:r>
          <a:endParaRPr lang="en-US" sz="1600" kern="1200"/>
        </a:p>
      </dsp:txBody>
      <dsp:txXfrm>
        <a:off x="8061" y="2524640"/>
        <a:ext cx="3034531" cy="1820718"/>
      </dsp:txXfrm>
    </dsp:sp>
    <dsp:sp modelId="{7DB16DDF-818D-46FF-ABFD-67826DC706D2}">
      <dsp:nvSpPr>
        <dsp:cNvPr id="0" name=""/>
        <dsp:cNvSpPr/>
      </dsp:nvSpPr>
      <dsp:spPr>
        <a:xfrm>
          <a:off x="3740534" y="2524640"/>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711200">
            <a:lnSpc>
              <a:spcPct val="90000"/>
            </a:lnSpc>
            <a:spcBef>
              <a:spcPct val="0"/>
            </a:spcBef>
            <a:spcAft>
              <a:spcPct val="35000"/>
            </a:spcAft>
            <a:buNone/>
          </a:pPr>
          <a:r>
            <a:rPr lang="el-GR" sz="1600" b="1" kern="1200"/>
            <a:t>4) Τελευταία Ακολουθία    </a:t>
          </a:r>
          <a:endParaRPr lang="en-US" sz="1600" kern="1200"/>
        </a:p>
        <a:p>
          <a:pPr marL="114300" lvl="1" indent="-114300" algn="l" defTabSz="533400">
            <a:lnSpc>
              <a:spcPct val="90000"/>
            </a:lnSpc>
            <a:spcBef>
              <a:spcPct val="0"/>
            </a:spcBef>
            <a:spcAft>
              <a:spcPct val="15000"/>
            </a:spcAft>
            <a:buChar char="•"/>
          </a:pPr>
          <a:r>
            <a:rPr lang="el-GR" sz="1200" kern="1200"/>
            <a:t>Η πιο πρόσφατη ακολουθία αποθηκεύεται ως last_sequence.    </a:t>
          </a:r>
          <a:endParaRPr lang="en-US" sz="1200" kern="1200"/>
        </a:p>
        <a:p>
          <a:pPr marL="114300" lvl="1" indent="-114300" algn="l" defTabSz="533400">
            <a:lnSpc>
              <a:spcPct val="90000"/>
            </a:lnSpc>
            <a:spcBef>
              <a:spcPct val="0"/>
            </a:spcBef>
            <a:spcAft>
              <a:spcPct val="15000"/>
            </a:spcAft>
            <a:buChar char="•"/>
          </a:pPr>
          <a:r>
            <a:rPr lang="el-GR" sz="1200" kern="1200"/>
            <a:t>Χρησιμοποιείται στο deployment για πρόβλεψη μελλοντικών τιμών.</a:t>
          </a:r>
          <a:endParaRPr lang="en-US" sz="1200" kern="1200"/>
        </a:p>
      </dsp:txBody>
      <dsp:txXfrm>
        <a:off x="3740534"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C8E4C1-247C-7A8D-BB70-F9899BB28CF0}"/>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01761403-9633-3E75-7328-CD68417A0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DF94F5DA-BBAD-5969-2FCC-63011C51F1ED}"/>
              </a:ext>
            </a:extLst>
          </p:cNvPr>
          <p:cNvSpPr>
            <a:spLocks noGrp="1"/>
          </p:cNvSpPr>
          <p:nvPr>
            <p:ph type="dt" sz="half" idx="10"/>
          </p:nvPr>
        </p:nvSpPr>
        <p:spPr/>
        <p:txBody>
          <a:bodyPr/>
          <a:lstStyle/>
          <a:p>
            <a:fld id="{064CFCBC-0166-4FA5-A492-E2876B423ED9}" type="datetimeFigureOut">
              <a:rPr lang="el-GR" smtClean="0"/>
              <a:t>11/5/2025</a:t>
            </a:fld>
            <a:endParaRPr lang="el-GR"/>
          </a:p>
        </p:txBody>
      </p:sp>
      <p:sp>
        <p:nvSpPr>
          <p:cNvPr id="5" name="Θέση υποσέλιδου 4">
            <a:extLst>
              <a:ext uri="{FF2B5EF4-FFF2-40B4-BE49-F238E27FC236}">
                <a16:creationId xmlns:a16="http://schemas.microsoft.com/office/drawing/2014/main" id="{BA4380FF-6361-A0AE-52F1-20F5F6F02D02}"/>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9526ED4A-0466-1D4E-2015-256E1B4E258F}"/>
              </a:ext>
            </a:extLst>
          </p:cNvPr>
          <p:cNvSpPr>
            <a:spLocks noGrp="1"/>
          </p:cNvSpPr>
          <p:nvPr>
            <p:ph type="sldNum" sz="quarter" idx="12"/>
          </p:nvPr>
        </p:nvSpPr>
        <p:spPr/>
        <p:txBody>
          <a:bodyPr/>
          <a:lstStyle/>
          <a:p>
            <a:fld id="{631DB5B6-3490-4A3C-88B6-06132E37C680}" type="slidenum">
              <a:rPr lang="el-GR" smtClean="0"/>
              <a:t>‹#›</a:t>
            </a:fld>
            <a:endParaRPr lang="el-GR"/>
          </a:p>
        </p:txBody>
      </p:sp>
    </p:spTree>
    <p:extLst>
      <p:ext uri="{BB962C8B-B14F-4D97-AF65-F5344CB8AC3E}">
        <p14:creationId xmlns:p14="http://schemas.microsoft.com/office/powerpoint/2010/main" val="363558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F079787-B824-3703-375B-6DB25B40778F}"/>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C0612605-FC9D-D2EE-4B63-F4C3FEAA82EA}"/>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A1E0F3B6-F512-F073-7FB3-3F803A4E42E6}"/>
              </a:ext>
            </a:extLst>
          </p:cNvPr>
          <p:cNvSpPr>
            <a:spLocks noGrp="1"/>
          </p:cNvSpPr>
          <p:nvPr>
            <p:ph type="dt" sz="half" idx="10"/>
          </p:nvPr>
        </p:nvSpPr>
        <p:spPr/>
        <p:txBody>
          <a:bodyPr/>
          <a:lstStyle/>
          <a:p>
            <a:fld id="{064CFCBC-0166-4FA5-A492-E2876B423ED9}" type="datetimeFigureOut">
              <a:rPr lang="el-GR" smtClean="0"/>
              <a:t>11/5/2025</a:t>
            </a:fld>
            <a:endParaRPr lang="el-GR"/>
          </a:p>
        </p:txBody>
      </p:sp>
      <p:sp>
        <p:nvSpPr>
          <p:cNvPr id="5" name="Θέση υποσέλιδου 4">
            <a:extLst>
              <a:ext uri="{FF2B5EF4-FFF2-40B4-BE49-F238E27FC236}">
                <a16:creationId xmlns:a16="http://schemas.microsoft.com/office/drawing/2014/main" id="{59817119-EA4A-445B-213B-196AF2ACC8AD}"/>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163FEA11-EE42-5BEB-942F-4F8F78B1FA60}"/>
              </a:ext>
            </a:extLst>
          </p:cNvPr>
          <p:cNvSpPr>
            <a:spLocks noGrp="1"/>
          </p:cNvSpPr>
          <p:nvPr>
            <p:ph type="sldNum" sz="quarter" idx="12"/>
          </p:nvPr>
        </p:nvSpPr>
        <p:spPr/>
        <p:txBody>
          <a:bodyPr/>
          <a:lstStyle/>
          <a:p>
            <a:fld id="{631DB5B6-3490-4A3C-88B6-06132E37C680}" type="slidenum">
              <a:rPr lang="el-GR" smtClean="0"/>
              <a:t>‹#›</a:t>
            </a:fld>
            <a:endParaRPr lang="el-GR"/>
          </a:p>
        </p:txBody>
      </p:sp>
    </p:spTree>
    <p:extLst>
      <p:ext uri="{BB962C8B-B14F-4D97-AF65-F5344CB8AC3E}">
        <p14:creationId xmlns:p14="http://schemas.microsoft.com/office/powerpoint/2010/main" val="130587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C45D8660-3EC8-7EA7-AEF2-6E49BA268468}"/>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DA644F7F-798A-FD25-05DA-F45D3DDB2A23}"/>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912ADAC1-64F3-6275-9507-CF975A39409F}"/>
              </a:ext>
            </a:extLst>
          </p:cNvPr>
          <p:cNvSpPr>
            <a:spLocks noGrp="1"/>
          </p:cNvSpPr>
          <p:nvPr>
            <p:ph type="dt" sz="half" idx="10"/>
          </p:nvPr>
        </p:nvSpPr>
        <p:spPr/>
        <p:txBody>
          <a:bodyPr/>
          <a:lstStyle/>
          <a:p>
            <a:fld id="{064CFCBC-0166-4FA5-A492-E2876B423ED9}" type="datetimeFigureOut">
              <a:rPr lang="el-GR" smtClean="0"/>
              <a:t>11/5/2025</a:t>
            </a:fld>
            <a:endParaRPr lang="el-GR"/>
          </a:p>
        </p:txBody>
      </p:sp>
      <p:sp>
        <p:nvSpPr>
          <p:cNvPr id="5" name="Θέση υποσέλιδου 4">
            <a:extLst>
              <a:ext uri="{FF2B5EF4-FFF2-40B4-BE49-F238E27FC236}">
                <a16:creationId xmlns:a16="http://schemas.microsoft.com/office/drawing/2014/main" id="{1DE7AF71-950C-4B8B-82C1-ABC1F85DAFD8}"/>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FB3FEBD-AC9B-442C-858C-6DE4A4F5A51A}"/>
              </a:ext>
            </a:extLst>
          </p:cNvPr>
          <p:cNvSpPr>
            <a:spLocks noGrp="1"/>
          </p:cNvSpPr>
          <p:nvPr>
            <p:ph type="sldNum" sz="quarter" idx="12"/>
          </p:nvPr>
        </p:nvSpPr>
        <p:spPr/>
        <p:txBody>
          <a:bodyPr/>
          <a:lstStyle/>
          <a:p>
            <a:fld id="{631DB5B6-3490-4A3C-88B6-06132E37C680}" type="slidenum">
              <a:rPr lang="el-GR" smtClean="0"/>
              <a:t>‹#›</a:t>
            </a:fld>
            <a:endParaRPr lang="el-GR"/>
          </a:p>
        </p:txBody>
      </p:sp>
    </p:spTree>
    <p:extLst>
      <p:ext uri="{BB962C8B-B14F-4D97-AF65-F5344CB8AC3E}">
        <p14:creationId xmlns:p14="http://schemas.microsoft.com/office/powerpoint/2010/main" val="3907016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Τίτλος και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46241D-746F-7B24-D3A4-C7B1D48F167F}"/>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641E773B-09F3-007C-ACEB-E2369BA4D852}"/>
              </a:ext>
            </a:extLst>
          </p:cNvPr>
          <p:cNvSpPr>
            <a:spLocks noGrp="1"/>
          </p:cNvSpPr>
          <p:nvPr>
            <p:ph type="body"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0A65FE8D-1F2F-9E48-EE75-C4700B75BD92}"/>
              </a:ext>
            </a:extLst>
          </p:cNvPr>
          <p:cNvSpPr>
            <a:spLocks noGrp="1"/>
          </p:cNvSpPr>
          <p:nvPr>
            <p:ph type="dt" sz="half" idx="10"/>
          </p:nvPr>
        </p:nvSpPr>
        <p:spPr/>
        <p:txBody>
          <a:bodyPr/>
          <a:lstStyle/>
          <a:p>
            <a:fld id="{064CFCBC-0166-4FA5-A492-E2876B423ED9}" type="datetimeFigureOut">
              <a:rPr lang="el-GR" smtClean="0"/>
              <a:t>11/5/2025</a:t>
            </a:fld>
            <a:endParaRPr lang="el-GR"/>
          </a:p>
        </p:txBody>
      </p:sp>
      <p:sp>
        <p:nvSpPr>
          <p:cNvPr id="5" name="Θέση υποσέλιδου 4">
            <a:extLst>
              <a:ext uri="{FF2B5EF4-FFF2-40B4-BE49-F238E27FC236}">
                <a16:creationId xmlns:a16="http://schemas.microsoft.com/office/drawing/2014/main" id="{C5B8DE9C-7995-9F4E-46B7-6A655514F354}"/>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AB1877C-55FE-9399-A282-21032449F959}"/>
              </a:ext>
            </a:extLst>
          </p:cNvPr>
          <p:cNvSpPr>
            <a:spLocks noGrp="1"/>
          </p:cNvSpPr>
          <p:nvPr>
            <p:ph type="sldNum" sz="quarter" idx="12"/>
          </p:nvPr>
        </p:nvSpPr>
        <p:spPr/>
        <p:txBody>
          <a:bodyPr/>
          <a:lstStyle/>
          <a:p>
            <a:fld id="{631DB5B6-3490-4A3C-88B6-06132E37C680}" type="slidenum">
              <a:rPr lang="el-GR" smtClean="0"/>
              <a:t>‹#›</a:t>
            </a:fld>
            <a:endParaRPr lang="el-GR"/>
          </a:p>
        </p:txBody>
      </p:sp>
    </p:spTree>
    <p:extLst>
      <p:ext uri="{BB962C8B-B14F-4D97-AF65-F5344CB8AC3E}">
        <p14:creationId xmlns:p14="http://schemas.microsoft.com/office/powerpoint/2010/main" val="304280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CEA08A3-B51A-519D-9718-DB2BAC6D38F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040CA44F-AB5E-7A10-DDA2-70EA4C3446F5}"/>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EFA96E14-FB25-E75B-8DC1-07F67018613D}"/>
              </a:ext>
            </a:extLst>
          </p:cNvPr>
          <p:cNvSpPr>
            <a:spLocks noGrp="1"/>
          </p:cNvSpPr>
          <p:nvPr>
            <p:ph type="dt" sz="half" idx="10"/>
          </p:nvPr>
        </p:nvSpPr>
        <p:spPr/>
        <p:txBody>
          <a:bodyPr/>
          <a:lstStyle/>
          <a:p>
            <a:fld id="{064CFCBC-0166-4FA5-A492-E2876B423ED9}" type="datetimeFigureOut">
              <a:rPr lang="el-GR" smtClean="0"/>
              <a:t>11/5/2025</a:t>
            </a:fld>
            <a:endParaRPr lang="el-GR"/>
          </a:p>
        </p:txBody>
      </p:sp>
      <p:sp>
        <p:nvSpPr>
          <p:cNvPr id="5" name="Θέση υποσέλιδου 4">
            <a:extLst>
              <a:ext uri="{FF2B5EF4-FFF2-40B4-BE49-F238E27FC236}">
                <a16:creationId xmlns:a16="http://schemas.microsoft.com/office/drawing/2014/main" id="{65875D12-730A-2C7A-AB17-2BA93347E59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F111E56F-4FDA-D270-459F-CC46EF8DDD36}"/>
              </a:ext>
            </a:extLst>
          </p:cNvPr>
          <p:cNvSpPr>
            <a:spLocks noGrp="1"/>
          </p:cNvSpPr>
          <p:nvPr>
            <p:ph type="sldNum" sz="quarter" idx="12"/>
          </p:nvPr>
        </p:nvSpPr>
        <p:spPr/>
        <p:txBody>
          <a:bodyPr/>
          <a:lstStyle/>
          <a:p>
            <a:fld id="{631DB5B6-3490-4A3C-88B6-06132E37C680}" type="slidenum">
              <a:rPr lang="el-GR" smtClean="0"/>
              <a:t>‹#›</a:t>
            </a:fld>
            <a:endParaRPr lang="el-GR"/>
          </a:p>
        </p:txBody>
      </p:sp>
    </p:spTree>
    <p:extLst>
      <p:ext uri="{BB962C8B-B14F-4D97-AF65-F5344CB8AC3E}">
        <p14:creationId xmlns:p14="http://schemas.microsoft.com/office/powerpoint/2010/main" val="262847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E19BD05-FF42-ACD2-A191-95A9645300FD}"/>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3BA78390-4BCE-FBF2-F2E8-DE1623D7DD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6C6AE9A1-551B-7683-4897-FD2FE3A42A59}"/>
              </a:ext>
            </a:extLst>
          </p:cNvPr>
          <p:cNvSpPr>
            <a:spLocks noGrp="1"/>
          </p:cNvSpPr>
          <p:nvPr>
            <p:ph type="dt" sz="half" idx="10"/>
          </p:nvPr>
        </p:nvSpPr>
        <p:spPr/>
        <p:txBody>
          <a:bodyPr/>
          <a:lstStyle/>
          <a:p>
            <a:fld id="{064CFCBC-0166-4FA5-A492-E2876B423ED9}" type="datetimeFigureOut">
              <a:rPr lang="el-GR" smtClean="0"/>
              <a:t>11/5/2025</a:t>
            </a:fld>
            <a:endParaRPr lang="el-GR"/>
          </a:p>
        </p:txBody>
      </p:sp>
      <p:sp>
        <p:nvSpPr>
          <p:cNvPr id="5" name="Θέση υποσέλιδου 4">
            <a:extLst>
              <a:ext uri="{FF2B5EF4-FFF2-40B4-BE49-F238E27FC236}">
                <a16:creationId xmlns:a16="http://schemas.microsoft.com/office/drawing/2014/main" id="{A568B1FF-15B0-AA83-32D9-83EA20790CFE}"/>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E7BD38D8-6D1C-2FBD-5607-A892092664B4}"/>
              </a:ext>
            </a:extLst>
          </p:cNvPr>
          <p:cNvSpPr>
            <a:spLocks noGrp="1"/>
          </p:cNvSpPr>
          <p:nvPr>
            <p:ph type="sldNum" sz="quarter" idx="12"/>
          </p:nvPr>
        </p:nvSpPr>
        <p:spPr/>
        <p:txBody>
          <a:bodyPr/>
          <a:lstStyle/>
          <a:p>
            <a:fld id="{631DB5B6-3490-4A3C-88B6-06132E37C680}" type="slidenum">
              <a:rPr lang="el-GR" smtClean="0"/>
              <a:t>‹#›</a:t>
            </a:fld>
            <a:endParaRPr lang="el-GR"/>
          </a:p>
        </p:txBody>
      </p:sp>
    </p:spTree>
    <p:extLst>
      <p:ext uri="{BB962C8B-B14F-4D97-AF65-F5344CB8AC3E}">
        <p14:creationId xmlns:p14="http://schemas.microsoft.com/office/powerpoint/2010/main" val="10184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F80FBC0-B1AB-ABF4-88B1-1E7AA7A63850}"/>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E2D1767-E9C9-ACD8-C385-2289F1DE8F39}"/>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B677594F-A8ED-FF1E-D34C-BAE72277DAE7}"/>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3D9106E3-55F0-7830-E946-B6EF195E16A1}"/>
              </a:ext>
            </a:extLst>
          </p:cNvPr>
          <p:cNvSpPr>
            <a:spLocks noGrp="1"/>
          </p:cNvSpPr>
          <p:nvPr>
            <p:ph type="dt" sz="half" idx="10"/>
          </p:nvPr>
        </p:nvSpPr>
        <p:spPr/>
        <p:txBody>
          <a:bodyPr/>
          <a:lstStyle/>
          <a:p>
            <a:fld id="{064CFCBC-0166-4FA5-A492-E2876B423ED9}" type="datetimeFigureOut">
              <a:rPr lang="el-GR" smtClean="0"/>
              <a:t>11/5/2025</a:t>
            </a:fld>
            <a:endParaRPr lang="el-GR"/>
          </a:p>
        </p:txBody>
      </p:sp>
      <p:sp>
        <p:nvSpPr>
          <p:cNvPr id="6" name="Θέση υποσέλιδου 5">
            <a:extLst>
              <a:ext uri="{FF2B5EF4-FFF2-40B4-BE49-F238E27FC236}">
                <a16:creationId xmlns:a16="http://schemas.microsoft.com/office/drawing/2014/main" id="{85F9B75B-B5B1-E45C-22BD-58CF4E0C995D}"/>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1204CE03-549C-F113-9DEF-65DA16F21D87}"/>
              </a:ext>
            </a:extLst>
          </p:cNvPr>
          <p:cNvSpPr>
            <a:spLocks noGrp="1"/>
          </p:cNvSpPr>
          <p:nvPr>
            <p:ph type="sldNum" sz="quarter" idx="12"/>
          </p:nvPr>
        </p:nvSpPr>
        <p:spPr/>
        <p:txBody>
          <a:bodyPr/>
          <a:lstStyle/>
          <a:p>
            <a:fld id="{631DB5B6-3490-4A3C-88B6-06132E37C680}" type="slidenum">
              <a:rPr lang="el-GR" smtClean="0"/>
              <a:t>‹#›</a:t>
            </a:fld>
            <a:endParaRPr lang="el-GR"/>
          </a:p>
        </p:txBody>
      </p:sp>
    </p:spTree>
    <p:extLst>
      <p:ext uri="{BB962C8B-B14F-4D97-AF65-F5344CB8AC3E}">
        <p14:creationId xmlns:p14="http://schemas.microsoft.com/office/powerpoint/2010/main" val="379966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2F53DFA-93E1-38ED-01D9-BA80055C0417}"/>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533BAE9F-AA61-E0F5-1742-3B4D5023F3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378950FF-74AC-4726-18EC-EA4600B49243}"/>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AAC691D8-5B26-22C5-276C-8FD95BAD77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0389DED8-D9CE-281A-1A89-CF046658A1E5}"/>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209E587E-8C30-E70D-4E40-317A9EE08D5E}"/>
              </a:ext>
            </a:extLst>
          </p:cNvPr>
          <p:cNvSpPr>
            <a:spLocks noGrp="1"/>
          </p:cNvSpPr>
          <p:nvPr>
            <p:ph type="dt" sz="half" idx="10"/>
          </p:nvPr>
        </p:nvSpPr>
        <p:spPr/>
        <p:txBody>
          <a:bodyPr/>
          <a:lstStyle/>
          <a:p>
            <a:fld id="{064CFCBC-0166-4FA5-A492-E2876B423ED9}" type="datetimeFigureOut">
              <a:rPr lang="el-GR" smtClean="0"/>
              <a:t>11/5/2025</a:t>
            </a:fld>
            <a:endParaRPr lang="el-GR"/>
          </a:p>
        </p:txBody>
      </p:sp>
      <p:sp>
        <p:nvSpPr>
          <p:cNvPr id="8" name="Θέση υποσέλιδου 7">
            <a:extLst>
              <a:ext uri="{FF2B5EF4-FFF2-40B4-BE49-F238E27FC236}">
                <a16:creationId xmlns:a16="http://schemas.microsoft.com/office/drawing/2014/main" id="{C5D14B09-82D2-0357-8760-A65AE86FA640}"/>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90D68AA3-AB72-E2A8-90FD-130E1D77B89C}"/>
              </a:ext>
            </a:extLst>
          </p:cNvPr>
          <p:cNvSpPr>
            <a:spLocks noGrp="1"/>
          </p:cNvSpPr>
          <p:nvPr>
            <p:ph type="sldNum" sz="quarter" idx="12"/>
          </p:nvPr>
        </p:nvSpPr>
        <p:spPr/>
        <p:txBody>
          <a:bodyPr/>
          <a:lstStyle/>
          <a:p>
            <a:fld id="{631DB5B6-3490-4A3C-88B6-06132E37C680}" type="slidenum">
              <a:rPr lang="el-GR" smtClean="0"/>
              <a:t>‹#›</a:t>
            </a:fld>
            <a:endParaRPr lang="el-GR"/>
          </a:p>
        </p:txBody>
      </p:sp>
    </p:spTree>
    <p:extLst>
      <p:ext uri="{BB962C8B-B14F-4D97-AF65-F5344CB8AC3E}">
        <p14:creationId xmlns:p14="http://schemas.microsoft.com/office/powerpoint/2010/main" val="170615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9290F5-B3F7-12AE-4EC7-1AB2DEAB9097}"/>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7A32ABFD-573A-E4F7-AFA2-E36C7BABE9DA}"/>
              </a:ext>
            </a:extLst>
          </p:cNvPr>
          <p:cNvSpPr>
            <a:spLocks noGrp="1"/>
          </p:cNvSpPr>
          <p:nvPr>
            <p:ph type="dt" sz="half" idx="10"/>
          </p:nvPr>
        </p:nvSpPr>
        <p:spPr/>
        <p:txBody>
          <a:bodyPr/>
          <a:lstStyle/>
          <a:p>
            <a:fld id="{064CFCBC-0166-4FA5-A492-E2876B423ED9}" type="datetimeFigureOut">
              <a:rPr lang="el-GR" smtClean="0"/>
              <a:t>11/5/2025</a:t>
            </a:fld>
            <a:endParaRPr lang="el-GR"/>
          </a:p>
        </p:txBody>
      </p:sp>
      <p:sp>
        <p:nvSpPr>
          <p:cNvPr id="4" name="Θέση υποσέλιδου 3">
            <a:extLst>
              <a:ext uri="{FF2B5EF4-FFF2-40B4-BE49-F238E27FC236}">
                <a16:creationId xmlns:a16="http://schemas.microsoft.com/office/drawing/2014/main" id="{D5208276-FDC8-B3D5-9115-8D4C8EC762D3}"/>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A406C865-33A9-5280-A571-0B0CED0E6AA0}"/>
              </a:ext>
            </a:extLst>
          </p:cNvPr>
          <p:cNvSpPr>
            <a:spLocks noGrp="1"/>
          </p:cNvSpPr>
          <p:nvPr>
            <p:ph type="sldNum" sz="quarter" idx="12"/>
          </p:nvPr>
        </p:nvSpPr>
        <p:spPr/>
        <p:txBody>
          <a:bodyPr/>
          <a:lstStyle/>
          <a:p>
            <a:fld id="{631DB5B6-3490-4A3C-88B6-06132E37C680}" type="slidenum">
              <a:rPr lang="el-GR" smtClean="0"/>
              <a:t>‹#›</a:t>
            </a:fld>
            <a:endParaRPr lang="el-GR"/>
          </a:p>
        </p:txBody>
      </p:sp>
    </p:spTree>
    <p:extLst>
      <p:ext uri="{BB962C8B-B14F-4D97-AF65-F5344CB8AC3E}">
        <p14:creationId xmlns:p14="http://schemas.microsoft.com/office/powerpoint/2010/main" val="1461751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8D1E5CEC-86E5-E10F-8EBF-8D03B28CBB93}"/>
              </a:ext>
            </a:extLst>
          </p:cNvPr>
          <p:cNvSpPr>
            <a:spLocks noGrp="1"/>
          </p:cNvSpPr>
          <p:nvPr>
            <p:ph type="dt" sz="half" idx="10"/>
          </p:nvPr>
        </p:nvSpPr>
        <p:spPr/>
        <p:txBody>
          <a:bodyPr/>
          <a:lstStyle/>
          <a:p>
            <a:fld id="{064CFCBC-0166-4FA5-A492-E2876B423ED9}" type="datetimeFigureOut">
              <a:rPr lang="el-GR" smtClean="0"/>
              <a:t>11/5/2025</a:t>
            </a:fld>
            <a:endParaRPr lang="el-GR"/>
          </a:p>
        </p:txBody>
      </p:sp>
      <p:sp>
        <p:nvSpPr>
          <p:cNvPr id="3" name="Θέση υποσέλιδου 2">
            <a:extLst>
              <a:ext uri="{FF2B5EF4-FFF2-40B4-BE49-F238E27FC236}">
                <a16:creationId xmlns:a16="http://schemas.microsoft.com/office/drawing/2014/main" id="{C15F8D9D-4D07-8F09-DC10-E95515A45935}"/>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8BDAD610-95AC-6EA1-8A99-EFB50BB00BDD}"/>
              </a:ext>
            </a:extLst>
          </p:cNvPr>
          <p:cNvSpPr>
            <a:spLocks noGrp="1"/>
          </p:cNvSpPr>
          <p:nvPr>
            <p:ph type="sldNum" sz="quarter" idx="12"/>
          </p:nvPr>
        </p:nvSpPr>
        <p:spPr/>
        <p:txBody>
          <a:bodyPr/>
          <a:lstStyle/>
          <a:p>
            <a:fld id="{631DB5B6-3490-4A3C-88B6-06132E37C680}" type="slidenum">
              <a:rPr lang="el-GR" smtClean="0"/>
              <a:t>‹#›</a:t>
            </a:fld>
            <a:endParaRPr lang="el-GR"/>
          </a:p>
        </p:txBody>
      </p:sp>
    </p:spTree>
    <p:extLst>
      <p:ext uri="{BB962C8B-B14F-4D97-AF65-F5344CB8AC3E}">
        <p14:creationId xmlns:p14="http://schemas.microsoft.com/office/powerpoint/2010/main" val="136245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DC12D0C-33B2-1ACB-1090-0364940B009D}"/>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AE70E539-2C5B-EC3B-B5B1-FCCD45F4B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7435D32B-8A0B-BF67-58FE-DC8863D7C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E3491E10-6CD4-41D3-3771-850BBF236262}"/>
              </a:ext>
            </a:extLst>
          </p:cNvPr>
          <p:cNvSpPr>
            <a:spLocks noGrp="1"/>
          </p:cNvSpPr>
          <p:nvPr>
            <p:ph type="dt" sz="half" idx="10"/>
          </p:nvPr>
        </p:nvSpPr>
        <p:spPr/>
        <p:txBody>
          <a:bodyPr/>
          <a:lstStyle/>
          <a:p>
            <a:fld id="{064CFCBC-0166-4FA5-A492-E2876B423ED9}" type="datetimeFigureOut">
              <a:rPr lang="el-GR" smtClean="0"/>
              <a:t>11/5/2025</a:t>
            </a:fld>
            <a:endParaRPr lang="el-GR"/>
          </a:p>
        </p:txBody>
      </p:sp>
      <p:sp>
        <p:nvSpPr>
          <p:cNvPr id="6" name="Θέση υποσέλιδου 5">
            <a:extLst>
              <a:ext uri="{FF2B5EF4-FFF2-40B4-BE49-F238E27FC236}">
                <a16:creationId xmlns:a16="http://schemas.microsoft.com/office/drawing/2014/main" id="{BD82CF53-89AE-F268-8EF5-75AE599F04BD}"/>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18229FD-2EBD-C07F-99EF-931A0A86E88B}"/>
              </a:ext>
            </a:extLst>
          </p:cNvPr>
          <p:cNvSpPr>
            <a:spLocks noGrp="1"/>
          </p:cNvSpPr>
          <p:nvPr>
            <p:ph type="sldNum" sz="quarter" idx="12"/>
          </p:nvPr>
        </p:nvSpPr>
        <p:spPr/>
        <p:txBody>
          <a:bodyPr/>
          <a:lstStyle/>
          <a:p>
            <a:fld id="{631DB5B6-3490-4A3C-88B6-06132E37C680}" type="slidenum">
              <a:rPr lang="el-GR" smtClean="0"/>
              <a:t>‹#›</a:t>
            </a:fld>
            <a:endParaRPr lang="el-GR"/>
          </a:p>
        </p:txBody>
      </p:sp>
    </p:spTree>
    <p:extLst>
      <p:ext uri="{BB962C8B-B14F-4D97-AF65-F5344CB8AC3E}">
        <p14:creationId xmlns:p14="http://schemas.microsoft.com/office/powerpoint/2010/main" val="37254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D9E8FA6-7FD5-C78C-63A4-DA467B3E8518}"/>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D51FC044-D4B2-CDEF-76C9-28FCCAF1EB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C5ED1D6F-75FB-45A8-952A-8074E3A52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392F772-3D75-465D-7A9A-6D97CE86569A}"/>
              </a:ext>
            </a:extLst>
          </p:cNvPr>
          <p:cNvSpPr>
            <a:spLocks noGrp="1"/>
          </p:cNvSpPr>
          <p:nvPr>
            <p:ph type="dt" sz="half" idx="10"/>
          </p:nvPr>
        </p:nvSpPr>
        <p:spPr/>
        <p:txBody>
          <a:bodyPr/>
          <a:lstStyle/>
          <a:p>
            <a:fld id="{064CFCBC-0166-4FA5-A492-E2876B423ED9}" type="datetimeFigureOut">
              <a:rPr lang="el-GR" smtClean="0"/>
              <a:t>11/5/2025</a:t>
            </a:fld>
            <a:endParaRPr lang="el-GR"/>
          </a:p>
        </p:txBody>
      </p:sp>
      <p:sp>
        <p:nvSpPr>
          <p:cNvPr id="6" name="Θέση υποσέλιδου 5">
            <a:extLst>
              <a:ext uri="{FF2B5EF4-FFF2-40B4-BE49-F238E27FC236}">
                <a16:creationId xmlns:a16="http://schemas.microsoft.com/office/drawing/2014/main" id="{5BC881EE-D5DA-E4F5-4958-EC74271C7CED}"/>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F675A045-7B0C-B9A6-54C2-8904C407307C}"/>
              </a:ext>
            </a:extLst>
          </p:cNvPr>
          <p:cNvSpPr>
            <a:spLocks noGrp="1"/>
          </p:cNvSpPr>
          <p:nvPr>
            <p:ph type="sldNum" sz="quarter" idx="12"/>
          </p:nvPr>
        </p:nvSpPr>
        <p:spPr/>
        <p:txBody>
          <a:bodyPr/>
          <a:lstStyle/>
          <a:p>
            <a:fld id="{631DB5B6-3490-4A3C-88B6-06132E37C680}" type="slidenum">
              <a:rPr lang="el-GR" smtClean="0"/>
              <a:t>‹#›</a:t>
            </a:fld>
            <a:endParaRPr lang="el-GR"/>
          </a:p>
        </p:txBody>
      </p:sp>
    </p:spTree>
    <p:extLst>
      <p:ext uri="{BB962C8B-B14F-4D97-AF65-F5344CB8AC3E}">
        <p14:creationId xmlns:p14="http://schemas.microsoft.com/office/powerpoint/2010/main" val="295205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9B63E457-7655-043E-4D52-89E13C23D0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FC5A6C9E-57FC-A0E5-D572-731A3DE0B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50C66BDD-86E3-BD20-0891-C37E317BA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4CFCBC-0166-4FA5-A492-E2876B423ED9}" type="datetimeFigureOut">
              <a:rPr lang="el-GR" smtClean="0"/>
              <a:t>11/5/2025</a:t>
            </a:fld>
            <a:endParaRPr lang="el-GR"/>
          </a:p>
        </p:txBody>
      </p:sp>
      <p:sp>
        <p:nvSpPr>
          <p:cNvPr id="5" name="Θέση υποσέλιδου 4">
            <a:extLst>
              <a:ext uri="{FF2B5EF4-FFF2-40B4-BE49-F238E27FC236}">
                <a16:creationId xmlns:a16="http://schemas.microsoft.com/office/drawing/2014/main" id="{FE349152-39C9-FA0C-5FAF-27D9E581E2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F67EC549-7DE7-FE59-50C3-8EF7902C9A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1DB5B6-3490-4A3C-88B6-06132E37C680}" type="slidenum">
              <a:rPr lang="el-GR" smtClean="0"/>
              <a:t>‹#›</a:t>
            </a:fld>
            <a:endParaRPr lang="el-GR"/>
          </a:p>
        </p:txBody>
      </p:sp>
    </p:spTree>
    <p:extLst>
      <p:ext uri="{BB962C8B-B14F-4D97-AF65-F5344CB8AC3E}">
        <p14:creationId xmlns:p14="http://schemas.microsoft.com/office/powerpoint/2010/main" val="2817203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adall.info/article643/comment-prendre-un-peu-de-python-pour-faire-un-exporter-prometheus" TargetMode="External"/><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ramon-gordillo.dev/2020/06/infinispan-monitoring-in-kubernetes-with-prometheus-and-grafana/" TargetMode="External"/><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teldig.com/2018/12/kubeflow-una-introduccion/" TargetMode="External"/><Relationship Id="rId2" Type="http://schemas.openxmlformats.org/officeDocument/2006/relationships/image" Target="../media/image22.jpg"/><Relationship Id="rId1" Type="http://schemas.openxmlformats.org/officeDocument/2006/relationships/slideLayout" Target="../slideLayouts/slideLayout12.xml"/><Relationship Id="rId4" Type="http://schemas.openxmlformats.org/officeDocument/2006/relationships/hyperlink" Target="https://creativecommons.org/licenses/by/3.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NickTsioutsias/5G_ML_PIPELINE_K8s"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hyperlink" Target="https://creativecommons.org/licenses/by-sa/3.0/" TargetMode="External"/><Relationship Id="rId4" Type="http://schemas.openxmlformats.org/officeDocument/2006/relationships/diagramLayout" Target="../diagrams/layout2.xml"/><Relationship Id="rId9" Type="http://schemas.openxmlformats.org/officeDocument/2006/relationships/hyperlink" Target="https://www.ochobitshacenunbyte.com/2020/12/14/como-accedo-a-un-contenedor-con-docker/"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yanbin.blog/several-method-installing-kubernetes-cluster/" TargetMode="External"/><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s://bpdev.tistory.com/89" TargetMode="External"/><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hyperlink" Target="https://creativecommons.org/licenses/by-nc/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digitalocean.com/community/tutorials/an-introduction-to-load-testing" TargetMode="External"/><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hyperlink" Target="https://creativecommons.org/licenses/by-nc-sa/3.0/" TargetMode="Externa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E3FECE6-F547-4091-B36B-4698880B8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B967C3-E425-4EA9-8DA0-E732D6343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C7518FAB-64B0-4F23-BD36-3AE031647E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7" name="Oval 36">
              <a:extLst>
                <a:ext uri="{FF2B5EF4-FFF2-40B4-BE49-F238E27FC236}">
                  <a16:creationId xmlns:a16="http://schemas.microsoft.com/office/drawing/2014/main" id="{CE5D7881-7CF4-4B93-B203-7E4F90AB7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8D630C7-0103-4356-B237-B700A8F47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C35EB7F-91CF-4E2C-A089-47E924D8F7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A8745D0-872E-426D-8286-E302B6AF1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0D956A76-41FA-428E-A06F-88CD3A4BE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B328DAB-8F48-4BF7-8DE9-4EC7B9DBC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11CF3400-A0BC-4F98-B69A-7D6BA101C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6D100F4E-5FD6-4EE5-976D-00AC6A8C4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7" name="Straight Connector 46">
              <a:extLst>
                <a:ext uri="{FF2B5EF4-FFF2-40B4-BE49-F238E27FC236}">
                  <a16:creationId xmlns:a16="http://schemas.microsoft.com/office/drawing/2014/main" id="{03B285C3-CF67-4783-8817-BF975446A9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770555-5637-4E70-9857-22713AD96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4F00AEB-AAFD-4513-BF89-59366515F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0335FAE-0DD3-4411-8190-15459EB49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DAA434CA-B019-477E-9043-1B2B5E1A5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6AAD412C-DCE5-4620-A3F0-66AF79C62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5" name="Straight Connector 54">
              <a:extLst>
                <a:ext uri="{FF2B5EF4-FFF2-40B4-BE49-F238E27FC236}">
                  <a16:creationId xmlns:a16="http://schemas.microsoft.com/office/drawing/2014/main" id="{B1D6D6E2-019C-4B9D-B97D-2C734078B4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42B4ECD-96C8-4150-8CC2-1C03059409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CFE894-B4A0-4628-8A9C-D3B7969706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A56880B-D731-4641-BB6F-9C9F8F32B5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Τίτλος 1">
            <a:extLst>
              <a:ext uri="{FF2B5EF4-FFF2-40B4-BE49-F238E27FC236}">
                <a16:creationId xmlns:a16="http://schemas.microsoft.com/office/drawing/2014/main" id="{38369ACF-6392-0A9C-F632-7639B3B6C630}"/>
              </a:ext>
            </a:extLst>
          </p:cNvPr>
          <p:cNvSpPr>
            <a:spLocks noGrp="1"/>
          </p:cNvSpPr>
          <p:nvPr>
            <p:ph type="ctrTitle"/>
          </p:nvPr>
        </p:nvSpPr>
        <p:spPr>
          <a:xfrm>
            <a:off x="629640" y="630936"/>
            <a:ext cx="4767065" cy="5531185"/>
          </a:xfrm>
          <a:noFill/>
        </p:spPr>
        <p:txBody>
          <a:bodyPr anchor="ctr">
            <a:normAutofit/>
          </a:bodyPr>
          <a:lstStyle/>
          <a:p>
            <a:pPr algn="l"/>
            <a:r>
              <a:rPr lang="el-GR" sz="4800" b="1">
                <a:solidFill>
                  <a:schemeClr val="bg1"/>
                </a:solidFill>
              </a:rPr>
              <a:t>Ανάπτηξη ML Pipeline Για Την Πρόβλεψη Χρήσης Πόρων Σε</a:t>
            </a:r>
            <a:br>
              <a:rPr lang="el-GR" sz="4800">
                <a:solidFill>
                  <a:schemeClr val="bg1"/>
                </a:solidFill>
              </a:rPr>
            </a:br>
            <a:r>
              <a:rPr lang="el-GR" sz="4800" b="1">
                <a:solidFill>
                  <a:schemeClr val="bg1"/>
                </a:solidFill>
              </a:rPr>
              <a:t>Kubernetes</a:t>
            </a:r>
            <a:endParaRPr lang="el-GR" sz="4800">
              <a:solidFill>
                <a:schemeClr val="bg1"/>
              </a:solidFill>
            </a:endParaRPr>
          </a:p>
        </p:txBody>
      </p:sp>
      <p:sp>
        <p:nvSpPr>
          <p:cNvPr id="3" name="Υπότιτλος 2">
            <a:extLst>
              <a:ext uri="{FF2B5EF4-FFF2-40B4-BE49-F238E27FC236}">
                <a16:creationId xmlns:a16="http://schemas.microsoft.com/office/drawing/2014/main" id="{4A7DE566-00C2-169F-D9AD-B920398264F1}"/>
              </a:ext>
            </a:extLst>
          </p:cNvPr>
          <p:cNvSpPr>
            <a:spLocks noGrp="1"/>
          </p:cNvSpPr>
          <p:nvPr>
            <p:ph type="subTitle" idx="1"/>
          </p:nvPr>
        </p:nvSpPr>
        <p:spPr>
          <a:xfrm>
            <a:off x="6043241" y="630936"/>
            <a:ext cx="5145987" cy="5498571"/>
          </a:xfrm>
          <a:noFill/>
        </p:spPr>
        <p:txBody>
          <a:bodyPr anchor="ctr">
            <a:normAutofit/>
          </a:bodyPr>
          <a:lstStyle/>
          <a:p>
            <a:pPr algn="l"/>
            <a:r>
              <a:rPr lang="el-GR" dirty="0">
                <a:solidFill>
                  <a:schemeClr val="bg1"/>
                </a:solidFill>
              </a:rPr>
              <a:t>Ανδρέας Ιωαννίδης (1093373)    Νικόλαος </a:t>
            </a:r>
            <a:r>
              <a:rPr lang="el-GR" dirty="0" err="1">
                <a:solidFill>
                  <a:schemeClr val="bg1"/>
                </a:solidFill>
              </a:rPr>
              <a:t>Τσιούτσας</a:t>
            </a:r>
            <a:r>
              <a:rPr lang="el-GR" dirty="0">
                <a:solidFill>
                  <a:schemeClr val="bg1"/>
                </a:solidFill>
              </a:rPr>
              <a:t> (1072479)</a:t>
            </a:r>
          </a:p>
        </p:txBody>
      </p:sp>
    </p:spTree>
    <p:extLst>
      <p:ext uri="{BB962C8B-B14F-4D97-AF65-F5344CB8AC3E}">
        <p14:creationId xmlns:p14="http://schemas.microsoft.com/office/powerpoint/2010/main" val="27223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5" name="Εικόνα 4" descr="Εικόνα που περιέχει γραφικά, γραμματοσειρά, λογότυπο, γραφιστική&#10;&#10;Το περιεχόμενο που δημιουργείται από τεχνολογία AI ενδέχεται να είναι εσφαλμένο.">
            <a:extLst>
              <a:ext uri="{FF2B5EF4-FFF2-40B4-BE49-F238E27FC236}">
                <a16:creationId xmlns:a16="http://schemas.microsoft.com/office/drawing/2014/main" id="{6F816AAB-C8E0-EACE-8D61-373E684AF2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9453" y="1749756"/>
            <a:ext cx="5666547" cy="2960770"/>
          </a:xfrm>
          <a:prstGeom prst="rect">
            <a:avLst/>
          </a:prstGeom>
        </p:spPr>
      </p:pic>
      <p:cxnSp>
        <p:nvCxnSpPr>
          <p:cNvPr id="17"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A7334404-0599-E9A0-4118-F956D93469B0}"/>
              </a:ext>
            </a:extLst>
          </p:cNvPr>
          <p:cNvSpPr>
            <a:spLocks noGrp="1" noChangeArrowheads="1"/>
          </p:cNvSpPr>
          <p:nvPr>
            <p:ph type="body" idx="1"/>
          </p:nvPr>
        </p:nvSpPr>
        <p:spPr bwMode="auto">
          <a:xfrm>
            <a:off x="6527800" y="1909192"/>
            <a:ext cx="4713997" cy="36477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spcBef>
                <a:spcPct val="0"/>
              </a:spcBef>
              <a:spcAft>
                <a:spcPts val="600"/>
              </a:spcAft>
              <a:buClrTx/>
              <a:buSzTx/>
              <a:tabLst/>
            </a:pPr>
            <a:r>
              <a:rPr kumimoji="0" lang="en-US" altLang="el-GR" sz="2000" b="1" i="0" u="none" strike="noStrike" cap="none" normalizeH="0" baseline="0">
                <a:ln>
                  <a:noFill/>
                </a:ln>
                <a:solidFill>
                  <a:schemeClr val="bg1"/>
                </a:solidFill>
                <a:effectLst/>
              </a:rPr>
              <a:t>Prometheus</a:t>
            </a:r>
            <a:r>
              <a:rPr kumimoji="0" lang="en-US" altLang="el-GR" sz="2000" b="0" i="0" u="none" strike="noStrike" cap="none" normalizeH="0" baseline="0">
                <a:ln>
                  <a:noFill/>
                </a:ln>
                <a:solidFill>
                  <a:schemeClr val="bg1"/>
                </a:solidFill>
                <a:effectLst/>
              </a:rPr>
              <a:t> είναι εργαλείο </a:t>
            </a:r>
            <a:r>
              <a:rPr kumimoji="0" lang="en-US" altLang="el-GR" sz="2000" b="1" i="0" u="none" strike="noStrike" cap="none" normalizeH="0" baseline="0">
                <a:ln>
                  <a:noFill/>
                </a:ln>
                <a:solidFill>
                  <a:schemeClr val="bg1"/>
                </a:solidFill>
                <a:effectLst/>
              </a:rPr>
              <a:t>monitoring και συλλογής metrics</a:t>
            </a:r>
            <a:r>
              <a:rPr kumimoji="0" lang="en-US" altLang="el-GR" sz="2000" b="0" i="0" u="none" strike="noStrike" cap="none" normalizeH="0" baseline="0">
                <a:ln>
                  <a:noFill/>
                </a:ln>
                <a:solidFill>
                  <a:schemeClr val="bg1"/>
                </a:solidFill>
                <a:effectLst/>
              </a:rPr>
              <a:t>.</a:t>
            </a:r>
          </a:p>
          <a:p>
            <a:pPr marL="0" marR="0" lvl="0" fontAlgn="base">
              <a:spcBef>
                <a:spcPct val="0"/>
              </a:spcBef>
              <a:spcAft>
                <a:spcPts val="600"/>
              </a:spcAft>
              <a:buClrTx/>
              <a:buSzTx/>
              <a:tabLst/>
            </a:pPr>
            <a:r>
              <a:rPr kumimoji="0" lang="en-US" altLang="el-GR" sz="2000" b="0" i="0" u="none" strike="noStrike" cap="none" normalizeH="0" baseline="0">
                <a:ln>
                  <a:noFill/>
                </a:ln>
                <a:solidFill>
                  <a:schemeClr val="bg1"/>
                </a:solidFill>
                <a:effectLst/>
              </a:rPr>
              <a:t> Συλλέγει δεδομένα μέσω </a:t>
            </a:r>
            <a:r>
              <a:rPr kumimoji="0" lang="en-US" altLang="el-GR" sz="2000" b="1" i="0" u="none" strike="noStrike" cap="none" normalizeH="0" baseline="0">
                <a:ln>
                  <a:noFill/>
                </a:ln>
                <a:solidFill>
                  <a:schemeClr val="bg1"/>
                </a:solidFill>
                <a:effectLst/>
              </a:rPr>
              <a:t>pull model</a:t>
            </a:r>
            <a:r>
              <a:rPr kumimoji="0" lang="en-US" altLang="el-GR" sz="2000" b="0" i="0" u="none" strike="noStrike" cap="none" normalizeH="0" baseline="0">
                <a:ln>
                  <a:noFill/>
                </a:ln>
                <a:solidFill>
                  <a:schemeClr val="bg1"/>
                </a:solidFill>
                <a:effectLst/>
              </a:rPr>
              <a:t> από endpoints με μορφή </a:t>
            </a:r>
            <a:r>
              <a:rPr kumimoji="0" lang="en-US" altLang="el-GR" sz="2000" b="1" i="0" u="none" strike="noStrike" cap="none" normalizeH="0" baseline="0">
                <a:ln>
                  <a:noFill/>
                </a:ln>
                <a:solidFill>
                  <a:schemeClr val="bg1"/>
                </a:solidFill>
                <a:effectLst/>
              </a:rPr>
              <a:t>/metrics</a:t>
            </a:r>
            <a:r>
              <a:rPr kumimoji="0" lang="en-US" altLang="el-GR" sz="2000" b="0" i="0" u="none" strike="noStrike" cap="none" normalizeH="0" baseline="0">
                <a:ln>
                  <a:noFill/>
                </a:ln>
                <a:solidFill>
                  <a:schemeClr val="bg1"/>
                </a:solidFill>
                <a:effectLst/>
              </a:rPr>
              <a:t>.</a:t>
            </a:r>
          </a:p>
          <a:p>
            <a:pPr marL="0" marR="0" lvl="0" fontAlgn="base">
              <a:spcBef>
                <a:spcPct val="0"/>
              </a:spcBef>
              <a:spcAft>
                <a:spcPts val="600"/>
              </a:spcAft>
              <a:buClrTx/>
              <a:buSzTx/>
              <a:tabLst/>
            </a:pPr>
            <a:r>
              <a:rPr kumimoji="0" lang="en-US" altLang="el-GR" sz="2000" b="0" i="0" u="none" strike="noStrike" cap="none" normalizeH="0" baseline="0">
                <a:ln>
                  <a:noFill/>
                </a:ln>
                <a:solidFill>
                  <a:schemeClr val="bg1"/>
                </a:solidFill>
                <a:effectLst/>
              </a:rPr>
              <a:t> Χρησιμοποιεί </a:t>
            </a:r>
            <a:r>
              <a:rPr kumimoji="0" lang="en-US" altLang="el-GR" sz="2000" b="1" i="0" u="none" strike="noStrike" cap="none" normalizeH="0" baseline="0">
                <a:ln>
                  <a:noFill/>
                </a:ln>
                <a:solidFill>
                  <a:schemeClr val="bg1"/>
                </a:solidFill>
                <a:effectLst/>
              </a:rPr>
              <a:t>δική του γλώσσα ερωτημάτων</a:t>
            </a:r>
            <a:r>
              <a:rPr kumimoji="0" lang="en-US" altLang="el-GR" sz="2000" b="0" i="0" u="none" strike="noStrike" cap="none" normalizeH="0" baseline="0">
                <a:ln>
                  <a:noFill/>
                </a:ln>
                <a:solidFill>
                  <a:schemeClr val="bg1"/>
                </a:solidFill>
                <a:effectLst/>
              </a:rPr>
              <a:t> (PromQL).</a:t>
            </a:r>
          </a:p>
          <a:p>
            <a:pPr marL="0" marR="0" lvl="0" fontAlgn="base">
              <a:spcBef>
                <a:spcPct val="0"/>
              </a:spcBef>
              <a:spcAft>
                <a:spcPts val="600"/>
              </a:spcAft>
              <a:buClrTx/>
              <a:buSzTx/>
              <a:tabLst/>
            </a:pPr>
            <a:r>
              <a:rPr kumimoji="0" lang="en-US" altLang="el-GR" sz="2000" b="0" i="0" u="none" strike="noStrike" cap="none" normalizeH="0" baseline="0">
                <a:ln>
                  <a:noFill/>
                </a:ln>
                <a:solidFill>
                  <a:schemeClr val="bg1"/>
                </a:solidFill>
                <a:effectLst/>
              </a:rPr>
              <a:t> Αποθηκεύει δεδομένα τοπικά σε </a:t>
            </a:r>
            <a:r>
              <a:rPr kumimoji="0" lang="en-US" altLang="el-GR" sz="2000" b="1" i="0" u="none" strike="noStrike" cap="none" normalizeH="0" baseline="0">
                <a:ln>
                  <a:noFill/>
                </a:ln>
                <a:solidFill>
                  <a:schemeClr val="bg1"/>
                </a:solidFill>
                <a:effectLst/>
              </a:rPr>
              <a:t>χρονοσειρές (time series)</a:t>
            </a:r>
            <a:r>
              <a:rPr kumimoji="0" lang="en-US" altLang="el-GR" sz="2000" b="0" i="0" u="none" strike="noStrike" cap="none" normalizeH="0" baseline="0">
                <a:ln>
                  <a:noFill/>
                </a:ln>
                <a:solidFill>
                  <a:schemeClr val="bg1"/>
                </a:solidFill>
                <a:effectLst/>
              </a:rPr>
              <a:t>.</a:t>
            </a:r>
          </a:p>
          <a:p>
            <a:pPr marL="0" marR="0" lvl="0" fontAlgn="base">
              <a:spcBef>
                <a:spcPct val="0"/>
              </a:spcBef>
              <a:spcAft>
                <a:spcPts val="600"/>
              </a:spcAft>
              <a:buClrTx/>
              <a:buSzTx/>
              <a:tabLst/>
            </a:pPr>
            <a:endParaRPr kumimoji="0" lang="en-US" altLang="el-GR" sz="2000" b="0" i="0" u="none" strike="noStrike" cap="none" normalizeH="0" baseline="0">
              <a:ln>
                <a:noFill/>
              </a:ln>
              <a:solidFill>
                <a:schemeClr val="bg1"/>
              </a:solidFill>
              <a:effectLst/>
            </a:endParaRPr>
          </a:p>
        </p:txBody>
      </p:sp>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39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Τίτλος 1">
            <a:extLst>
              <a:ext uri="{FF2B5EF4-FFF2-40B4-BE49-F238E27FC236}">
                <a16:creationId xmlns:a16="http://schemas.microsoft.com/office/drawing/2014/main" id="{E6306233-D670-4131-327A-B941C8C25F64}"/>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Grafana</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1159A60B-2F40-C12C-47CB-724F3A8DD824}"/>
              </a:ext>
            </a:extLst>
          </p:cNvPr>
          <p:cNvSpPr>
            <a:spLocks noGrp="1" noChangeArrowheads="1"/>
          </p:cNvSpPr>
          <p:nvPr>
            <p:ph type="body" idx="1"/>
          </p:nvPr>
        </p:nvSpPr>
        <p:spPr bwMode="auto">
          <a:xfrm>
            <a:off x="371094" y="2718054"/>
            <a:ext cx="3438906" cy="32072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fontAlgn="base">
              <a:spcBef>
                <a:spcPct val="0"/>
              </a:spcBef>
              <a:spcAft>
                <a:spcPts val="600"/>
              </a:spcAft>
              <a:buClrTx/>
              <a:buSzTx/>
              <a:tabLst/>
            </a:pPr>
            <a:r>
              <a:rPr kumimoji="0" lang="en-US" altLang="el-GR" sz="1700" b="1" i="0" u="none" strike="noStrike" cap="none" normalizeH="0" baseline="0">
                <a:ln>
                  <a:noFill/>
                </a:ln>
                <a:effectLst/>
              </a:rPr>
              <a:t>Grafana</a:t>
            </a:r>
            <a:r>
              <a:rPr kumimoji="0" lang="en-US" altLang="el-GR" sz="1700" b="0" i="0" u="none" strike="noStrike" cap="none" normalizeH="0" baseline="0">
                <a:ln>
                  <a:noFill/>
                </a:ln>
                <a:effectLst/>
              </a:rPr>
              <a:t> είναι εργαλείο </a:t>
            </a:r>
            <a:r>
              <a:rPr kumimoji="0" lang="en-US" altLang="el-GR" sz="1700" b="1" i="0" u="none" strike="noStrike" cap="none" normalizeH="0" baseline="0">
                <a:ln>
                  <a:noFill/>
                </a:ln>
                <a:effectLst/>
              </a:rPr>
              <a:t>visualization</a:t>
            </a:r>
            <a:r>
              <a:rPr kumimoji="0" lang="en-US" altLang="el-GR" sz="1700" b="0" i="0" u="none" strike="noStrike" cap="none" normalizeH="0" baseline="0">
                <a:ln>
                  <a:noFill/>
                </a:ln>
                <a:effectLst/>
              </a:rPr>
              <a:t> για δεδομένα από πολλές πηγές.</a:t>
            </a:r>
          </a:p>
          <a:p>
            <a:pPr marL="0" marR="0" lvl="0" fontAlgn="base">
              <a:spcBef>
                <a:spcPct val="0"/>
              </a:spcBef>
              <a:spcAft>
                <a:spcPts val="600"/>
              </a:spcAft>
              <a:buClrTx/>
              <a:buSzTx/>
              <a:tabLst/>
            </a:pPr>
            <a:r>
              <a:rPr kumimoji="0" lang="en-US" altLang="el-GR" sz="1700" b="0" i="0" u="none" strike="noStrike" cap="none" normalizeH="0" baseline="0">
                <a:ln>
                  <a:noFill/>
                </a:ln>
                <a:effectLst/>
              </a:rPr>
              <a:t> Υποστηρίζει </a:t>
            </a:r>
            <a:r>
              <a:rPr kumimoji="0" lang="en-US" altLang="el-GR" sz="1700" b="1" i="0" u="none" strike="noStrike" cap="none" normalizeH="0" baseline="0">
                <a:ln>
                  <a:noFill/>
                </a:ln>
                <a:effectLst/>
              </a:rPr>
              <a:t>διάφορες βάσεις δεδομένων</a:t>
            </a:r>
            <a:r>
              <a:rPr kumimoji="0" lang="en-US" altLang="el-GR" sz="1700" b="0" i="0" u="none" strike="noStrike" cap="none" normalizeH="0" baseline="0">
                <a:ln>
                  <a:noFill/>
                </a:ln>
                <a:effectLst/>
              </a:rPr>
              <a:t> όπως Prometheus, InfluxDB, MySQL κ.ά.</a:t>
            </a:r>
          </a:p>
          <a:p>
            <a:pPr marL="0" marR="0" lvl="0" fontAlgn="base">
              <a:spcBef>
                <a:spcPct val="0"/>
              </a:spcBef>
              <a:spcAft>
                <a:spcPts val="600"/>
              </a:spcAft>
              <a:buClrTx/>
              <a:buSzTx/>
              <a:tabLst/>
            </a:pPr>
            <a:r>
              <a:rPr kumimoji="0" lang="en-US" altLang="el-GR" sz="1700" b="0" i="0" u="none" strike="noStrike" cap="none" normalizeH="0" baseline="0">
                <a:ln>
                  <a:noFill/>
                </a:ln>
                <a:effectLst/>
              </a:rPr>
              <a:t>Δημιουργεί </a:t>
            </a:r>
            <a:r>
              <a:rPr kumimoji="0" lang="en-US" altLang="el-GR" sz="1700" b="1" i="0" u="none" strike="noStrike" cap="none" normalizeH="0" baseline="0">
                <a:ln>
                  <a:noFill/>
                </a:ln>
                <a:effectLst/>
              </a:rPr>
              <a:t>interactive dashboards</a:t>
            </a:r>
            <a:r>
              <a:rPr kumimoji="0" lang="en-US" altLang="el-GR" sz="1700" b="0" i="0" u="none" strike="noStrike" cap="none" normalizeH="0" baseline="0">
                <a:ln>
                  <a:noFill/>
                </a:ln>
                <a:effectLst/>
              </a:rPr>
              <a:t> με γραφήματα και alerts.</a:t>
            </a:r>
          </a:p>
          <a:p>
            <a:pPr marL="0" marR="0" lvl="0" fontAlgn="base">
              <a:spcBef>
                <a:spcPct val="0"/>
              </a:spcBef>
              <a:spcAft>
                <a:spcPts val="600"/>
              </a:spcAft>
              <a:buClrTx/>
              <a:buSzTx/>
              <a:tabLst/>
            </a:pPr>
            <a:r>
              <a:rPr kumimoji="0" lang="en-US" altLang="el-GR" sz="1700" b="0" i="0" u="none" strike="noStrike" cap="none" normalizeH="0" baseline="0">
                <a:ln>
                  <a:noFill/>
                </a:ln>
                <a:effectLst/>
              </a:rPr>
              <a:t> Επιτρέπει </a:t>
            </a:r>
            <a:r>
              <a:rPr kumimoji="0" lang="en-US" altLang="el-GR" sz="1700" b="1" i="0" u="none" strike="noStrike" cap="none" normalizeH="0" baseline="0">
                <a:ln>
                  <a:noFill/>
                </a:ln>
                <a:effectLst/>
              </a:rPr>
              <a:t>παραμετροποίηση και real-time παρακολούθηση</a:t>
            </a:r>
            <a:r>
              <a:rPr kumimoji="0" lang="en-US" altLang="el-GR" sz="1700" b="0" i="0" u="none" strike="noStrike" cap="none" normalizeH="0" baseline="0">
                <a:ln>
                  <a:noFill/>
                </a:ln>
                <a:effectLst/>
              </a:rPr>
              <a:t>.</a:t>
            </a:r>
          </a:p>
          <a:p>
            <a:pPr marL="0" marR="0" lvl="0" fontAlgn="base">
              <a:spcBef>
                <a:spcPct val="0"/>
              </a:spcBef>
              <a:spcAft>
                <a:spcPts val="600"/>
              </a:spcAft>
              <a:buClrTx/>
              <a:buSzTx/>
              <a:tabLst/>
            </a:pPr>
            <a:endParaRPr kumimoji="0" lang="en-US" altLang="el-GR" sz="1700" b="0" i="0" u="none" strike="noStrike" cap="none" normalizeH="0" baseline="0">
              <a:ln>
                <a:noFill/>
              </a:ln>
              <a:effectLst/>
            </a:endParaRPr>
          </a:p>
        </p:txBody>
      </p:sp>
      <p:pic>
        <p:nvPicPr>
          <p:cNvPr id="6" name="Εικόνα 5" descr="Εικόνα που περιέχει στιγμιότυπο οθόνης, κείμενο, λογισμικό πολυμέσων, λογισμικό&#10;&#10;Το περιεχόμενο που δημιουργείται από τεχνολογία AI ενδέχεται να είναι εσφαλμένο.">
            <a:extLst>
              <a:ext uri="{FF2B5EF4-FFF2-40B4-BE49-F238E27FC236}">
                <a16:creationId xmlns:a16="http://schemas.microsoft.com/office/drawing/2014/main" id="{8EB37465-21BF-9641-DCF1-A90EA2300E1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01184" y="1714180"/>
            <a:ext cx="6922008" cy="3530223"/>
          </a:xfrm>
          <a:prstGeom prst="rect">
            <a:avLst/>
          </a:prstGeom>
        </p:spPr>
      </p:pic>
    </p:spTree>
    <p:extLst>
      <p:ext uri="{BB962C8B-B14F-4D97-AF65-F5344CB8AC3E}">
        <p14:creationId xmlns:p14="http://schemas.microsoft.com/office/powerpoint/2010/main" val="1194399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Κοντινό πλάνο πίνακα κυκλωμάτων">
            <a:extLst>
              <a:ext uri="{FF2B5EF4-FFF2-40B4-BE49-F238E27FC236}">
                <a16:creationId xmlns:a16="http://schemas.microsoft.com/office/drawing/2014/main" id="{D42085E0-F9A6-AFEB-0826-95071E07ADA5}"/>
              </a:ext>
            </a:extLst>
          </p:cNvPr>
          <p:cNvPicPr>
            <a:picLocks noChangeAspect="1"/>
          </p:cNvPicPr>
          <p:nvPr/>
        </p:nvPicPr>
        <p:blipFill>
          <a:blip r:embed="rId2"/>
          <a:srcRect l="45082" r="2259"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2969308B-D71B-5CCB-79E0-E9B73400A7C4}"/>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t>PromQL Queries</a:t>
            </a:r>
          </a:p>
        </p:txBody>
      </p:sp>
      <p:sp>
        <p:nvSpPr>
          <p:cNvPr id="3" name="Θέση κειμένου 2">
            <a:extLst>
              <a:ext uri="{FF2B5EF4-FFF2-40B4-BE49-F238E27FC236}">
                <a16:creationId xmlns:a16="http://schemas.microsoft.com/office/drawing/2014/main" id="{17149F92-57CD-4D1E-8279-F7CDD1756B6C}"/>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700" b="1" dirty="0" err="1"/>
              <a:t>cpu_usage_query</a:t>
            </a:r>
            <a:r>
              <a:rPr lang="en-US" sz="1700" b="1" dirty="0"/>
              <a:t>:</a:t>
            </a:r>
          </a:p>
          <a:p>
            <a:pPr marL="0" indent="0">
              <a:buNone/>
            </a:pPr>
            <a:r>
              <a:rPr lang="en-US" sz="1700" dirty="0"/>
              <a:t> rate(</a:t>
            </a:r>
            <a:r>
              <a:rPr lang="en-US" sz="1700" dirty="0" err="1"/>
              <a:t>container_cpu_usage_seconds_total</a:t>
            </a:r>
            <a:r>
              <a:rPr lang="en-US" sz="1700" dirty="0"/>
              <a:t>{namespace="app", pod="pod-name"}[1m])</a:t>
            </a:r>
          </a:p>
          <a:p>
            <a:endParaRPr lang="en-US" sz="1700" dirty="0"/>
          </a:p>
          <a:p>
            <a:r>
              <a:rPr lang="en-US" sz="1700" b="1" dirty="0" err="1"/>
              <a:t>memory_usage_query</a:t>
            </a:r>
            <a:r>
              <a:rPr lang="en-US" sz="1700" b="1" dirty="0"/>
              <a:t>:</a:t>
            </a:r>
          </a:p>
          <a:p>
            <a:pPr marL="0" indent="0">
              <a:buNone/>
            </a:pPr>
            <a:r>
              <a:rPr lang="en-US" sz="1700" dirty="0"/>
              <a:t> </a:t>
            </a:r>
            <a:r>
              <a:rPr lang="en-US" sz="1700" dirty="0" err="1"/>
              <a:t>container_memory_working_set_bytes</a:t>
            </a:r>
            <a:r>
              <a:rPr lang="en-US" sz="1700" dirty="0"/>
              <a:t>{namespace="app", pod="my-app"}</a:t>
            </a:r>
          </a:p>
        </p:txBody>
      </p:sp>
    </p:spTree>
    <p:extLst>
      <p:ext uri="{BB962C8B-B14F-4D97-AF65-F5344CB8AC3E}">
        <p14:creationId xmlns:p14="http://schemas.microsoft.com/office/powerpoint/2010/main" val="299180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Τίτλος 1">
            <a:extLst>
              <a:ext uri="{FF2B5EF4-FFF2-40B4-BE49-F238E27FC236}">
                <a16:creationId xmlns:a16="http://schemas.microsoft.com/office/drawing/2014/main" id="{1DB2DEF0-300A-99F7-EC21-1420C8767EEF}"/>
              </a:ext>
            </a:extLst>
          </p:cNvPr>
          <p:cNvSpPr>
            <a:spLocks noGrp="1"/>
          </p:cNvSpPr>
          <p:nvPr>
            <p:ph type="title"/>
          </p:nvPr>
        </p:nvSpPr>
        <p:spPr>
          <a:xfrm>
            <a:off x="804672"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Kubernetes Services &amp; Service Discovery</a:t>
            </a:r>
          </a:p>
        </p:txBody>
      </p:sp>
      <p:grpSp>
        <p:nvGrpSpPr>
          <p:cNvPr id="22" name="Group 12">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23" name="Freeform: Shape 13">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5">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Rectangle 1">
            <a:extLst>
              <a:ext uri="{FF2B5EF4-FFF2-40B4-BE49-F238E27FC236}">
                <a16:creationId xmlns:a16="http://schemas.microsoft.com/office/drawing/2014/main" id="{47BD5F02-CC97-8A62-AE6E-E4873D273FBE}"/>
              </a:ext>
            </a:extLst>
          </p:cNvPr>
          <p:cNvSpPr>
            <a:spLocks noGrp="1" noChangeArrowheads="1"/>
          </p:cNvSpPr>
          <p:nvPr>
            <p:ph type="body" idx="1"/>
          </p:nvPr>
        </p:nvSpPr>
        <p:spPr bwMode="auto">
          <a:xfrm>
            <a:off x="6632812" y="1032987"/>
            <a:ext cx="4919108" cy="479202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fontAlgn="base">
              <a:spcBef>
                <a:spcPct val="0"/>
              </a:spcBef>
              <a:spcAft>
                <a:spcPts val="600"/>
              </a:spcAft>
              <a:buClrTx/>
              <a:buSzTx/>
              <a:tabLst/>
            </a:pPr>
            <a:r>
              <a:rPr kumimoji="0" lang="en-US" altLang="el-GR" sz="2000" b="1" i="0" u="none" strike="noStrike" cap="none" normalizeH="0" baseline="0">
                <a:ln>
                  <a:noFill/>
                </a:ln>
                <a:solidFill>
                  <a:schemeClr val="tx2"/>
                </a:solidFill>
                <a:effectLst/>
              </a:rPr>
              <a:t>Service</a:t>
            </a:r>
            <a:r>
              <a:rPr kumimoji="0" lang="en-US" altLang="el-GR" sz="2000" b="0" i="0" u="none" strike="noStrike" cap="none" normalizeH="0" baseline="0">
                <a:ln>
                  <a:noFill/>
                </a:ln>
                <a:solidFill>
                  <a:schemeClr val="tx2"/>
                </a:solidFill>
                <a:effectLst/>
              </a:rPr>
              <a:t> είναι abstraction που </a:t>
            </a:r>
            <a:r>
              <a:rPr kumimoji="0" lang="en-US" altLang="el-GR" sz="2000" b="1" i="0" u="none" strike="noStrike" cap="none" normalizeH="0" baseline="0">
                <a:ln>
                  <a:noFill/>
                </a:ln>
                <a:solidFill>
                  <a:schemeClr val="tx2"/>
                </a:solidFill>
                <a:effectLst/>
              </a:rPr>
              <a:t>εκθέτει ένα set από Pods</a:t>
            </a:r>
            <a:r>
              <a:rPr kumimoji="0" lang="en-US" altLang="el-GR" sz="2000" b="0" i="0" u="none" strike="noStrike" cap="none" normalizeH="0" baseline="0">
                <a:ln>
                  <a:noFill/>
                </a:ln>
                <a:solidFill>
                  <a:schemeClr val="tx2"/>
                </a:solidFill>
                <a:effectLst/>
              </a:rPr>
              <a:t> με σταθερό IP/όνομα.</a:t>
            </a:r>
          </a:p>
          <a:p>
            <a:pPr marL="0" marR="0" lvl="0" fontAlgn="base">
              <a:spcBef>
                <a:spcPct val="0"/>
              </a:spcBef>
              <a:spcAft>
                <a:spcPts val="600"/>
              </a:spcAft>
              <a:buClrTx/>
              <a:buSzTx/>
              <a:tabLst/>
            </a:pPr>
            <a:r>
              <a:rPr kumimoji="0" lang="en-US" altLang="el-GR" sz="2000" b="0" i="0" u="none" strike="noStrike" cap="none" normalizeH="0" baseline="0">
                <a:ln>
                  <a:noFill/>
                </a:ln>
                <a:solidFill>
                  <a:schemeClr val="tx2"/>
                </a:solidFill>
                <a:effectLst/>
              </a:rPr>
              <a:t> Παρέχει </a:t>
            </a:r>
            <a:r>
              <a:rPr kumimoji="0" lang="en-US" altLang="el-GR" sz="2000" b="1" i="0" u="none" strike="noStrike" cap="none" normalizeH="0" baseline="0">
                <a:ln>
                  <a:noFill/>
                </a:ln>
                <a:solidFill>
                  <a:schemeClr val="tx2"/>
                </a:solidFill>
                <a:effectLst/>
              </a:rPr>
              <a:t>load balancing</a:t>
            </a:r>
            <a:r>
              <a:rPr kumimoji="0" lang="en-US" altLang="el-GR" sz="2000" b="0" i="0" u="none" strike="noStrike" cap="none" normalizeH="0" baseline="0">
                <a:ln>
                  <a:noFill/>
                </a:ln>
                <a:solidFill>
                  <a:schemeClr val="tx2"/>
                </a:solidFill>
                <a:effectLst/>
              </a:rPr>
              <a:t> μεταξύ των Pods.</a:t>
            </a:r>
          </a:p>
          <a:p>
            <a:pPr marL="0" marR="0" lvl="0" fontAlgn="base">
              <a:spcBef>
                <a:spcPct val="0"/>
              </a:spcBef>
              <a:spcAft>
                <a:spcPts val="600"/>
              </a:spcAft>
              <a:buClrTx/>
              <a:buSzTx/>
              <a:tabLst/>
            </a:pPr>
            <a:r>
              <a:rPr kumimoji="0" lang="en-US" altLang="el-GR" sz="2000" b="0" i="0" u="none" strike="noStrike" cap="none" normalizeH="0" baseline="0">
                <a:ln>
                  <a:noFill/>
                </a:ln>
                <a:solidFill>
                  <a:schemeClr val="tx2"/>
                </a:solidFill>
                <a:effectLst/>
              </a:rPr>
              <a:t> </a:t>
            </a:r>
            <a:r>
              <a:rPr kumimoji="0" lang="en-US" altLang="el-GR" sz="2000" b="1" i="0" u="none" strike="noStrike" cap="none" normalizeH="0" baseline="0">
                <a:ln>
                  <a:noFill/>
                </a:ln>
                <a:solidFill>
                  <a:schemeClr val="tx2"/>
                </a:solidFill>
                <a:effectLst/>
              </a:rPr>
              <a:t>Service Discovery</a:t>
            </a:r>
            <a:r>
              <a:rPr kumimoji="0" lang="en-US" altLang="el-GR" sz="2000" b="0" i="0" u="none" strike="noStrike" cap="none" normalizeH="0" baseline="0">
                <a:ln>
                  <a:noFill/>
                </a:ln>
                <a:solidFill>
                  <a:schemeClr val="tx2"/>
                </a:solidFill>
                <a:effectLst/>
              </a:rPr>
              <a:t> επιτρέπει σε Pods να </a:t>
            </a:r>
            <a:r>
              <a:rPr kumimoji="0" lang="en-US" altLang="el-GR" sz="2000" b="1" i="0" u="none" strike="noStrike" cap="none" normalizeH="0" baseline="0">
                <a:ln>
                  <a:noFill/>
                </a:ln>
                <a:solidFill>
                  <a:schemeClr val="tx2"/>
                </a:solidFill>
                <a:effectLst/>
              </a:rPr>
              <a:t>βρίσκουν το ένα το άλλο</a:t>
            </a:r>
            <a:r>
              <a:rPr kumimoji="0" lang="en-US" altLang="el-GR" sz="2000" b="0" i="0" u="none" strike="noStrike" cap="none" normalizeH="0" baseline="0">
                <a:ln>
                  <a:noFill/>
                </a:ln>
                <a:solidFill>
                  <a:schemeClr val="tx2"/>
                </a:solidFill>
                <a:effectLst/>
              </a:rPr>
              <a:t> με DNS.</a:t>
            </a:r>
          </a:p>
          <a:p>
            <a:pPr marL="0" marR="0" lvl="0" fontAlgn="base">
              <a:spcBef>
                <a:spcPct val="0"/>
              </a:spcBef>
              <a:spcAft>
                <a:spcPts val="600"/>
              </a:spcAft>
              <a:buClrTx/>
              <a:buSzTx/>
              <a:tabLst/>
            </a:pPr>
            <a:r>
              <a:rPr kumimoji="0" lang="en-US" altLang="el-GR" sz="2000" b="0" i="0" u="none" strike="noStrike" cap="none" normalizeH="0" baseline="0">
                <a:ln>
                  <a:noFill/>
                </a:ln>
                <a:solidFill>
                  <a:schemeClr val="tx2"/>
                </a:solidFill>
                <a:effectLst/>
              </a:rPr>
              <a:t> Είδη Services: </a:t>
            </a:r>
            <a:r>
              <a:rPr kumimoji="0" lang="en-US" altLang="el-GR" sz="2000" b="1" i="0" u="none" strike="noStrike" cap="none" normalizeH="0" baseline="0">
                <a:ln>
                  <a:noFill/>
                </a:ln>
                <a:solidFill>
                  <a:schemeClr val="tx2"/>
                </a:solidFill>
                <a:effectLst/>
              </a:rPr>
              <a:t>ClusterIP</a:t>
            </a:r>
            <a:r>
              <a:rPr kumimoji="0" lang="en-US" altLang="el-GR" sz="2000" b="0" i="0" u="none" strike="noStrike" cap="none" normalizeH="0" baseline="0">
                <a:ln>
                  <a:noFill/>
                </a:ln>
                <a:solidFill>
                  <a:schemeClr val="tx2"/>
                </a:solidFill>
                <a:effectLst/>
              </a:rPr>
              <a:t> (default), </a:t>
            </a:r>
            <a:r>
              <a:rPr kumimoji="0" lang="en-US" altLang="el-GR" sz="2000" b="1" i="0" u="none" strike="noStrike" cap="none" normalizeH="0" baseline="0">
                <a:ln>
                  <a:noFill/>
                </a:ln>
                <a:solidFill>
                  <a:schemeClr val="tx2"/>
                </a:solidFill>
                <a:effectLst/>
              </a:rPr>
              <a:t>NodePort</a:t>
            </a:r>
            <a:r>
              <a:rPr kumimoji="0" lang="en-US" altLang="el-GR" sz="2000" b="0" i="0" u="none" strike="noStrike" cap="none" normalizeH="0" baseline="0">
                <a:ln>
                  <a:noFill/>
                </a:ln>
                <a:solidFill>
                  <a:schemeClr val="tx2"/>
                </a:solidFill>
                <a:effectLst/>
              </a:rPr>
              <a:t>, </a:t>
            </a:r>
            <a:r>
              <a:rPr kumimoji="0" lang="en-US" altLang="el-GR" sz="2000" b="1" i="0" u="none" strike="noStrike" cap="none" normalizeH="0" baseline="0">
                <a:ln>
                  <a:noFill/>
                </a:ln>
                <a:solidFill>
                  <a:schemeClr val="tx2"/>
                </a:solidFill>
                <a:effectLst/>
              </a:rPr>
              <a:t>LoadBalancer</a:t>
            </a:r>
            <a:r>
              <a:rPr kumimoji="0" lang="en-US" altLang="el-GR" sz="2000" b="0" i="0" u="none" strike="noStrike" cap="none" normalizeH="0" baseline="0">
                <a:ln>
                  <a:noFill/>
                </a:ln>
                <a:solidFill>
                  <a:schemeClr val="tx2"/>
                </a:solidFill>
                <a:effectLst/>
              </a:rPr>
              <a:t>, </a:t>
            </a:r>
            <a:r>
              <a:rPr kumimoji="0" lang="en-US" altLang="el-GR" sz="2000" b="1" i="0" u="none" strike="noStrike" cap="none" normalizeH="0" baseline="0">
                <a:ln>
                  <a:noFill/>
                </a:ln>
                <a:solidFill>
                  <a:schemeClr val="tx2"/>
                </a:solidFill>
                <a:effectLst/>
              </a:rPr>
              <a:t>ExternalName</a:t>
            </a:r>
            <a:r>
              <a:rPr kumimoji="0" lang="en-US" altLang="el-GR" sz="2000" b="0" i="0" u="none" strike="noStrike" cap="none" normalizeH="0" baseline="0">
                <a:ln>
                  <a:noFill/>
                </a:ln>
                <a:solidFill>
                  <a:schemeClr val="tx2"/>
                </a:solidFill>
                <a:effectLst/>
              </a:rPr>
              <a:t>.</a:t>
            </a:r>
          </a:p>
          <a:p>
            <a:pPr marL="0" marR="0" lvl="0" fontAlgn="base">
              <a:spcBef>
                <a:spcPct val="0"/>
              </a:spcBef>
              <a:spcAft>
                <a:spcPts val="600"/>
              </a:spcAft>
              <a:buClrTx/>
              <a:buSzTx/>
              <a:tabLst/>
            </a:pPr>
            <a:r>
              <a:rPr kumimoji="0" lang="en-US" altLang="el-GR" sz="2000" b="0" i="0" u="none" strike="noStrike" cap="none" normalizeH="0" baseline="0">
                <a:ln>
                  <a:noFill/>
                </a:ln>
                <a:solidFill>
                  <a:schemeClr val="tx2"/>
                </a:solidFill>
                <a:effectLst/>
              </a:rPr>
              <a:t> Βασικό για την </a:t>
            </a:r>
            <a:r>
              <a:rPr kumimoji="0" lang="en-US" altLang="el-GR" sz="2000" b="1" i="0" u="none" strike="noStrike" cap="none" normalizeH="0" baseline="0">
                <a:ln>
                  <a:noFill/>
                </a:ln>
                <a:solidFill>
                  <a:schemeClr val="tx2"/>
                </a:solidFill>
                <a:effectLst/>
              </a:rPr>
              <a:t>επικοινωνία μεταξύ microservices</a:t>
            </a:r>
            <a:r>
              <a:rPr kumimoji="0" lang="en-US" altLang="el-GR" sz="2000" b="0" i="0" u="none" strike="noStrike" cap="none" normalizeH="0" baseline="0">
                <a:ln>
                  <a:noFill/>
                </a:ln>
                <a:solidFill>
                  <a:schemeClr val="tx2"/>
                </a:solidFill>
                <a:effectLst/>
              </a:rPr>
              <a:t> στο cluster.</a:t>
            </a:r>
          </a:p>
        </p:txBody>
      </p:sp>
    </p:spTree>
    <p:extLst>
      <p:ext uri="{BB962C8B-B14F-4D97-AF65-F5344CB8AC3E}">
        <p14:creationId xmlns:p14="http://schemas.microsoft.com/office/powerpoint/2010/main" val="199529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Εικόνα 5" descr="Εικόνα που περιέχει λογότυπο, Μπελ ηλεκτρίκ, γραφικά, μπλε&#10;&#10;Το περιεχόμενο που δημιουργείται από τεχνολογία AI ενδέχεται να είναι εσφαλμένο.">
            <a:extLst>
              <a:ext uri="{FF2B5EF4-FFF2-40B4-BE49-F238E27FC236}">
                <a16:creationId xmlns:a16="http://schemas.microsoft.com/office/drawing/2014/main" id="{37DE1D77-921B-FABD-5BC6-91FC8F083F5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3182" y="2000490"/>
            <a:ext cx="4777381" cy="26872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Rectangle 1">
            <a:extLst>
              <a:ext uri="{FF2B5EF4-FFF2-40B4-BE49-F238E27FC236}">
                <a16:creationId xmlns:a16="http://schemas.microsoft.com/office/drawing/2014/main" id="{DEE62722-75AB-BF54-C17D-260E18FA955F}"/>
              </a:ext>
            </a:extLst>
          </p:cNvPr>
          <p:cNvSpPr>
            <a:spLocks noGrp="1" noChangeArrowheads="1"/>
          </p:cNvSpPr>
          <p:nvPr>
            <p:ph type="body" idx="1"/>
          </p:nvPr>
        </p:nvSpPr>
        <p:spPr bwMode="auto">
          <a:xfrm>
            <a:off x="5894962" y="1984443"/>
            <a:ext cx="5458838" cy="41925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spcBef>
                <a:spcPct val="0"/>
              </a:spcBef>
              <a:spcAft>
                <a:spcPts val="600"/>
              </a:spcAft>
              <a:buClrTx/>
              <a:buSzTx/>
              <a:tabLst/>
            </a:pPr>
            <a:r>
              <a:rPr kumimoji="0" lang="en-US" altLang="el-GR" sz="2400" b="1" i="0" u="none" strike="noStrike" cap="none" normalizeH="0" baseline="0" dirty="0">
                <a:ln>
                  <a:noFill/>
                </a:ln>
                <a:effectLst/>
              </a:rPr>
              <a:t>Kubeflow</a:t>
            </a:r>
            <a:r>
              <a:rPr kumimoji="0" lang="en-US" altLang="el-GR" sz="2400" b="0" i="0" u="none" strike="noStrike" cap="none" normalizeH="0" baseline="0" dirty="0">
                <a:ln>
                  <a:noFill/>
                </a:ln>
                <a:effectLst/>
              </a:rPr>
              <a:t> </a:t>
            </a:r>
            <a:r>
              <a:rPr kumimoji="0" lang="en-US" altLang="el-GR" sz="2400" b="0" i="0" u="none" strike="noStrike" cap="none" normalizeH="0" baseline="0" dirty="0" err="1">
                <a:ln>
                  <a:noFill/>
                </a:ln>
                <a:effectLst/>
              </a:rPr>
              <a:t>είν</a:t>
            </a:r>
            <a:r>
              <a:rPr kumimoji="0" lang="en-US" altLang="el-GR" sz="2400" b="0" i="0" u="none" strike="noStrike" cap="none" normalizeH="0" baseline="0" dirty="0">
                <a:ln>
                  <a:noFill/>
                </a:ln>
                <a:effectLst/>
              </a:rPr>
              <a:t>αι πλατφόρμα για </a:t>
            </a:r>
            <a:r>
              <a:rPr kumimoji="0" lang="en-US" altLang="el-GR" sz="2400" b="1" i="0" u="none" strike="noStrike" cap="none" normalizeH="0" baseline="0" dirty="0">
                <a:ln>
                  <a:noFill/>
                </a:ln>
                <a:effectLst/>
              </a:rPr>
              <a:t>Machine Learning πάνω σε Kubernetes</a:t>
            </a:r>
            <a:r>
              <a:rPr kumimoji="0" lang="en-US" altLang="el-GR" sz="2400" b="0" i="0" u="none" strike="noStrike" cap="none" normalizeH="0" baseline="0" dirty="0">
                <a:ln>
                  <a:noFill/>
                </a:ln>
                <a:effectLst/>
              </a:rPr>
              <a:t>.</a:t>
            </a:r>
          </a:p>
          <a:p>
            <a:pPr marL="0" marR="0" lvl="0" fontAlgn="base">
              <a:spcBef>
                <a:spcPct val="0"/>
              </a:spcBef>
              <a:spcAft>
                <a:spcPts val="600"/>
              </a:spcAft>
              <a:buClrTx/>
              <a:buSzTx/>
              <a:tabLst/>
            </a:pPr>
            <a:r>
              <a:rPr kumimoji="0" lang="en-US" altLang="el-GR" sz="2400" b="0" i="0" u="none" strike="noStrike" cap="none" normalizeH="0" baseline="0" dirty="0">
                <a:ln>
                  <a:noFill/>
                </a:ln>
                <a:effectLst/>
              </a:rPr>
              <a:t> </a:t>
            </a:r>
            <a:r>
              <a:rPr kumimoji="0" lang="en-US" altLang="el-GR" sz="2400" b="0" i="0" u="none" strike="noStrike" cap="none" normalizeH="0" baseline="0" dirty="0" err="1">
                <a:ln>
                  <a:noFill/>
                </a:ln>
                <a:effectLst/>
              </a:rPr>
              <a:t>Αυτομ</a:t>
            </a:r>
            <a:r>
              <a:rPr kumimoji="0" lang="en-US" altLang="el-GR" sz="2400" b="0" i="0" u="none" strike="noStrike" cap="none" normalizeH="0" baseline="0" dirty="0">
                <a:ln>
                  <a:noFill/>
                </a:ln>
                <a:effectLst/>
              </a:rPr>
              <a:t>ατοποιεί </a:t>
            </a:r>
            <a:r>
              <a:rPr kumimoji="0" lang="en-US" altLang="el-GR" sz="2400" b="1" i="0" u="none" strike="noStrike" cap="none" normalizeH="0" baseline="0" dirty="0">
                <a:ln>
                  <a:noFill/>
                </a:ln>
                <a:effectLst/>
              </a:rPr>
              <a:t>pipelines ML</a:t>
            </a:r>
            <a:r>
              <a:rPr kumimoji="0" lang="en-US" altLang="el-GR" sz="2400" b="0" i="0" u="none" strike="noStrike" cap="none" normalizeH="0" baseline="0" dirty="0">
                <a:ln>
                  <a:noFill/>
                </a:ln>
                <a:effectLst/>
              </a:rPr>
              <a:t> (</a:t>
            </a:r>
            <a:r>
              <a:rPr lang="en-US" altLang="el-GR" sz="2400" dirty="0"/>
              <a:t>Data ingestion,</a:t>
            </a:r>
            <a:r>
              <a:rPr kumimoji="0" lang="en-US" altLang="el-GR" sz="2400" b="0" i="0" u="none" strike="noStrike" cap="none" normalizeH="0" baseline="0" dirty="0">
                <a:ln>
                  <a:noFill/>
                </a:ln>
                <a:effectLst/>
              </a:rPr>
              <a:t> preprocessing ,training</a:t>
            </a:r>
            <a:r>
              <a:rPr lang="en-US" altLang="el-GR" sz="2400" dirty="0"/>
              <a:t>,evaluation</a:t>
            </a:r>
            <a:r>
              <a:rPr kumimoji="0" lang="en-US" altLang="el-GR" sz="2400" b="0" i="0" u="none" strike="noStrike" cap="none" normalizeH="0" baseline="0" dirty="0">
                <a:ln>
                  <a:noFill/>
                </a:ln>
                <a:effectLst/>
              </a:rPr>
              <a:t>, deployment).</a:t>
            </a:r>
          </a:p>
          <a:p>
            <a:pPr marL="0" marR="0" lvl="0" fontAlgn="base">
              <a:spcBef>
                <a:spcPct val="0"/>
              </a:spcBef>
              <a:spcAft>
                <a:spcPts val="600"/>
              </a:spcAft>
              <a:buClrTx/>
              <a:buSzTx/>
              <a:tabLst/>
            </a:pPr>
            <a:r>
              <a:rPr kumimoji="0" lang="en-US" altLang="el-GR" sz="2400" b="0" i="0" u="none" strike="noStrike" cap="none" normalizeH="0" baseline="0" dirty="0">
                <a:ln>
                  <a:noFill/>
                </a:ln>
                <a:effectLst/>
              </a:rPr>
              <a:t> </a:t>
            </a:r>
            <a:r>
              <a:rPr kumimoji="0" lang="en-US" altLang="el-GR" sz="2400" b="0" i="0" u="none" strike="noStrike" cap="none" normalizeH="0" baseline="0" dirty="0" err="1">
                <a:ln>
                  <a:noFill/>
                </a:ln>
                <a:effectLst/>
              </a:rPr>
              <a:t>Τρέχει</a:t>
            </a:r>
            <a:r>
              <a:rPr kumimoji="0" lang="en-US" altLang="el-GR" sz="2400" b="0" i="0" u="none" strike="noStrike" cap="none" normalizeH="0" baseline="0" dirty="0">
                <a:ln>
                  <a:noFill/>
                </a:ln>
                <a:effectLst/>
              </a:rPr>
              <a:t> ML workloads </a:t>
            </a:r>
            <a:r>
              <a:rPr kumimoji="0" lang="en-US" altLang="el-GR" sz="2400" b="0" i="0" u="none" strike="noStrike" cap="none" normalizeH="0" baseline="0" dirty="0" err="1">
                <a:ln>
                  <a:noFill/>
                </a:ln>
                <a:effectLst/>
              </a:rPr>
              <a:t>σε</a:t>
            </a:r>
            <a:r>
              <a:rPr kumimoji="0" lang="en-US" altLang="el-GR" sz="2400" b="0" i="0" u="none" strike="noStrike" cap="none" normalizeH="0" baseline="0" dirty="0">
                <a:ln>
                  <a:noFill/>
                </a:ln>
                <a:effectLst/>
              </a:rPr>
              <a:t> containers </a:t>
            </a:r>
            <a:r>
              <a:rPr kumimoji="0" lang="en-US" altLang="el-GR" sz="2400" b="0" i="0" u="none" strike="noStrike" cap="none" normalizeH="0" baseline="0" dirty="0" err="1">
                <a:ln>
                  <a:noFill/>
                </a:ln>
                <a:effectLst/>
              </a:rPr>
              <a:t>με</a:t>
            </a:r>
            <a:r>
              <a:rPr kumimoji="0" lang="en-US" altLang="el-GR" sz="2400" b="0" i="0" u="none" strike="noStrike" cap="none" normalizeH="0" baseline="0" dirty="0">
                <a:ln>
                  <a:noFill/>
                </a:ln>
                <a:effectLst/>
              </a:rPr>
              <a:t> </a:t>
            </a:r>
            <a:r>
              <a:rPr kumimoji="0" lang="en-US" altLang="el-GR" sz="2400" b="1" i="0" u="none" strike="noStrike" cap="none" normalizeH="0" baseline="0" dirty="0">
                <a:ln>
                  <a:noFill/>
                </a:ln>
                <a:effectLst/>
              </a:rPr>
              <a:t>scalability &amp; reproducibility</a:t>
            </a:r>
            <a:r>
              <a:rPr kumimoji="0" lang="en-US" altLang="el-GR" sz="2400" b="0" i="0" u="none" strike="noStrike" cap="none" normalizeH="0" baseline="0" dirty="0">
                <a:ln>
                  <a:noFill/>
                </a:ln>
                <a:effectLst/>
              </a:rPr>
              <a:t>.</a:t>
            </a:r>
          </a:p>
          <a:p>
            <a:pPr marL="0" marR="0" lvl="0" fontAlgn="base">
              <a:spcBef>
                <a:spcPct val="0"/>
              </a:spcBef>
              <a:spcAft>
                <a:spcPts val="600"/>
              </a:spcAft>
              <a:buClrTx/>
              <a:buSzTx/>
              <a:tabLst/>
            </a:pPr>
            <a:r>
              <a:rPr kumimoji="0" lang="en-US" altLang="el-GR" sz="2400" b="0" i="0" u="none" strike="noStrike" cap="none" normalizeH="0" baseline="0" dirty="0">
                <a:ln>
                  <a:noFill/>
                </a:ln>
                <a:effectLst/>
              </a:rPr>
              <a:t> Υπ</a:t>
            </a:r>
            <a:r>
              <a:rPr kumimoji="0" lang="en-US" altLang="el-GR" sz="2400" b="0" i="0" u="none" strike="noStrike" cap="none" normalizeH="0" baseline="0" dirty="0" err="1">
                <a:ln>
                  <a:noFill/>
                </a:ln>
                <a:effectLst/>
              </a:rPr>
              <a:t>οστηρίζει</a:t>
            </a:r>
            <a:r>
              <a:rPr kumimoji="0" lang="en-US" altLang="el-GR" sz="2400" b="0" i="0" u="none" strike="noStrike" cap="none" normalizeH="0" baseline="0" dirty="0">
                <a:ln>
                  <a:noFill/>
                </a:ln>
                <a:effectLst/>
              </a:rPr>
              <a:t> </a:t>
            </a:r>
            <a:r>
              <a:rPr kumimoji="0" lang="en-US" altLang="el-GR" sz="2400" b="0" i="0" u="none" strike="noStrike" cap="none" normalizeH="0" baseline="0" dirty="0" err="1">
                <a:ln>
                  <a:noFill/>
                </a:ln>
                <a:effectLst/>
              </a:rPr>
              <a:t>εργ</a:t>
            </a:r>
            <a:r>
              <a:rPr kumimoji="0" lang="en-US" altLang="el-GR" sz="2400" b="0" i="0" u="none" strike="noStrike" cap="none" normalizeH="0" baseline="0" dirty="0">
                <a:ln>
                  <a:noFill/>
                </a:ln>
                <a:effectLst/>
              </a:rPr>
              <a:t>αλεία όπως </a:t>
            </a:r>
            <a:r>
              <a:rPr kumimoji="0" lang="en-US" altLang="el-GR" sz="2400" b="1" i="0" u="none" strike="noStrike" cap="none" normalizeH="0" baseline="0" dirty="0">
                <a:ln>
                  <a:noFill/>
                </a:ln>
                <a:effectLst/>
              </a:rPr>
              <a:t>TensorFlow, PyTorch, Jupyter</a:t>
            </a:r>
            <a:r>
              <a:rPr kumimoji="0" lang="en-US" altLang="el-GR" sz="2400" b="0" i="0" u="none" strike="noStrike" cap="none" normalizeH="0" baseline="0" dirty="0">
                <a:ln>
                  <a:noFill/>
                </a:ln>
                <a:effectLst/>
              </a:rPr>
              <a:t>.</a:t>
            </a:r>
          </a:p>
          <a:p>
            <a:pPr marL="0" marR="0" lvl="0" indent="0" fontAlgn="base">
              <a:spcBef>
                <a:spcPct val="0"/>
              </a:spcBef>
              <a:spcAft>
                <a:spcPts val="600"/>
              </a:spcAft>
              <a:buClrTx/>
              <a:buSzTx/>
              <a:buNone/>
              <a:tabLst/>
            </a:pPr>
            <a:r>
              <a:rPr kumimoji="0" lang="en-US" altLang="el-GR" sz="2400" b="0" i="0" u="none" strike="noStrike" cap="none" normalizeH="0" baseline="0" dirty="0">
                <a:ln>
                  <a:noFill/>
                </a:ln>
                <a:effectLst/>
              </a:rPr>
              <a:t> </a:t>
            </a:r>
          </a:p>
        </p:txBody>
      </p:sp>
      <p:sp>
        <p:nvSpPr>
          <p:cNvPr id="7" name="TextBox 6">
            <a:extLst>
              <a:ext uri="{FF2B5EF4-FFF2-40B4-BE49-F238E27FC236}">
                <a16:creationId xmlns:a16="http://schemas.microsoft.com/office/drawing/2014/main" id="{422A2D7D-A022-E2C9-9122-BAF513CD5F1E}"/>
              </a:ext>
            </a:extLst>
          </p:cNvPr>
          <p:cNvSpPr txBox="1"/>
          <p:nvPr/>
        </p:nvSpPr>
        <p:spPr>
          <a:xfrm>
            <a:off x="9325511" y="6657945"/>
            <a:ext cx="2866489" cy="200055"/>
          </a:xfrm>
          <a:prstGeom prst="rect">
            <a:avLst/>
          </a:prstGeom>
          <a:solidFill>
            <a:srgbClr val="000000"/>
          </a:solidFill>
        </p:spPr>
        <p:txBody>
          <a:bodyPr wrap="none" rtlCol="0">
            <a:spAutoFit/>
          </a:bodyPr>
          <a:lstStyle/>
          <a:p>
            <a:pPr algn="r">
              <a:spcAft>
                <a:spcPts val="600"/>
              </a:spcAft>
            </a:pPr>
            <a:r>
              <a:rPr lang="el-GR" sz="700">
                <a:solidFill>
                  <a:srgbClr val="FFFFFF"/>
                </a:solidFill>
                <a:hlinkClick r:id="rId3" tooltip="https://www.inteldig.com/2018/12/kubeflow-una-introduccion/">
                  <a:extLst>
                    <a:ext uri="{A12FA001-AC4F-418D-AE19-62706E023703}">
                      <ahyp:hlinkClr xmlns:ahyp="http://schemas.microsoft.com/office/drawing/2018/hyperlinkcolor" val="tx"/>
                    </a:ext>
                  </a:extLst>
                </a:hlinkClick>
              </a:rPr>
              <a:t>Αυτή η φωτογραφία</a:t>
            </a:r>
            <a:r>
              <a:rPr lang="el-GR" sz="700">
                <a:solidFill>
                  <a:srgbClr val="FFFFFF"/>
                </a:solidFill>
              </a:rPr>
              <a:t> από Άγνωστος συντάκτης με άδεια χρήσης </a:t>
            </a:r>
            <a:r>
              <a:rPr lang="el-GR"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l-GR" sz="700">
              <a:solidFill>
                <a:srgbClr val="FFFFFF"/>
              </a:solidFill>
            </a:endParaRPr>
          </a:p>
        </p:txBody>
      </p:sp>
    </p:spTree>
    <p:extLst>
      <p:ext uri="{BB962C8B-B14F-4D97-AF65-F5344CB8AC3E}">
        <p14:creationId xmlns:p14="http://schemas.microsoft.com/office/powerpoint/2010/main" val="23686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6" name="Rectangle 37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8" name="Group 37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79" name="Rectangle 37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3" name="Rectangle 38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8EB365E3-A41A-C681-05F3-A6CA2A27B372}"/>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a:solidFill>
                  <a:schemeClr val="tx1"/>
                </a:solidFill>
                <a:latin typeface="+mj-lt"/>
                <a:ea typeface="+mj-ea"/>
                <a:cs typeface="+mj-cs"/>
              </a:rPr>
              <a:t>ML PIPELINE Data Ingestion</a:t>
            </a:r>
          </a:p>
        </p:txBody>
      </p:sp>
      <p:sp>
        <p:nvSpPr>
          <p:cNvPr id="3" name="Θέση κειμένου 2">
            <a:extLst>
              <a:ext uri="{FF2B5EF4-FFF2-40B4-BE49-F238E27FC236}">
                <a16:creationId xmlns:a16="http://schemas.microsoft.com/office/drawing/2014/main" id="{84AAB89B-E47D-E350-D863-11601F2D6520}"/>
              </a:ext>
            </a:extLst>
          </p:cNvPr>
          <p:cNvSpPr>
            <a:spLocks noGrp="1"/>
          </p:cNvSpPr>
          <p:nvPr>
            <p:ph type="body" idx="1"/>
          </p:nvPr>
        </p:nvSpPr>
        <p:spPr>
          <a:xfrm>
            <a:off x="1045028" y="3017522"/>
            <a:ext cx="9941319" cy="3124658"/>
          </a:xfrm>
        </p:spPr>
        <p:txBody>
          <a:bodyPr vert="horz" lIns="91440" tIns="45720" rIns="91440" bIns="45720" rtlCol="0" anchor="ctr">
            <a:normAutofit/>
          </a:bodyPr>
          <a:lstStyle/>
          <a:p>
            <a:r>
              <a:rPr lang="en-US" sz="2400" b="0" i="0" dirty="0" err="1">
                <a:effectLst/>
              </a:rPr>
              <a:t>Ανάγνωση</a:t>
            </a:r>
            <a:r>
              <a:rPr lang="en-US" sz="2400" b="0" i="0" dirty="0">
                <a:effectLst/>
              </a:rPr>
              <a:t> </a:t>
            </a:r>
            <a:r>
              <a:rPr lang="en-US" sz="2400" b="0" i="0" dirty="0" err="1">
                <a:effectLst/>
              </a:rPr>
              <a:t>των</a:t>
            </a:r>
            <a:r>
              <a:rPr lang="en-US" sz="2400" b="0" i="0" dirty="0">
                <a:effectLst/>
              </a:rPr>
              <a:t> CSV α</a:t>
            </a:r>
            <a:r>
              <a:rPr lang="en-US" sz="2400" b="0" i="0" dirty="0" err="1">
                <a:effectLst/>
              </a:rPr>
              <a:t>ρχείων</a:t>
            </a:r>
            <a:r>
              <a:rPr lang="en-US" sz="2400" b="0" i="0" dirty="0">
                <a:effectLst/>
              </a:rPr>
              <a:t>: </a:t>
            </a:r>
          </a:p>
          <a:p>
            <a:pPr lvl="1"/>
            <a:r>
              <a:rPr lang="en-US" b="0" i="0" dirty="0">
                <a:effectLst/>
              </a:rPr>
              <a:t>Επ</a:t>
            </a:r>
            <a:r>
              <a:rPr lang="en-US" b="0" i="0" dirty="0" err="1">
                <a:effectLst/>
              </a:rPr>
              <a:t>ιστρέφει</a:t>
            </a:r>
            <a:r>
              <a:rPr lang="en-US" b="0" i="0" dirty="0">
                <a:effectLst/>
              </a:rPr>
              <a:t> </a:t>
            </a:r>
            <a:r>
              <a:rPr lang="en-US" b="0" i="0" dirty="0" err="1">
                <a:effectLst/>
              </a:rPr>
              <a:t>έν</a:t>
            </a:r>
            <a:r>
              <a:rPr lang="en-US" b="0" i="0" dirty="0">
                <a:effectLst/>
              </a:rPr>
              <a:t>α DataFrame με: </a:t>
            </a:r>
          </a:p>
          <a:p>
            <a:pPr lvl="2"/>
            <a:r>
              <a:rPr lang="en-US" sz="2400" b="0" i="0" dirty="0">
                <a:effectLst/>
              </a:rPr>
              <a:t>Index: </a:t>
            </a:r>
            <a:r>
              <a:rPr lang="en-US" sz="2400" b="0" i="0" dirty="0" err="1">
                <a:effectLst/>
              </a:rPr>
              <a:t>Χρόνος</a:t>
            </a:r>
            <a:r>
              <a:rPr lang="en-US" sz="2400" b="0" i="0" dirty="0">
                <a:effectLst/>
              </a:rPr>
              <a:t> (timestamp) </a:t>
            </a:r>
          </a:p>
          <a:p>
            <a:pPr lvl="2"/>
            <a:r>
              <a:rPr lang="en-US" sz="2400" b="0" i="0" dirty="0" err="1">
                <a:effectLst/>
              </a:rPr>
              <a:t>Στήλη</a:t>
            </a:r>
            <a:r>
              <a:rPr lang="en-US" sz="2400" b="0" i="0" dirty="0">
                <a:effectLst/>
              </a:rPr>
              <a:t>: </a:t>
            </a:r>
            <a:r>
              <a:rPr lang="en-US" sz="2400" b="0" i="0" dirty="0" err="1">
                <a:effectLst/>
              </a:rPr>
              <a:t>Τιμές</a:t>
            </a:r>
            <a:r>
              <a:rPr lang="en-US" sz="2400" b="0" i="0" dirty="0">
                <a:effectLst/>
              </a:rPr>
              <a:t> </a:t>
            </a:r>
            <a:r>
              <a:rPr lang="en-US" sz="2400" b="0" i="0" dirty="0" err="1">
                <a:effectLst/>
              </a:rPr>
              <a:t>μετρήσεων</a:t>
            </a:r>
            <a:r>
              <a:rPr lang="en-US" sz="2400" b="0" i="0" dirty="0">
                <a:effectLst/>
              </a:rPr>
              <a:t> (value)</a:t>
            </a:r>
          </a:p>
          <a:p>
            <a:pPr lvl="1"/>
            <a:endParaRPr lang="en-US" dirty="0"/>
          </a:p>
          <a:p>
            <a:pPr marL="457200" lvl="1"/>
            <a:r>
              <a:rPr lang="en-US" b="0" i="0" dirty="0">
                <a:effectLst/>
              </a:rPr>
              <a:t> </a:t>
            </a:r>
            <a:r>
              <a:rPr lang="en-US" b="0" i="0" dirty="0" err="1">
                <a:effectLst/>
              </a:rPr>
              <a:t>Έτοιμο</a:t>
            </a:r>
            <a:r>
              <a:rPr lang="en-US" b="0" i="0" dirty="0">
                <a:effectLst/>
              </a:rPr>
              <a:t> </a:t>
            </a:r>
            <a:r>
              <a:rPr lang="en-US" b="0" i="0" dirty="0" err="1">
                <a:effectLst/>
              </a:rPr>
              <a:t>γι</a:t>
            </a:r>
            <a:r>
              <a:rPr lang="en-US" b="0" i="0" dirty="0">
                <a:effectLst/>
              </a:rPr>
              <a:t>α preprocessing και εκπαίδευση μοντέλου.</a:t>
            </a:r>
            <a:endParaRPr lang="en-US" dirty="0"/>
          </a:p>
        </p:txBody>
      </p:sp>
      <p:cxnSp>
        <p:nvCxnSpPr>
          <p:cNvPr id="385" name="Straight Connector 38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566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D6A3A52-404B-DEB2-B7B8-7E09C47F1F99}"/>
              </a:ext>
            </a:extLst>
          </p:cNvPr>
          <p:cNvSpPr>
            <a:spLocks noGrp="1"/>
          </p:cNvSpPr>
          <p:nvPr>
            <p:ph type="title"/>
          </p:nvPr>
        </p:nvSpPr>
        <p:spPr/>
        <p:txBody>
          <a:bodyPr/>
          <a:lstStyle/>
          <a:p>
            <a:r>
              <a:rPr lang="en-US"/>
              <a:t>ML PIPELINE Data Preprocessing</a:t>
            </a:r>
            <a:endParaRPr lang="el-GR" dirty="0"/>
          </a:p>
        </p:txBody>
      </p:sp>
      <p:graphicFrame>
        <p:nvGraphicFramePr>
          <p:cNvPr id="12" name="Θέση κειμένου 2">
            <a:extLst>
              <a:ext uri="{FF2B5EF4-FFF2-40B4-BE49-F238E27FC236}">
                <a16:creationId xmlns:a16="http://schemas.microsoft.com/office/drawing/2014/main" id="{7211E169-B183-5226-BBCE-98DD238DE8FF}"/>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8814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50A6C01-658E-DF6A-C6C3-8766B769BBF4}"/>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a:solidFill>
                  <a:schemeClr val="tx1"/>
                </a:solidFill>
                <a:latin typeface="+mj-lt"/>
                <a:ea typeface="+mj-ea"/>
                <a:cs typeface="+mj-cs"/>
              </a:rPr>
              <a:t>ML PIPELINE Εκπαίδευση LSTM Μοντέλου  </a:t>
            </a:r>
          </a:p>
        </p:txBody>
      </p:sp>
      <p:sp>
        <p:nvSpPr>
          <p:cNvPr id="3" name="Θέση κειμένου 2">
            <a:extLst>
              <a:ext uri="{FF2B5EF4-FFF2-40B4-BE49-F238E27FC236}">
                <a16:creationId xmlns:a16="http://schemas.microsoft.com/office/drawing/2014/main" id="{E247433C-95F7-0506-C4C1-E84ED796B526}"/>
              </a:ext>
            </a:extLst>
          </p:cNvPr>
          <p:cNvSpPr>
            <a:spLocks noGrp="1"/>
          </p:cNvSpPr>
          <p:nvPr>
            <p:ph type="body" idx="1"/>
          </p:nvPr>
        </p:nvSpPr>
        <p:spPr>
          <a:xfrm>
            <a:off x="1045028" y="3017522"/>
            <a:ext cx="9941319" cy="3124658"/>
          </a:xfrm>
        </p:spPr>
        <p:txBody>
          <a:bodyPr vert="horz" lIns="91440" tIns="45720" rIns="91440" bIns="45720" rtlCol="0" anchor="ctr">
            <a:normAutofit/>
          </a:bodyPr>
          <a:lstStyle/>
          <a:p>
            <a:pPr marL="0"/>
            <a:r>
              <a:rPr lang="en-US" sz="1400" dirty="0" err="1"/>
              <a:t>Οι</a:t>
            </a:r>
            <a:r>
              <a:rPr lang="en-US" sz="1400" dirty="0"/>
              <a:t> </a:t>
            </a:r>
            <a:r>
              <a:rPr lang="en-US" sz="1400" b="1" dirty="0"/>
              <a:t>LSTM (Long Short-Term Memory) </a:t>
            </a:r>
            <a:r>
              <a:rPr lang="en-US" sz="1400" dirty="0" err="1"/>
              <a:t>είν</a:t>
            </a:r>
            <a:r>
              <a:rPr lang="en-US" sz="1400" dirty="0"/>
              <a:t>αι ειδικά σχεδιασμένα για να χειρίζονται διαδοχικά δεδομένα (όπως οι χρονοσειρές), επειδή έχουν την ικανότητα να:</a:t>
            </a:r>
          </a:p>
          <a:p>
            <a:r>
              <a:rPr lang="en-US" sz="1300" dirty="0"/>
              <a:t> Μαθα</a:t>
            </a:r>
            <a:r>
              <a:rPr lang="en-US" sz="1300" dirty="0" err="1"/>
              <a:t>ίνουν</a:t>
            </a:r>
            <a:r>
              <a:rPr lang="en-US" sz="1300" dirty="0"/>
              <a:t> από </a:t>
            </a:r>
            <a:r>
              <a:rPr lang="en-US" sz="1300" dirty="0" err="1"/>
              <a:t>το</a:t>
            </a:r>
            <a:r>
              <a:rPr lang="en-US" sz="1300" dirty="0"/>
              <a:t> πα</a:t>
            </a:r>
            <a:r>
              <a:rPr lang="en-US" sz="1300" dirty="0" err="1"/>
              <a:t>ρελθόν</a:t>
            </a:r>
            <a:r>
              <a:rPr lang="en-US" sz="1300" dirty="0"/>
              <a:t> και να </a:t>
            </a:r>
            <a:r>
              <a:rPr lang="en-US" sz="1300" dirty="0" err="1"/>
              <a:t>θυμούντ</a:t>
            </a:r>
            <a:r>
              <a:rPr lang="en-US" sz="1300" dirty="0"/>
              <a:t>αι πληροφορίες για μεγάλα χρονικά διαστήματα </a:t>
            </a:r>
          </a:p>
          <a:p>
            <a:r>
              <a:rPr lang="en-US" sz="1300" dirty="0" err="1"/>
              <a:t>Αντιμετω</a:t>
            </a:r>
            <a:r>
              <a:rPr lang="en-US" sz="1300" dirty="0"/>
              <a:t>πίζουν το πρόβλημα του vanishing gradient, που συμβαίνει με παραδοσιακά RNN, επιτρέποντας στο μοντέλο να θυμάται σημαντικές πληροφορίες για μεγάλο χρονικό διάστημα</a:t>
            </a:r>
          </a:p>
          <a:p>
            <a:endParaRPr lang="en-US" sz="1300" dirty="0"/>
          </a:p>
          <a:p>
            <a:pPr marL="0"/>
            <a:r>
              <a:rPr lang="en-US" sz="1400" b="1" i="0" dirty="0" err="1">
                <a:effectLst/>
              </a:rPr>
              <a:t>Αρχιτεκτονική</a:t>
            </a:r>
            <a:r>
              <a:rPr lang="en-US" sz="1400" b="1" i="0" dirty="0">
                <a:effectLst/>
              </a:rPr>
              <a:t>: </a:t>
            </a:r>
          </a:p>
          <a:p>
            <a:r>
              <a:rPr lang="en-US" sz="1300" b="0" i="0" dirty="0" err="1">
                <a:effectLst/>
              </a:rPr>
              <a:t>Το</a:t>
            </a:r>
            <a:r>
              <a:rPr lang="en-US" sz="1300" b="0" i="0" dirty="0">
                <a:effectLst/>
              </a:rPr>
              <a:t> LSTM π</a:t>
            </a:r>
            <a:r>
              <a:rPr lang="en-US" sz="1300" b="0" i="0" dirty="0" err="1">
                <a:effectLst/>
              </a:rPr>
              <a:t>εριέχει</a:t>
            </a:r>
            <a:r>
              <a:rPr lang="en-US" sz="1300" b="0" i="0" dirty="0">
                <a:effectLst/>
              </a:rPr>
              <a:t> </a:t>
            </a:r>
            <a:r>
              <a:rPr lang="en-US" sz="1300" b="0" i="0" dirty="0" err="1">
                <a:effectLst/>
              </a:rPr>
              <a:t>μι</a:t>
            </a:r>
            <a:r>
              <a:rPr lang="en-US" sz="1300" b="0" i="0" dirty="0">
                <a:effectLst/>
              </a:rPr>
              <a:t>α κύτταρο μνήμης και τρεις πύλες (Forget, Input, Output) που ρυθμίζουν τη ροή της πληροφορίας. </a:t>
            </a:r>
          </a:p>
          <a:p>
            <a:r>
              <a:rPr lang="en-US" sz="1300" b="0" i="0" dirty="0">
                <a:effectLst/>
              </a:rPr>
              <a:t>Η π</a:t>
            </a:r>
            <a:r>
              <a:rPr lang="en-US" sz="1300" b="0" i="0" dirty="0" err="1">
                <a:effectLst/>
              </a:rPr>
              <a:t>ύλη</a:t>
            </a:r>
            <a:r>
              <a:rPr lang="en-US" sz="1300" b="0" i="0" dirty="0">
                <a:effectLst/>
              </a:rPr>
              <a:t> </a:t>
            </a:r>
            <a:r>
              <a:rPr lang="en-US" sz="1300" b="1" i="0" dirty="0">
                <a:effectLst/>
              </a:rPr>
              <a:t>Forget</a:t>
            </a:r>
            <a:r>
              <a:rPr lang="en-US" sz="1300" b="0" i="0" dirty="0">
                <a:effectLst/>
              </a:rPr>
              <a:t> απ</a:t>
            </a:r>
            <a:r>
              <a:rPr lang="en-US" sz="1300" b="0" i="0" dirty="0" err="1">
                <a:effectLst/>
              </a:rPr>
              <a:t>ορρί</a:t>
            </a:r>
            <a:r>
              <a:rPr lang="en-US" sz="1300" b="0" i="0" dirty="0">
                <a:effectLst/>
              </a:rPr>
              <a:t>πτει την άχρηστη πληροφορία. </a:t>
            </a:r>
          </a:p>
          <a:p>
            <a:r>
              <a:rPr lang="en-US" sz="1300" b="0" i="0" dirty="0">
                <a:effectLst/>
              </a:rPr>
              <a:t>Η π</a:t>
            </a:r>
            <a:r>
              <a:rPr lang="en-US" sz="1300" b="0" i="0" dirty="0" err="1">
                <a:effectLst/>
              </a:rPr>
              <a:t>ύλη</a:t>
            </a:r>
            <a:r>
              <a:rPr lang="en-US" sz="1300" b="0" i="0" dirty="0">
                <a:effectLst/>
              </a:rPr>
              <a:t> </a:t>
            </a:r>
            <a:r>
              <a:rPr lang="en-US" sz="1300" b="1" i="0" dirty="0">
                <a:effectLst/>
              </a:rPr>
              <a:t>Input</a:t>
            </a:r>
            <a:r>
              <a:rPr lang="en-US" sz="1300" b="0" i="0" dirty="0">
                <a:effectLst/>
              </a:rPr>
              <a:t> </a:t>
            </a:r>
            <a:r>
              <a:rPr lang="en-US" sz="1300" b="0" i="0" dirty="0" err="1">
                <a:effectLst/>
              </a:rPr>
              <a:t>εισάγει</a:t>
            </a:r>
            <a:r>
              <a:rPr lang="en-US" sz="1300" b="0" i="0" dirty="0">
                <a:effectLst/>
              </a:rPr>
              <a:t> </a:t>
            </a:r>
            <a:r>
              <a:rPr lang="en-US" sz="1300" b="0" i="0" dirty="0" err="1">
                <a:effectLst/>
              </a:rPr>
              <a:t>νέ</a:t>
            </a:r>
            <a:r>
              <a:rPr lang="en-US" sz="1300" b="0" i="0" dirty="0">
                <a:effectLst/>
              </a:rPr>
              <a:t>α δεδομένα στη μνήμη. </a:t>
            </a:r>
          </a:p>
          <a:p>
            <a:r>
              <a:rPr lang="en-US" sz="1300" b="0" i="0" dirty="0">
                <a:effectLst/>
              </a:rPr>
              <a:t>Η π</a:t>
            </a:r>
            <a:r>
              <a:rPr lang="en-US" sz="1300" b="0" i="0" dirty="0" err="1">
                <a:effectLst/>
              </a:rPr>
              <a:t>ύλη</a:t>
            </a:r>
            <a:r>
              <a:rPr lang="en-US" sz="1300" b="0" i="0" dirty="0">
                <a:effectLst/>
              </a:rPr>
              <a:t> </a:t>
            </a:r>
            <a:r>
              <a:rPr lang="en-US" sz="1300" b="1" i="0" dirty="0">
                <a:effectLst/>
              </a:rPr>
              <a:t>Output</a:t>
            </a:r>
            <a:r>
              <a:rPr lang="en-US" sz="1300" b="0" i="0" dirty="0">
                <a:effectLst/>
              </a:rPr>
              <a:t> κα</a:t>
            </a:r>
            <a:r>
              <a:rPr lang="en-US" sz="1300" b="0" i="0" dirty="0" err="1">
                <a:effectLst/>
              </a:rPr>
              <a:t>θορίζει</a:t>
            </a:r>
            <a:r>
              <a:rPr lang="en-US" sz="1300" b="0" i="0" dirty="0">
                <a:effectLst/>
              </a:rPr>
              <a:t> π</a:t>
            </a:r>
            <a:r>
              <a:rPr lang="en-US" sz="1300" b="0" i="0" dirty="0" err="1">
                <a:effectLst/>
              </a:rPr>
              <a:t>οι</a:t>
            </a:r>
            <a:r>
              <a:rPr lang="en-US" sz="1300" b="0" i="0" dirty="0">
                <a:effectLst/>
              </a:rPr>
              <a:t>α δεδομένα θα εξάγονται από την μνήμη για να περάσουν στην επόμενη χρονική στιγμή.</a:t>
            </a:r>
            <a:endParaRPr lang="en-US" sz="13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312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6EB16AE0-5FB1-FA19-5731-4D52CD4FB645}"/>
              </a:ext>
            </a:extLst>
          </p:cNvPr>
          <p:cNvSpPr>
            <a:spLocks noGrp="1"/>
          </p:cNvSpPr>
          <p:nvPr>
            <p:ph type="title"/>
          </p:nvPr>
        </p:nvSpPr>
        <p:spPr>
          <a:xfrm>
            <a:off x="1006900" y="1188637"/>
            <a:ext cx="3141430" cy="4480726"/>
          </a:xfrm>
        </p:spPr>
        <p:txBody>
          <a:bodyPr vert="horz" lIns="91440" tIns="45720" rIns="91440" bIns="45720" rtlCol="0" anchor="ctr">
            <a:normAutofit/>
          </a:bodyPr>
          <a:lstStyle/>
          <a:p>
            <a:pPr algn="r"/>
            <a:r>
              <a:rPr lang="en-US" sz="5100" kern="1200">
                <a:solidFill>
                  <a:schemeClr val="tx1"/>
                </a:solidFill>
                <a:latin typeface="+mj-lt"/>
                <a:ea typeface="+mj-ea"/>
                <a:cs typeface="+mj-cs"/>
              </a:rPr>
              <a:t>ML PIPELINE Model Evaluation</a:t>
            </a:r>
          </a:p>
        </p:txBody>
      </p:sp>
      <p:cxnSp>
        <p:nvCxnSpPr>
          <p:cNvPr id="25" name="Straight Connector 2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Θέση κειμένου 2">
            <a:extLst>
              <a:ext uri="{FF2B5EF4-FFF2-40B4-BE49-F238E27FC236}">
                <a16:creationId xmlns:a16="http://schemas.microsoft.com/office/drawing/2014/main" id="{831001CB-0CAC-B5CB-6886-0B5C82462DC3}"/>
              </a:ext>
            </a:extLst>
          </p:cNvPr>
          <p:cNvSpPr>
            <a:spLocks noGrp="1"/>
          </p:cNvSpPr>
          <p:nvPr>
            <p:ph type="body" idx="1"/>
          </p:nvPr>
        </p:nvSpPr>
        <p:spPr>
          <a:xfrm>
            <a:off x="5138928" y="1338729"/>
            <a:ext cx="4795584" cy="4180542"/>
          </a:xfrm>
        </p:spPr>
        <p:txBody>
          <a:bodyPr vert="horz" lIns="91440" tIns="45720" rIns="91440" bIns="45720" rtlCol="0" anchor="ctr">
            <a:normAutofit/>
          </a:bodyPr>
          <a:lstStyle/>
          <a:p>
            <a:pPr marL="0"/>
            <a:r>
              <a:rPr lang="en-US" sz="1000" b="1" i="0">
                <a:effectLst/>
              </a:rPr>
              <a:t>MAE – Mean Absolute Error (Μέσο Απόλυτο Σφάλμα)</a:t>
            </a:r>
            <a:r>
              <a:rPr lang="en-US" sz="1000"/>
              <a:t> Τι είναι </a:t>
            </a:r>
            <a:r>
              <a:rPr lang="en-US" sz="1000" b="0" i="0">
                <a:effectLst/>
              </a:rPr>
              <a:t>:</a:t>
            </a:r>
          </a:p>
          <a:p>
            <a:pPr lvl="1"/>
            <a:r>
              <a:rPr lang="en-US" sz="1000" b="0" i="0">
                <a:effectLst/>
              </a:rPr>
              <a:t> Ο μέσος όρος των απόλυτων διαφορών μεταξύ πραγματικών και προβλεπόμενων τιμών.</a:t>
            </a:r>
          </a:p>
          <a:p>
            <a:pPr lvl="1"/>
            <a:r>
              <a:rPr lang="en-US" sz="1000" b="0" i="0">
                <a:effectLst/>
              </a:rPr>
              <a:t> Το MAE μας δείχνει πόσο κατά μέσο όρο έχουμε απόκλιση στις προβλέψεις.</a:t>
            </a:r>
          </a:p>
          <a:p>
            <a:pPr marL="457200" lvl="1"/>
            <a:endParaRPr lang="en-US" sz="1000"/>
          </a:p>
          <a:p>
            <a:pPr marL="457200" lvl="1"/>
            <a:r>
              <a:rPr lang="en-US" sz="1000" b="1"/>
              <a:t>MSE – Mean Squared Error (Μέσο Τετραγωνικό Σφάλμα) </a:t>
            </a:r>
            <a:r>
              <a:rPr lang="en-US" sz="1000"/>
              <a:t>Τι είναι:	</a:t>
            </a:r>
          </a:p>
          <a:p>
            <a:pPr lvl="1"/>
            <a:r>
              <a:rPr lang="en-US" sz="1000"/>
              <a:t>Ο μέσος όρος των τετραγώνων των σφαλμάτων.</a:t>
            </a:r>
          </a:p>
          <a:p>
            <a:pPr lvl="1"/>
            <a:r>
              <a:rPr lang="en-US" sz="1000"/>
              <a:t>Το MSE δίνει μεγαλύτερο βάρος στα μεγάλα λάθη, κάτι που μας βοηθά να τα εντοπίσουμε και να τα μειώσουμε.</a:t>
            </a:r>
          </a:p>
          <a:p>
            <a:pPr lvl="1"/>
            <a:endParaRPr lang="en-US" sz="1000"/>
          </a:p>
          <a:p>
            <a:pPr marL="457200" lvl="1"/>
            <a:r>
              <a:rPr lang="en-US" sz="1000" b="1"/>
              <a:t>RMSE – Root Mean Squared Error (Ριζική Μέση Τετραγωνική Απόκλιση)    </a:t>
            </a:r>
            <a:r>
              <a:rPr lang="en-US" sz="1000"/>
              <a:t>Τι είναι: </a:t>
            </a:r>
          </a:p>
          <a:p>
            <a:pPr lvl="1"/>
            <a:r>
              <a:rPr lang="en-US" sz="1000"/>
              <a:t>Η τετραγωνική ρίζα του MSE, δίνει σφάλμα στην ίδια μονάδα με τα δεδομένα μας.</a:t>
            </a:r>
          </a:p>
          <a:p>
            <a:pPr lvl="1"/>
            <a:r>
              <a:rPr lang="en-US" sz="1000"/>
              <a:t>Επίσης, δίνει μεγαλύτερη σημασία στα μεγάλα λάθη, που είναι συνήθως και τα πιο σημαντικά.</a:t>
            </a:r>
          </a:p>
          <a:p>
            <a:pPr lvl="1"/>
            <a:endParaRPr lang="en-US" sz="1000"/>
          </a:p>
          <a:p>
            <a:pPr marL="457200" lvl="1"/>
            <a:r>
              <a:rPr lang="en-US" sz="1000"/>
              <a:t>Το R^2 δείχνει το ποσοστό της διακύμανσης των πραγματικών τιμών που εξηγείται από το μοντέλο. Αν είναι κοντά στο 1, το μοντέλο εξηγεί σχεδόν όλη τη συμπεριφορά των πραγματικών τιμών. Αν είναι κοντά στο 0, δεν είναι καθόλου καλό. Είναι καλό σαν συνολική ένδειξη ποιότητας.</a:t>
            </a:r>
          </a:p>
        </p:txBody>
      </p:sp>
    </p:spTree>
    <p:extLst>
      <p:ext uri="{BB962C8B-B14F-4D97-AF65-F5344CB8AC3E}">
        <p14:creationId xmlns:p14="http://schemas.microsoft.com/office/powerpoint/2010/main" val="1879261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5916CC-4D82-16EB-F31E-96E2CD7067E9}"/>
              </a:ext>
            </a:extLst>
          </p:cNvPr>
          <p:cNvSpPr>
            <a:spLocks noGrp="1"/>
          </p:cNvSpPr>
          <p:nvPr>
            <p:ph type="title"/>
          </p:nvPr>
        </p:nvSpPr>
        <p:spPr/>
        <p:txBody>
          <a:bodyPr/>
          <a:lstStyle/>
          <a:p>
            <a:r>
              <a:rPr lang="en-US" dirty="0"/>
              <a:t>ML PIPELINE Model Deployment</a:t>
            </a:r>
            <a:endParaRPr lang="el-GR" dirty="0"/>
          </a:p>
        </p:txBody>
      </p:sp>
      <p:sp>
        <p:nvSpPr>
          <p:cNvPr id="3" name="Θέση κειμένου 2">
            <a:extLst>
              <a:ext uri="{FF2B5EF4-FFF2-40B4-BE49-F238E27FC236}">
                <a16:creationId xmlns:a16="http://schemas.microsoft.com/office/drawing/2014/main" id="{6E610DCE-8B0C-65B9-CB00-BF213B8E27E3}"/>
              </a:ext>
            </a:extLst>
          </p:cNvPr>
          <p:cNvSpPr>
            <a:spLocks noGrp="1"/>
          </p:cNvSpPr>
          <p:nvPr>
            <p:ph type="body" idx="1"/>
          </p:nvPr>
        </p:nvSpPr>
        <p:spPr/>
        <p:txBody>
          <a:bodyPr>
            <a:normAutofit/>
          </a:bodyPr>
          <a:lstStyle/>
          <a:p>
            <a:pPr marL="0" indent="0">
              <a:buNone/>
            </a:pPr>
            <a:r>
              <a:rPr lang="el-GR" sz="2000" b="1" dirty="0" err="1"/>
              <a:t>Deployment</a:t>
            </a:r>
            <a:r>
              <a:rPr lang="el-GR" sz="2000" b="1" dirty="0"/>
              <a:t> Μοντέλου LSTM</a:t>
            </a:r>
            <a:endParaRPr lang="en-US" sz="2000" b="1" dirty="0"/>
          </a:p>
          <a:p>
            <a:pPr marL="0" indent="0">
              <a:buNone/>
            </a:pPr>
            <a:r>
              <a:rPr lang="en-US" sz="2000" dirty="0"/>
              <a:t>	</a:t>
            </a:r>
            <a:r>
              <a:rPr lang="el-GR" sz="2000" dirty="0"/>
              <a:t>Η συνάρτηση </a:t>
            </a:r>
            <a:r>
              <a:rPr lang="el-GR" sz="2000" b="1" dirty="0" err="1"/>
              <a:t>deploy_model</a:t>
            </a:r>
            <a:r>
              <a:rPr lang="el-GR" sz="2000" dirty="0"/>
              <a:t>:</a:t>
            </a:r>
            <a:endParaRPr lang="en-US" sz="2000" dirty="0"/>
          </a:p>
          <a:p>
            <a:r>
              <a:rPr lang="el-GR" sz="2000" dirty="0"/>
              <a:t>Αποθηκεύει το μοντέλο σε μορφή .h5 και .</a:t>
            </a:r>
            <a:r>
              <a:rPr lang="el-GR" sz="2000" dirty="0" err="1"/>
              <a:t>joblib</a:t>
            </a:r>
            <a:r>
              <a:rPr lang="el-GR" sz="2000" dirty="0"/>
              <a:t> μαζί με τον </a:t>
            </a:r>
            <a:r>
              <a:rPr lang="el-GR" sz="2000" dirty="0" err="1"/>
              <a:t>scaler</a:t>
            </a:r>
            <a:r>
              <a:rPr lang="en-US" sz="2000" dirty="0"/>
              <a:t>. </a:t>
            </a:r>
            <a:r>
              <a:rPr lang="el-GR" sz="2000" dirty="0"/>
              <a:t>Προβλέπει μελλοντικές τιμές χρησιμοποιώντας την τελευταία γνωστή ακολουθία</a:t>
            </a:r>
            <a:r>
              <a:rPr lang="en-US" sz="2000" dirty="0"/>
              <a:t>. </a:t>
            </a:r>
            <a:r>
              <a:rPr lang="el-GR" sz="2000" dirty="0"/>
              <a:t>Σε κάθε βήμα, ενημερώνει την ακολουθία εισόδου με την προηγούμενη πρόβλεψη</a:t>
            </a:r>
            <a:r>
              <a:rPr lang="en-US" sz="2000" dirty="0"/>
              <a:t>. </a:t>
            </a:r>
            <a:r>
              <a:rPr lang="el-GR" sz="2000" dirty="0"/>
              <a:t>Μετατρέπει τις προβλέψεις πίσω στην αρχική κλίμακα</a:t>
            </a:r>
            <a:r>
              <a:rPr lang="en-US" sz="2000" dirty="0"/>
              <a:t>. </a:t>
            </a:r>
            <a:r>
              <a:rPr lang="el-GR" sz="2000" dirty="0"/>
              <a:t>Δημιουργεί γράφημα των προβλέψεων και το αποθηκεύει ως εικόνα</a:t>
            </a:r>
            <a:r>
              <a:rPr lang="en-US" sz="2000" dirty="0"/>
              <a:t>.</a:t>
            </a:r>
          </a:p>
          <a:p>
            <a:r>
              <a:rPr lang="el-GR" sz="2000" dirty="0"/>
              <a:t>Αυτή η διαδικασία επιτρέπει την εύκολη επαναχρησιμοποίηση του μοντέλου και την παραγωγή προβλέψεων για μελλοντικές χρονικές περιόδους.</a:t>
            </a:r>
          </a:p>
        </p:txBody>
      </p:sp>
    </p:spTree>
    <p:extLst>
      <p:ext uri="{BB962C8B-B14F-4D97-AF65-F5344CB8AC3E}">
        <p14:creationId xmlns:p14="http://schemas.microsoft.com/office/powerpoint/2010/main" val="730056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8F5530-DA31-4B62-8DF9-56A1A3B6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EFAF95-013F-4375-AAF4-033AC93F5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8735E28-7236-42D8-A5E1-A0F302FE8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F3642881-D4B2-4CC2-A287-0FA0006F3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1C50C6-CC43-4D9E-B2AB-F373712E4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6E7187D-0938-461D-BFC5-89EEF3506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4C951A-9754-438B-9D57-E6B93B6E4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FCCC8FCE-0563-4147-B2A2-7C81702EB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E68FC26-41A9-4C82-BE7F-E9344CDC4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FBB336D1-2562-4680-B29B-E22C603C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EED3885-4010-4FBE-A045-DC59CAE78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C3D74F45-ED22-46E8-8A8C-85550ED98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675583-78ED-4BEC-8424-37068227E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D9726-207D-4725-AA6E-5147080D5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A43941-4783-4A0B-9385-1952F9F89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B4806F9C-3233-4FC3-B300-D5AA58A5C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0E3F9FC-BB7B-433D-8A4F-1BCFA582E0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406F394-9D6F-4986-A3AF-6EF16DEDE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F98CF1-0C8F-435D-846B-D3C506378F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81ACDD-4A0F-4369-A468-3FEC355F8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B34D61-E762-4862-9DA8-702D97A362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Τίτλος 1">
            <a:extLst>
              <a:ext uri="{FF2B5EF4-FFF2-40B4-BE49-F238E27FC236}">
                <a16:creationId xmlns:a16="http://schemas.microsoft.com/office/drawing/2014/main" id="{8EC791C5-287E-D259-01BC-1747FF089C3D}"/>
              </a:ext>
            </a:extLst>
          </p:cNvPr>
          <p:cNvSpPr>
            <a:spLocks noGrp="1"/>
          </p:cNvSpPr>
          <p:nvPr>
            <p:ph type="title"/>
          </p:nvPr>
        </p:nvSpPr>
        <p:spPr>
          <a:xfrm>
            <a:off x="630936" y="630936"/>
            <a:ext cx="5465064" cy="5626947"/>
          </a:xfrm>
          <a:noFill/>
        </p:spPr>
        <p:txBody>
          <a:bodyPr vert="horz" lIns="91440" tIns="45720" rIns="91440" bIns="45720" rtlCol="0" anchor="ctr">
            <a:normAutofit/>
          </a:bodyPr>
          <a:lstStyle/>
          <a:p>
            <a:r>
              <a:rPr lang="en-US" sz="4800" kern="1200">
                <a:solidFill>
                  <a:schemeClr val="bg1"/>
                </a:solidFill>
                <a:latin typeface="+mj-lt"/>
                <a:ea typeface="+mj-ea"/>
                <a:cs typeface="+mj-cs"/>
              </a:rPr>
              <a:t>Περιεχόμενα</a:t>
            </a:r>
          </a:p>
        </p:txBody>
      </p:sp>
      <p:sp>
        <p:nvSpPr>
          <p:cNvPr id="3" name="Θέση κειμένου 2">
            <a:extLst>
              <a:ext uri="{FF2B5EF4-FFF2-40B4-BE49-F238E27FC236}">
                <a16:creationId xmlns:a16="http://schemas.microsoft.com/office/drawing/2014/main" id="{1A6B989A-FF31-E288-3E20-186EC4AA659C}"/>
              </a:ext>
            </a:extLst>
          </p:cNvPr>
          <p:cNvSpPr>
            <a:spLocks noGrp="1"/>
          </p:cNvSpPr>
          <p:nvPr>
            <p:ph type="body" idx="1"/>
          </p:nvPr>
        </p:nvSpPr>
        <p:spPr>
          <a:xfrm>
            <a:off x="6502152" y="630936"/>
            <a:ext cx="4978592" cy="5626957"/>
          </a:xfrm>
          <a:noFill/>
        </p:spPr>
        <p:txBody>
          <a:bodyPr vert="horz" lIns="91440" tIns="45720" rIns="91440" bIns="45720" rtlCol="0" anchor="ctr">
            <a:normAutofit/>
          </a:bodyPr>
          <a:lstStyle/>
          <a:p>
            <a:r>
              <a:rPr lang="en-US" sz="1800">
                <a:solidFill>
                  <a:schemeClr val="bg1"/>
                </a:solidFill>
              </a:rPr>
              <a:t>1. Τεχνολογίες &amp; Εργαλεία</a:t>
            </a:r>
          </a:p>
          <a:p>
            <a:r>
              <a:rPr lang="en-US" sz="1800">
                <a:solidFill>
                  <a:schemeClr val="bg1"/>
                </a:solidFill>
              </a:rPr>
              <a:t>2. Docker</a:t>
            </a:r>
          </a:p>
          <a:p>
            <a:r>
              <a:rPr lang="en-US" sz="1800">
                <a:solidFill>
                  <a:schemeClr val="bg1"/>
                </a:solidFill>
              </a:rPr>
              <a:t>3. Kubernetes</a:t>
            </a:r>
          </a:p>
          <a:p>
            <a:r>
              <a:rPr lang="en-US" sz="1800">
                <a:solidFill>
                  <a:schemeClr val="bg1"/>
                </a:solidFill>
              </a:rPr>
              <a:t>4. Minikube</a:t>
            </a:r>
          </a:p>
          <a:p>
            <a:r>
              <a:rPr lang="en-US" sz="1800">
                <a:solidFill>
                  <a:schemeClr val="bg1"/>
                </a:solidFill>
              </a:rPr>
              <a:t>5. Helm</a:t>
            </a:r>
          </a:p>
          <a:p>
            <a:r>
              <a:rPr lang="en-US" sz="1800">
                <a:solidFill>
                  <a:schemeClr val="bg1"/>
                </a:solidFill>
              </a:rPr>
              <a:t>6. Prometheus</a:t>
            </a:r>
          </a:p>
          <a:p>
            <a:r>
              <a:rPr lang="en-US" sz="1800">
                <a:solidFill>
                  <a:schemeClr val="bg1"/>
                </a:solidFill>
              </a:rPr>
              <a:t>7. Grafana</a:t>
            </a:r>
          </a:p>
          <a:p>
            <a:r>
              <a:rPr lang="en-US" sz="1800">
                <a:solidFill>
                  <a:schemeClr val="bg1"/>
                </a:solidFill>
              </a:rPr>
              <a:t>8. FastAPI</a:t>
            </a:r>
          </a:p>
          <a:p>
            <a:r>
              <a:rPr lang="en-US" sz="1800">
                <a:solidFill>
                  <a:schemeClr val="bg1"/>
                </a:solidFill>
              </a:rPr>
              <a:t>9. Locust</a:t>
            </a:r>
          </a:p>
          <a:p>
            <a:r>
              <a:rPr lang="en-US" sz="1800">
                <a:solidFill>
                  <a:schemeClr val="bg1"/>
                </a:solidFill>
              </a:rPr>
              <a:t>10. Kubeflow</a:t>
            </a:r>
          </a:p>
          <a:p>
            <a:r>
              <a:rPr lang="en-US" sz="1800">
                <a:solidFill>
                  <a:schemeClr val="bg1"/>
                </a:solidFill>
              </a:rPr>
              <a:t>11. Kubernetes Services &amp; Discovery</a:t>
            </a:r>
          </a:p>
          <a:p>
            <a:r>
              <a:rPr lang="en-US" sz="1800">
                <a:solidFill>
                  <a:schemeClr val="bg1"/>
                </a:solidFill>
              </a:rPr>
              <a:t>12. PromQL Queries</a:t>
            </a:r>
          </a:p>
          <a:p>
            <a:r>
              <a:rPr lang="en-US" sz="1800">
                <a:solidFill>
                  <a:schemeClr val="bg1"/>
                </a:solidFill>
              </a:rPr>
              <a:t>13. System Implementation &amp; Evaluation</a:t>
            </a:r>
          </a:p>
          <a:p>
            <a:r>
              <a:rPr lang="en-US" sz="1800">
                <a:solidFill>
                  <a:schemeClr val="bg1"/>
                </a:solidFill>
              </a:rPr>
              <a:t>14. Πηγές</a:t>
            </a:r>
          </a:p>
        </p:txBody>
      </p:sp>
    </p:spTree>
    <p:extLst>
      <p:ext uri="{BB962C8B-B14F-4D97-AF65-F5344CB8AC3E}">
        <p14:creationId xmlns:p14="http://schemas.microsoft.com/office/powerpoint/2010/main" val="3536520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a:extLst>
              <a:ext uri="{FF2B5EF4-FFF2-40B4-BE49-F238E27FC236}">
                <a16:creationId xmlns:a16="http://schemas.microsoft.com/office/drawing/2014/main" id="{11FC447E-912D-1252-1968-14CF3FAB7E98}"/>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2800" kern="1200" dirty="0">
                <a:solidFill>
                  <a:schemeClr val="tx1"/>
                </a:solidFill>
                <a:latin typeface="+mj-lt"/>
                <a:ea typeface="+mj-ea"/>
                <a:cs typeface="+mj-cs"/>
              </a:rPr>
              <a:t>System Implementation &amp; Evaluation</a:t>
            </a:r>
          </a:p>
        </p:txBody>
      </p:sp>
      <p:sp>
        <p:nvSpPr>
          <p:cNvPr id="3" name="Θέση κειμένου 2">
            <a:extLst>
              <a:ext uri="{FF2B5EF4-FFF2-40B4-BE49-F238E27FC236}">
                <a16:creationId xmlns:a16="http://schemas.microsoft.com/office/drawing/2014/main" id="{EBBF20AA-50DF-B884-6EB7-8CF1021482F7}"/>
              </a:ext>
            </a:extLst>
          </p:cNvPr>
          <p:cNvSpPr>
            <a:spLocks noGrp="1"/>
          </p:cNvSpPr>
          <p:nvPr>
            <p:ph type="body" idx="1"/>
          </p:nvPr>
        </p:nvSpPr>
        <p:spPr>
          <a:xfrm>
            <a:off x="645619" y="3109171"/>
            <a:ext cx="3427001" cy="663398"/>
          </a:xfrm>
        </p:spPr>
        <p:txBody>
          <a:bodyPr vert="horz" lIns="91440" tIns="45720" rIns="91440" bIns="45720" rtlCol="0">
            <a:normAutofit/>
          </a:bodyPr>
          <a:lstStyle/>
          <a:p>
            <a:pPr marL="0" indent="0">
              <a:buNone/>
            </a:pPr>
            <a:r>
              <a:rPr lang="en-US" sz="4000" dirty="0">
                <a:latin typeface="Aharoni" panose="02010803020104030203" pitchFamily="2" charset="-79"/>
                <a:cs typeface="Aharoni" panose="02010803020104030203" pitchFamily="2" charset="-79"/>
              </a:rPr>
              <a:t>Web Server </a:t>
            </a:r>
          </a:p>
          <a:p>
            <a:endParaRPr lang="en-US" sz="2000" dirty="0"/>
          </a:p>
          <a:p>
            <a:endParaRPr lang="en-US" sz="2000" dirty="0"/>
          </a:p>
        </p:txBody>
      </p:sp>
      <p:pic>
        <p:nvPicPr>
          <p:cNvPr id="1026" name="Picture 2">
            <a:extLst>
              <a:ext uri="{FF2B5EF4-FFF2-40B4-BE49-F238E27FC236}">
                <a16:creationId xmlns:a16="http://schemas.microsoft.com/office/drawing/2014/main" id="{B284CBF3-6AC2-6533-1E1F-A85EDA200F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1517389"/>
            <a:ext cx="6155141" cy="384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85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Freeform: Shape 207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Τίτλος 1">
            <a:extLst>
              <a:ext uri="{FF2B5EF4-FFF2-40B4-BE49-F238E27FC236}">
                <a16:creationId xmlns:a16="http://schemas.microsoft.com/office/drawing/2014/main" id="{32D2A799-9150-5781-6C9A-05B1E5E52A87}"/>
              </a:ext>
            </a:extLst>
          </p:cNvPr>
          <p:cNvSpPr>
            <a:spLocks noGrp="1"/>
          </p:cNvSpPr>
          <p:nvPr>
            <p:ph type="title"/>
          </p:nvPr>
        </p:nvSpPr>
        <p:spPr>
          <a:xfrm>
            <a:off x="1246824" y="643467"/>
            <a:ext cx="4772975" cy="1800526"/>
          </a:xfrm>
        </p:spPr>
        <p:txBody>
          <a:bodyPr vert="horz" lIns="91440" tIns="45720" rIns="91440" bIns="45720" rtlCol="0" anchor="ctr">
            <a:normAutofit/>
          </a:bodyPr>
          <a:lstStyle/>
          <a:p>
            <a:r>
              <a:rPr lang="en-US" sz="4100" dirty="0"/>
              <a:t>System Implementation &amp; Evaluation</a:t>
            </a:r>
          </a:p>
        </p:txBody>
      </p:sp>
      <p:sp>
        <p:nvSpPr>
          <p:cNvPr id="3" name="Θέση κειμένου 2">
            <a:extLst>
              <a:ext uri="{FF2B5EF4-FFF2-40B4-BE49-F238E27FC236}">
                <a16:creationId xmlns:a16="http://schemas.microsoft.com/office/drawing/2014/main" id="{01402E34-BF31-2646-48CC-5D2BCA19F7A4}"/>
              </a:ext>
            </a:extLst>
          </p:cNvPr>
          <p:cNvSpPr>
            <a:spLocks noGrp="1"/>
          </p:cNvSpPr>
          <p:nvPr>
            <p:ph type="body" idx="1"/>
          </p:nvPr>
        </p:nvSpPr>
        <p:spPr>
          <a:xfrm>
            <a:off x="1246824" y="2623381"/>
            <a:ext cx="4772974" cy="3553581"/>
          </a:xfrm>
        </p:spPr>
        <p:txBody>
          <a:bodyPr vert="horz" lIns="91440" tIns="45720" rIns="91440" bIns="45720" rtlCol="0">
            <a:normAutofit/>
          </a:bodyPr>
          <a:lstStyle/>
          <a:p>
            <a:endParaRPr lang="en-US" sz="2000" dirty="0"/>
          </a:p>
          <a:p>
            <a:endParaRPr lang="en-US" sz="2000" dirty="0"/>
          </a:p>
        </p:txBody>
      </p:sp>
      <p:pic>
        <p:nvPicPr>
          <p:cNvPr id="2052" name="Picture 4">
            <a:extLst>
              <a:ext uri="{FF2B5EF4-FFF2-40B4-BE49-F238E27FC236}">
                <a16:creationId xmlns:a16="http://schemas.microsoft.com/office/drawing/2014/main" id="{76FE4A78-05D5-E007-FCB1-78F1E754E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 b="15464"/>
          <a:stretch/>
        </p:blipFill>
        <p:spPr bwMode="auto">
          <a:xfrm>
            <a:off x="6224693" y="765387"/>
            <a:ext cx="5967307" cy="355358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3845793-C182-F998-F3B0-8B90F1043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8992" r="-3" b="-3"/>
          <a:stretch/>
        </p:blipFill>
        <p:spPr bwMode="auto">
          <a:xfrm>
            <a:off x="47413" y="2959947"/>
            <a:ext cx="6174231" cy="3553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4D7347-F09B-269E-3583-AA7EF569C0D9}"/>
              </a:ext>
            </a:extLst>
          </p:cNvPr>
          <p:cNvSpPr txBox="1"/>
          <p:nvPr/>
        </p:nvSpPr>
        <p:spPr>
          <a:xfrm>
            <a:off x="8090630" y="5234541"/>
            <a:ext cx="6096000" cy="707886"/>
          </a:xfrm>
          <a:prstGeom prst="rect">
            <a:avLst/>
          </a:prstGeom>
          <a:noFill/>
        </p:spPr>
        <p:txBody>
          <a:bodyPr wrap="square">
            <a:spAutoFit/>
          </a:bodyPr>
          <a:lstStyle/>
          <a:p>
            <a:r>
              <a:rPr lang="en-US" sz="4000" dirty="0">
                <a:latin typeface="Arial Black" panose="020B0A04020102020204" pitchFamily="34" charset="0"/>
              </a:rPr>
              <a:t>LOCUST</a:t>
            </a:r>
            <a:endParaRPr lang="el-GR" sz="4000" dirty="0">
              <a:latin typeface="Arial Black" panose="020B0A04020102020204" pitchFamily="34" charset="0"/>
            </a:endParaRPr>
          </a:p>
        </p:txBody>
      </p:sp>
    </p:spTree>
    <p:extLst>
      <p:ext uri="{BB962C8B-B14F-4D97-AF65-F5344CB8AC3E}">
        <p14:creationId xmlns:p14="http://schemas.microsoft.com/office/powerpoint/2010/main" val="3184669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a:extLst>
              <a:ext uri="{FF2B5EF4-FFF2-40B4-BE49-F238E27FC236}">
                <a16:creationId xmlns:a16="http://schemas.microsoft.com/office/drawing/2014/main" id="{B62EA7F5-CFA6-571E-0BE4-B323463E17D3}"/>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2800" kern="1200" dirty="0">
                <a:solidFill>
                  <a:schemeClr val="tx1"/>
                </a:solidFill>
                <a:latin typeface="+mj-lt"/>
                <a:ea typeface="+mj-ea"/>
                <a:cs typeface="+mj-cs"/>
              </a:rPr>
              <a:t>System Implementation &amp; Evaluation</a:t>
            </a:r>
          </a:p>
        </p:txBody>
      </p:sp>
      <p:sp>
        <p:nvSpPr>
          <p:cNvPr id="3" name="Θέση κειμένου 2">
            <a:extLst>
              <a:ext uri="{FF2B5EF4-FFF2-40B4-BE49-F238E27FC236}">
                <a16:creationId xmlns:a16="http://schemas.microsoft.com/office/drawing/2014/main" id="{DCE18ECB-E9D2-3E59-506F-EF8A30D0D7B2}"/>
              </a:ext>
            </a:extLst>
          </p:cNvPr>
          <p:cNvSpPr>
            <a:spLocks noGrp="1"/>
          </p:cNvSpPr>
          <p:nvPr>
            <p:ph type="body" idx="1"/>
          </p:nvPr>
        </p:nvSpPr>
        <p:spPr>
          <a:xfrm>
            <a:off x="652362" y="3332022"/>
            <a:ext cx="3427001" cy="355937"/>
          </a:xfrm>
        </p:spPr>
        <p:txBody>
          <a:bodyPr vert="horz" lIns="91440" tIns="45720" rIns="91440" bIns="45720" rtlCol="0">
            <a:normAutofit fontScale="25000" lnSpcReduction="20000"/>
          </a:bodyPr>
          <a:lstStyle/>
          <a:p>
            <a:pPr marL="0" indent="0">
              <a:buNone/>
            </a:pPr>
            <a:r>
              <a:rPr lang="en-US" sz="14400" b="0" i="0" u="none" strike="noStrike" dirty="0">
                <a:effectLst/>
                <a:latin typeface="Aharoni" panose="02010803020104030203" pitchFamily="2" charset="-79"/>
                <a:cs typeface="Aharoni" panose="02010803020104030203" pitchFamily="2" charset="-79"/>
              </a:rPr>
              <a:t>Prometheus Dashboard</a:t>
            </a:r>
          </a:p>
          <a:p>
            <a:endParaRPr lang="en-US" sz="2000" dirty="0"/>
          </a:p>
        </p:txBody>
      </p:sp>
      <p:pic>
        <p:nvPicPr>
          <p:cNvPr id="3074" name="Picture 2">
            <a:extLst>
              <a:ext uri="{FF2B5EF4-FFF2-40B4-BE49-F238E27FC236}">
                <a16:creationId xmlns:a16="http://schemas.microsoft.com/office/drawing/2014/main" id="{A036B7CA-D547-1F7F-1EEF-924ED8FA7E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1694349"/>
            <a:ext cx="6155141" cy="3493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059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7" name="Rectangle 410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Τίτλος 1">
            <a:extLst>
              <a:ext uri="{FF2B5EF4-FFF2-40B4-BE49-F238E27FC236}">
                <a16:creationId xmlns:a16="http://schemas.microsoft.com/office/drawing/2014/main" id="{92B0DE01-000B-08B0-2FF2-F0F8781E5961}"/>
              </a:ext>
            </a:extLst>
          </p:cNvPr>
          <p:cNvSpPr>
            <a:spLocks noGrp="1"/>
          </p:cNvSpPr>
          <p:nvPr>
            <p:ph type="title"/>
          </p:nvPr>
        </p:nvSpPr>
        <p:spPr>
          <a:xfrm>
            <a:off x="6392584" y="501651"/>
            <a:ext cx="4434720" cy="1716255"/>
          </a:xfrm>
        </p:spPr>
        <p:txBody>
          <a:bodyPr vert="horz" lIns="91440" tIns="45720" rIns="91440" bIns="45720" rtlCol="0" anchor="b">
            <a:normAutofit/>
          </a:bodyPr>
          <a:lstStyle/>
          <a:p>
            <a:r>
              <a:rPr lang="en-US" sz="3900"/>
              <a:t>System Implementation &amp; Evaluation</a:t>
            </a:r>
          </a:p>
        </p:txBody>
      </p:sp>
      <p:sp>
        <p:nvSpPr>
          <p:cNvPr id="4118" name="Rectangle 4108">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100" name="Picture 4">
            <a:extLst>
              <a:ext uri="{FF2B5EF4-FFF2-40B4-BE49-F238E27FC236}">
                <a16:creationId xmlns:a16="http://schemas.microsoft.com/office/drawing/2014/main" id="{6C0AB016-0A4F-4984-2AFF-FCD11ED48E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51910" y="698243"/>
            <a:ext cx="4281815" cy="2151611"/>
          </a:xfrm>
          <a:prstGeom prst="rect">
            <a:avLst/>
          </a:prstGeom>
          <a:noFill/>
          <a:extLst>
            <a:ext uri="{909E8E84-426E-40DD-AFC4-6F175D3DCCD1}">
              <a14:hiddenFill xmlns:a14="http://schemas.microsoft.com/office/drawing/2010/main">
                <a:solidFill>
                  <a:srgbClr val="FFFFFF"/>
                </a:solidFill>
              </a14:hiddenFill>
            </a:ext>
          </a:extLst>
        </p:spPr>
      </p:pic>
      <p:sp>
        <p:nvSpPr>
          <p:cNvPr id="4119" name="Rectangle 411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Θέση κειμένου 2">
            <a:extLst>
              <a:ext uri="{FF2B5EF4-FFF2-40B4-BE49-F238E27FC236}">
                <a16:creationId xmlns:a16="http://schemas.microsoft.com/office/drawing/2014/main" id="{32F29972-30BB-3FB3-0AAE-44B2C9FC88B6}"/>
              </a:ext>
            </a:extLst>
          </p:cNvPr>
          <p:cNvSpPr>
            <a:spLocks noGrp="1"/>
          </p:cNvSpPr>
          <p:nvPr>
            <p:ph type="body" idx="1"/>
          </p:nvPr>
        </p:nvSpPr>
        <p:spPr>
          <a:xfrm>
            <a:off x="6392583" y="2645922"/>
            <a:ext cx="4434721" cy="3710427"/>
          </a:xfrm>
        </p:spPr>
        <p:txBody>
          <a:bodyPr vert="horz" lIns="91440" tIns="45720" rIns="91440" bIns="45720" rtlCol="0" anchor="t">
            <a:normAutofit/>
          </a:bodyPr>
          <a:lstStyle/>
          <a:p>
            <a:pPr marL="0"/>
            <a:r>
              <a:rPr lang="en-US" sz="1000" dirty="0"/>
              <a:t>CPU</a:t>
            </a:r>
          </a:p>
          <a:p>
            <a:pPr marL="0"/>
            <a:r>
              <a:rPr lang="en-US" sz="1000" dirty="0"/>
              <a:t>MSE: 0.0003</a:t>
            </a:r>
          </a:p>
          <a:p>
            <a:pPr marL="0"/>
            <a:r>
              <a:rPr lang="en-US" sz="1000" dirty="0"/>
              <a:t>RMSE: 0.0159</a:t>
            </a:r>
          </a:p>
          <a:p>
            <a:pPr marL="0"/>
            <a:r>
              <a:rPr lang="en-US" sz="1000" dirty="0"/>
              <a:t>MAE: 0.0154</a:t>
            </a:r>
          </a:p>
          <a:p>
            <a:pPr marL="0"/>
            <a:r>
              <a:rPr lang="en-US" sz="1000" dirty="0"/>
              <a:t>R²: -0.7734</a:t>
            </a:r>
          </a:p>
          <a:p>
            <a:pPr marL="0"/>
            <a:r>
              <a:rPr lang="en-US" sz="1000" dirty="0" err="1"/>
              <a:t>Μνήμη</a:t>
            </a:r>
            <a:r>
              <a:rPr lang="en-US" sz="1000" dirty="0"/>
              <a:t> (Memory)</a:t>
            </a:r>
          </a:p>
          <a:p>
            <a:pPr marL="0"/>
            <a:r>
              <a:rPr lang="en-US" sz="1000" dirty="0"/>
              <a:t>MSE: 29,042,256,897,880.0742</a:t>
            </a:r>
          </a:p>
          <a:p>
            <a:pPr marL="0"/>
            <a:r>
              <a:rPr lang="en-US" sz="1000" dirty="0"/>
              <a:t>RMSE: 5,389,086.83</a:t>
            </a:r>
          </a:p>
          <a:p>
            <a:pPr marL="0"/>
            <a:r>
              <a:rPr lang="en-US" sz="1000" dirty="0"/>
              <a:t>MAE: 3,482,987.16</a:t>
            </a:r>
          </a:p>
          <a:p>
            <a:pPr marL="0"/>
            <a:r>
              <a:rPr lang="en-US" sz="1000" dirty="0"/>
              <a:t>R²: -0.7669</a:t>
            </a:r>
          </a:p>
          <a:p>
            <a:pPr marL="0"/>
            <a:r>
              <a:rPr lang="en-US" sz="1000" dirty="0"/>
              <a:t>Τα </a:t>
            </a:r>
            <a:r>
              <a:rPr lang="en-US" sz="1000" dirty="0" err="1"/>
              <a:t>μοντέλ</a:t>
            </a:r>
            <a:r>
              <a:rPr lang="en-US" sz="1000" dirty="0"/>
              <a:t>α είναι πιο σταθερά (δεν εμφανίστηκαν σφάλματα), αλλά το R² παραμένει αρνητικό και για τα δύο, που σημαίνει ότι το μοντέλο δεν προβλέπει καλά τα δεδομένα δοκιμής.Οι τιμές των σφαλμάτων (MSE, RMSE, MAE) είναι σχετικά μικρές για το CPU, αλλά πολύ μεγάλες για τη μνήμη, πιθανόν λόγω μεγάλης διακύμανσης ή </a:t>
            </a:r>
            <a:r>
              <a:rPr lang="el-GR" sz="1000" dirty="0"/>
              <a:t>ακραίες τιμές</a:t>
            </a:r>
            <a:r>
              <a:rPr lang="en-US" sz="1000" dirty="0"/>
              <a:t> </a:t>
            </a:r>
            <a:r>
              <a:rPr lang="en-US" sz="1000" dirty="0" err="1"/>
              <a:t>στ</a:t>
            </a:r>
            <a:r>
              <a:rPr lang="en-US" sz="1000" dirty="0"/>
              <a:t>α δεδομένα.</a:t>
            </a:r>
          </a:p>
        </p:txBody>
      </p:sp>
      <p:pic>
        <p:nvPicPr>
          <p:cNvPr id="4102" name="Picture 6">
            <a:extLst>
              <a:ext uri="{FF2B5EF4-FFF2-40B4-BE49-F238E27FC236}">
                <a16:creationId xmlns:a16="http://schemas.microsoft.com/office/drawing/2014/main" id="{3631A712-1797-A5D6-9676-8CDB4B1229F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4351" y="3993595"/>
            <a:ext cx="4281815" cy="2151611"/>
          </a:xfrm>
          <a:prstGeom prst="rect">
            <a:avLst/>
          </a:prstGeom>
          <a:noFill/>
          <a:extLst>
            <a:ext uri="{909E8E84-426E-40DD-AFC4-6F175D3DCCD1}">
              <a14:hiddenFill xmlns:a14="http://schemas.microsoft.com/office/drawing/2010/main">
                <a:solidFill>
                  <a:srgbClr val="FFFFFF"/>
                </a:solidFill>
              </a14:hiddenFill>
            </a:ext>
          </a:extLst>
        </p:spPr>
      </p:pic>
      <p:cxnSp>
        <p:nvCxnSpPr>
          <p:cNvPr id="4120" name="Straight Connector 41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725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8226C0A-8A53-6D08-159F-198D9887EC5A}"/>
              </a:ext>
            </a:extLst>
          </p:cNvPr>
          <p:cNvSpPr>
            <a:spLocks noGrp="1"/>
          </p:cNvSpPr>
          <p:nvPr>
            <p:ph type="title"/>
          </p:nvPr>
        </p:nvSpPr>
        <p:spPr/>
        <p:txBody>
          <a:bodyPr/>
          <a:lstStyle/>
          <a:p>
            <a:r>
              <a:rPr lang="el-GR" dirty="0"/>
              <a:t>Πηγές</a:t>
            </a:r>
          </a:p>
        </p:txBody>
      </p:sp>
      <p:sp>
        <p:nvSpPr>
          <p:cNvPr id="3" name="Θέση κειμένου 2">
            <a:extLst>
              <a:ext uri="{FF2B5EF4-FFF2-40B4-BE49-F238E27FC236}">
                <a16:creationId xmlns:a16="http://schemas.microsoft.com/office/drawing/2014/main" id="{FA1803DB-D7E6-6CC2-43AB-4C89DADF7FE1}"/>
              </a:ext>
            </a:extLst>
          </p:cNvPr>
          <p:cNvSpPr>
            <a:spLocks noGrp="1"/>
          </p:cNvSpPr>
          <p:nvPr>
            <p:ph type="body" idx="1"/>
          </p:nvPr>
        </p:nvSpPr>
        <p:spPr/>
        <p:txBody>
          <a:bodyPr/>
          <a:lstStyle/>
          <a:p>
            <a:r>
              <a:rPr lang="en-US" dirty="0"/>
              <a:t>Service discovery: https://www.densify.com/kubernetes-autoscaling/kubernetes-service-discovery/</a:t>
            </a:r>
          </a:p>
          <a:p>
            <a:r>
              <a:rPr lang="en-US" dirty="0"/>
              <a:t>GitHub repo: </a:t>
            </a:r>
            <a:r>
              <a:rPr lang="en-US" dirty="0">
                <a:hlinkClick r:id="rId2"/>
              </a:rPr>
              <a:t>https://github.com/NickTsioutsias/5G_ML_PIPELINE_K8s</a:t>
            </a:r>
            <a:endParaRPr lang="en-US" dirty="0"/>
          </a:p>
          <a:p>
            <a:endParaRPr lang="en-US" dirty="0"/>
          </a:p>
          <a:p>
            <a:endParaRPr lang="en-US" dirty="0"/>
          </a:p>
          <a:p>
            <a:pPr marL="0" indent="0">
              <a:buNone/>
            </a:pPr>
            <a:r>
              <a:rPr lang="el-GR" b="1" dirty="0"/>
              <a:t>                                          Σας Ευχαριστούμε πολύ!</a:t>
            </a:r>
            <a:endParaRPr lang="en-US" b="1" dirty="0"/>
          </a:p>
        </p:txBody>
      </p:sp>
    </p:spTree>
    <p:extLst>
      <p:ext uri="{BB962C8B-B14F-4D97-AF65-F5344CB8AC3E}">
        <p14:creationId xmlns:p14="http://schemas.microsoft.com/office/powerpoint/2010/main" val="404002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Τίτλος 1">
            <a:extLst>
              <a:ext uri="{FF2B5EF4-FFF2-40B4-BE49-F238E27FC236}">
                <a16:creationId xmlns:a16="http://schemas.microsoft.com/office/drawing/2014/main" id="{4EDFE271-9A70-CC23-1080-36355EA62DB6}"/>
              </a:ext>
            </a:extLst>
          </p:cNvPr>
          <p:cNvSpPr>
            <a:spLocks noGrp="1"/>
          </p:cNvSpPr>
          <p:nvPr>
            <p:ph type="title"/>
          </p:nvPr>
        </p:nvSpPr>
        <p:spPr>
          <a:xfrm>
            <a:off x="630936" y="495992"/>
            <a:ext cx="4195140" cy="5638831"/>
          </a:xfrm>
          <a:noFill/>
        </p:spPr>
        <p:txBody>
          <a:bodyPr vert="horz" lIns="91440" tIns="45720" rIns="91440" bIns="45720" rtlCol="0" anchor="ctr">
            <a:normAutofit/>
          </a:bodyPr>
          <a:lstStyle/>
          <a:p>
            <a:r>
              <a:rPr lang="en-US" sz="4800" kern="1200">
                <a:solidFill>
                  <a:schemeClr val="tx1"/>
                </a:solidFill>
                <a:latin typeface="+mj-lt"/>
                <a:ea typeface="+mj-ea"/>
                <a:cs typeface="+mj-cs"/>
              </a:rPr>
              <a:t>Τεχνολογίες &amp; Εργαλεία</a:t>
            </a:r>
          </a:p>
        </p:txBody>
      </p:sp>
      <p:graphicFrame>
        <p:nvGraphicFramePr>
          <p:cNvPr id="5" name="Θέση κειμένου 2">
            <a:extLst>
              <a:ext uri="{FF2B5EF4-FFF2-40B4-BE49-F238E27FC236}">
                <a16:creationId xmlns:a16="http://schemas.microsoft.com/office/drawing/2014/main" id="{48BD26BF-06E9-57A7-DE39-B9D244316AE5}"/>
              </a:ext>
            </a:extLst>
          </p:cNvPr>
          <p:cNvGraphicFramePr/>
          <p:nvPr>
            <p:extLst>
              <p:ext uri="{D42A27DB-BD31-4B8C-83A1-F6EECF244321}">
                <p14:modId xmlns:p14="http://schemas.microsoft.com/office/powerpoint/2010/main" val="1401161751"/>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06153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38F5530-DA31-4B62-8DF9-56A1A3B6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AEFAF95-013F-4375-AAF4-033AC93F5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68735E28-7236-42D8-A5E1-A0F302FE8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8" name="Oval 47">
              <a:extLst>
                <a:ext uri="{FF2B5EF4-FFF2-40B4-BE49-F238E27FC236}">
                  <a16:creationId xmlns:a16="http://schemas.microsoft.com/office/drawing/2014/main" id="{F3642881-D4B2-4CC2-A287-0FA0006F3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01C50C6-CC43-4D9E-B2AB-F373712E4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6E7187D-0938-461D-BFC5-89EEF3506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34C951A-9754-438B-9D57-E6B93B6E4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FCCC8FCE-0563-4147-B2A2-7C81702EB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E68FC26-41A9-4C82-BE7F-E9344CDC4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FBB336D1-2562-4680-B29B-E22C603C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9EED3885-4010-4FBE-A045-DC59CAE78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8" name="Straight Connector 57">
              <a:extLst>
                <a:ext uri="{FF2B5EF4-FFF2-40B4-BE49-F238E27FC236}">
                  <a16:creationId xmlns:a16="http://schemas.microsoft.com/office/drawing/2014/main" id="{C3D74F45-ED22-46E8-8A8C-85550ED98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F675583-78ED-4BEC-8424-37068227E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BD9726-207D-4725-AA6E-5147080D5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1A43941-4783-4A0B-9385-1952F9F89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3" name="Rectangle 62">
            <a:extLst>
              <a:ext uri="{FF2B5EF4-FFF2-40B4-BE49-F238E27FC236}">
                <a16:creationId xmlns:a16="http://schemas.microsoft.com/office/drawing/2014/main" id="{B4806F9C-3233-4FC3-B300-D5AA58A5C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70E3F9FC-BB7B-433D-8A4F-1BCFA582E0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6" name="Straight Connector 65">
              <a:extLst>
                <a:ext uri="{FF2B5EF4-FFF2-40B4-BE49-F238E27FC236}">
                  <a16:creationId xmlns:a16="http://schemas.microsoft.com/office/drawing/2014/main" id="{1406F394-9D6F-4986-A3AF-6EF16DEDE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F98CF1-0C8F-435D-846B-D3C506378F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781ACDD-4A0F-4369-A468-3FEC355F8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BB34D61-E762-4862-9DA8-702D97A362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Τίτλος 1">
            <a:extLst>
              <a:ext uri="{FF2B5EF4-FFF2-40B4-BE49-F238E27FC236}">
                <a16:creationId xmlns:a16="http://schemas.microsoft.com/office/drawing/2014/main" id="{380B9BDD-DEF0-D72E-5B10-7B453775FD89}"/>
              </a:ext>
            </a:extLst>
          </p:cNvPr>
          <p:cNvSpPr>
            <a:spLocks noGrp="1"/>
          </p:cNvSpPr>
          <p:nvPr>
            <p:ph type="title"/>
          </p:nvPr>
        </p:nvSpPr>
        <p:spPr>
          <a:xfrm>
            <a:off x="630936" y="630936"/>
            <a:ext cx="5465064" cy="5626947"/>
          </a:xfrm>
          <a:noFill/>
        </p:spPr>
        <p:txBody>
          <a:bodyPr vert="horz" lIns="91440" tIns="45720" rIns="91440" bIns="45720" rtlCol="0" anchor="ctr">
            <a:normAutofit/>
          </a:bodyPr>
          <a:lstStyle/>
          <a:p>
            <a:r>
              <a:rPr lang="en-US" sz="4800" kern="1200" dirty="0" err="1">
                <a:solidFill>
                  <a:schemeClr val="bg1"/>
                </a:solidFill>
                <a:latin typeface="+mj-lt"/>
                <a:ea typeface="+mj-ea"/>
                <a:cs typeface="+mj-cs"/>
              </a:rPr>
              <a:t>Minikube</a:t>
            </a:r>
            <a:endParaRPr lang="en-US" sz="4800" kern="1200" dirty="0">
              <a:solidFill>
                <a:schemeClr val="bg1"/>
              </a:solidFill>
              <a:latin typeface="+mj-lt"/>
              <a:ea typeface="+mj-ea"/>
              <a:cs typeface="+mj-cs"/>
            </a:endParaRPr>
          </a:p>
        </p:txBody>
      </p:sp>
      <p:sp>
        <p:nvSpPr>
          <p:cNvPr id="5" name="Rectangle 2">
            <a:extLst>
              <a:ext uri="{FF2B5EF4-FFF2-40B4-BE49-F238E27FC236}">
                <a16:creationId xmlns:a16="http://schemas.microsoft.com/office/drawing/2014/main" id="{327433B9-1CDF-6CD9-6F8D-BD6707CF8219}"/>
              </a:ext>
            </a:extLst>
          </p:cNvPr>
          <p:cNvSpPr>
            <a:spLocks noGrp="1" noChangeArrowheads="1"/>
          </p:cNvSpPr>
          <p:nvPr>
            <p:ph type="body" idx="1"/>
          </p:nvPr>
        </p:nvSpPr>
        <p:spPr bwMode="auto">
          <a:xfrm>
            <a:off x="6502152" y="630936"/>
            <a:ext cx="4978592" cy="562695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fontAlgn="base">
              <a:spcBef>
                <a:spcPct val="0"/>
              </a:spcBef>
              <a:spcAft>
                <a:spcPts val="600"/>
              </a:spcAft>
              <a:buClrTx/>
              <a:buSzTx/>
              <a:tabLst/>
            </a:pPr>
            <a:r>
              <a:rPr kumimoji="0" lang="en-US" altLang="el-GR" sz="1800" b="1" i="0" u="none" strike="noStrike" cap="none" normalizeH="0" baseline="0" dirty="0" err="1">
                <a:ln>
                  <a:noFill/>
                </a:ln>
                <a:solidFill>
                  <a:schemeClr val="bg1"/>
                </a:solidFill>
                <a:effectLst/>
              </a:rPr>
              <a:t>Minikube</a:t>
            </a:r>
            <a:r>
              <a:rPr kumimoji="0" lang="en-US" altLang="el-GR" sz="1800" b="0" i="0" u="none" strike="noStrike" cap="none" normalizeH="0" baseline="0" dirty="0">
                <a:ln>
                  <a:noFill/>
                </a:ln>
                <a:solidFill>
                  <a:schemeClr val="bg1"/>
                </a:solidFill>
                <a:effectLst/>
              </a:rPr>
              <a:t> </a:t>
            </a:r>
            <a:r>
              <a:rPr kumimoji="0" lang="en-US" altLang="el-GR" sz="1800" b="0" i="0" u="none" strike="noStrike" cap="none" normalizeH="0" baseline="0" dirty="0" err="1">
                <a:ln>
                  <a:noFill/>
                </a:ln>
                <a:solidFill>
                  <a:schemeClr val="bg1"/>
                </a:solidFill>
                <a:effectLst/>
              </a:rPr>
              <a:t>είν</a:t>
            </a:r>
            <a:r>
              <a:rPr kumimoji="0" lang="en-US" altLang="el-GR" sz="1800" b="0" i="0" u="none" strike="noStrike" cap="none" normalizeH="0" baseline="0" dirty="0">
                <a:ln>
                  <a:noFill/>
                </a:ln>
                <a:solidFill>
                  <a:schemeClr val="bg1"/>
                </a:solidFill>
                <a:effectLst/>
              </a:rPr>
              <a:t>αι ένα εργαλείο που σου επιτρέπει να τρέχεις ένα </a:t>
            </a:r>
            <a:r>
              <a:rPr kumimoji="0" lang="en-US" altLang="el-GR" sz="1800" b="1" i="0" u="none" strike="noStrike" cap="none" normalizeH="0" baseline="0" dirty="0">
                <a:ln>
                  <a:noFill/>
                </a:ln>
                <a:solidFill>
                  <a:schemeClr val="bg1"/>
                </a:solidFill>
                <a:effectLst/>
              </a:rPr>
              <a:t>τοπικό Kubernetes cluster</a:t>
            </a:r>
            <a:r>
              <a:rPr kumimoji="0" lang="en-US" altLang="el-GR" sz="1800" b="0" i="0" u="none" strike="noStrike" cap="none" normalizeH="0" baseline="0" dirty="0">
                <a:ln>
                  <a:noFill/>
                </a:ln>
                <a:solidFill>
                  <a:schemeClr val="bg1"/>
                </a:solidFill>
                <a:effectLst/>
              </a:rPr>
              <a:t> στον υπολογιστή σου.</a:t>
            </a:r>
          </a:p>
          <a:p>
            <a:pPr marL="0" marR="0" lvl="0" fontAlgn="base">
              <a:spcBef>
                <a:spcPct val="0"/>
              </a:spcBef>
              <a:spcAft>
                <a:spcPts val="600"/>
              </a:spcAft>
              <a:buClrTx/>
              <a:buSzTx/>
              <a:tabLst/>
            </a:pPr>
            <a:r>
              <a:rPr kumimoji="0" lang="en-US" altLang="el-GR" sz="1800" b="0" i="0" u="none" strike="noStrike" cap="none" normalizeH="0" baseline="0" dirty="0">
                <a:ln>
                  <a:noFill/>
                </a:ln>
                <a:solidFill>
                  <a:schemeClr val="bg1"/>
                </a:solidFill>
                <a:effectLst/>
              </a:rPr>
              <a:t> </a:t>
            </a:r>
            <a:r>
              <a:rPr kumimoji="0" lang="en-US" altLang="el-GR" sz="1800" b="0" i="0" u="none" strike="noStrike" cap="none" normalizeH="0" baseline="0" dirty="0" err="1">
                <a:ln>
                  <a:noFill/>
                </a:ln>
                <a:solidFill>
                  <a:schemeClr val="bg1"/>
                </a:solidFill>
                <a:effectLst/>
              </a:rPr>
              <a:t>Χρησιμο</a:t>
            </a:r>
            <a:r>
              <a:rPr kumimoji="0" lang="en-US" altLang="el-GR" sz="1800" b="0" i="0" u="none" strike="noStrike" cap="none" normalizeH="0" baseline="0" dirty="0">
                <a:ln>
                  <a:noFill/>
                </a:ln>
                <a:solidFill>
                  <a:schemeClr val="bg1"/>
                </a:solidFill>
                <a:effectLst/>
              </a:rPr>
              <a:t>ποιείται κυρίως για </a:t>
            </a:r>
            <a:r>
              <a:rPr kumimoji="0" lang="en-US" altLang="el-GR" sz="1800" b="1" i="0" u="none" strike="noStrike" cap="none" normalizeH="0" baseline="0" dirty="0">
                <a:ln>
                  <a:noFill/>
                </a:ln>
                <a:solidFill>
                  <a:schemeClr val="bg1"/>
                </a:solidFill>
                <a:effectLst/>
              </a:rPr>
              <a:t>μάθηση, δοκιμές και ανάπτυξη</a:t>
            </a:r>
            <a:r>
              <a:rPr kumimoji="0" lang="en-US" altLang="el-GR" sz="1800" b="0" i="0" u="none" strike="noStrike" cap="none" normalizeH="0" baseline="0" dirty="0">
                <a:ln>
                  <a:noFill/>
                </a:ln>
                <a:solidFill>
                  <a:schemeClr val="bg1"/>
                </a:solidFill>
                <a:effectLst/>
              </a:rPr>
              <a:t> εφαρμογών Kubernetes σε περιβάλλον ανάπτυξης.</a:t>
            </a:r>
          </a:p>
          <a:p>
            <a:pPr marL="0" marR="0" lvl="0" fontAlgn="base">
              <a:spcBef>
                <a:spcPct val="0"/>
              </a:spcBef>
              <a:spcAft>
                <a:spcPts val="600"/>
              </a:spcAft>
              <a:buClrTx/>
              <a:buSzTx/>
              <a:tabLst/>
            </a:pPr>
            <a:r>
              <a:rPr kumimoji="0" lang="en-US" altLang="el-GR" sz="1800" b="0" i="0" u="none" strike="noStrike" cap="none" normalizeH="0" baseline="0" dirty="0">
                <a:ln>
                  <a:noFill/>
                </a:ln>
                <a:solidFill>
                  <a:schemeClr val="bg1"/>
                </a:solidFill>
                <a:effectLst/>
              </a:rPr>
              <a:t> </a:t>
            </a:r>
            <a:r>
              <a:rPr kumimoji="0" lang="en-US" altLang="el-GR" sz="1800" b="0" i="0" u="none" strike="noStrike" cap="none" normalizeH="0" baseline="0" dirty="0" err="1">
                <a:ln>
                  <a:noFill/>
                </a:ln>
                <a:solidFill>
                  <a:schemeClr val="bg1"/>
                </a:solidFill>
                <a:effectLst/>
              </a:rPr>
              <a:t>Τρέχει</a:t>
            </a:r>
            <a:r>
              <a:rPr kumimoji="0" lang="en-US" altLang="el-GR" sz="1800" b="0" i="0" u="none" strike="noStrike" cap="none" normalizeH="0" baseline="0" dirty="0">
                <a:ln>
                  <a:noFill/>
                </a:ln>
                <a:solidFill>
                  <a:schemeClr val="bg1"/>
                </a:solidFill>
                <a:effectLst/>
              </a:rPr>
              <a:t> </a:t>
            </a:r>
            <a:r>
              <a:rPr kumimoji="0" lang="en-US" altLang="el-GR" sz="1800" b="0" i="0" u="none" strike="noStrike" cap="none" normalizeH="0" baseline="0" dirty="0" err="1">
                <a:ln>
                  <a:noFill/>
                </a:ln>
                <a:solidFill>
                  <a:schemeClr val="bg1"/>
                </a:solidFill>
                <a:effectLst/>
              </a:rPr>
              <a:t>μέσ</a:t>
            </a:r>
            <a:r>
              <a:rPr kumimoji="0" lang="en-US" altLang="el-GR" sz="1800" b="0" i="0" u="none" strike="noStrike" cap="none" normalizeH="0" baseline="0" dirty="0">
                <a:ln>
                  <a:noFill/>
                </a:ln>
                <a:solidFill>
                  <a:schemeClr val="bg1"/>
                </a:solidFill>
                <a:effectLst/>
              </a:rPr>
              <a:t>α σε </a:t>
            </a:r>
            <a:r>
              <a:rPr kumimoji="0" lang="en-US" altLang="el-GR" sz="1800" b="1" i="0" u="none" strike="noStrike" cap="none" normalizeH="0" baseline="0" dirty="0">
                <a:ln>
                  <a:noFill/>
                </a:ln>
                <a:solidFill>
                  <a:schemeClr val="bg1"/>
                </a:solidFill>
                <a:effectLst/>
              </a:rPr>
              <a:t>εικονική μηχανή (VM)</a:t>
            </a:r>
            <a:r>
              <a:rPr kumimoji="0" lang="en-US" altLang="el-GR" sz="1800" b="0" i="0" u="none" strike="noStrike" cap="none" normalizeH="0" baseline="0" dirty="0">
                <a:ln>
                  <a:noFill/>
                </a:ln>
                <a:solidFill>
                  <a:schemeClr val="bg1"/>
                </a:solidFill>
                <a:effectLst/>
              </a:rPr>
              <a:t> ή </a:t>
            </a:r>
            <a:r>
              <a:rPr kumimoji="0" lang="en-US" altLang="el-GR" sz="1800" b="1" i="0" u="none" strike="noStrike" cap="none" normalizeH="0" baseline="0" dirty="0">
                <a:ln>
                  <a:noFill/>
                </a:ln>
                <a:solidFill>
                  <a:schemeClr val="bg1"/>
                </a:solidFill>
                <a:effectLst/>
              </a:rPr>
              <a:t>container</a:t>
            </a:r>
            <a:r>
              <a:rPr kumimoji="0" lang="en-US" altLang="el-GR" sz="1800" b="0" i="0" u="none" strike="noStrike" cap="none" normalizeH="0" baseline="0" dirty="0">
                <a:ln>
                  <a:noFill/>
                </a:ln>
                <a:solidFill>
                  <a:schemeClr val="bg1"/>
                </a:solidFill>
                <a:effectLst/>
              </a:rPr>
              <a:t>, ανάλογα με τον driver που επιλέγεις (π.χ. Docker, VirtualBox).</a:t>
            </a:r>
          </a:p>
          <a:p>
            <a:pPr marL="0" marR="0" lvl="0" fontAlgn="base">
              <a:spcBef>
                <a:spcPct val="0"/>
              </a:spcBef>
              <a:spcAft>
                <a:spcPts val="600"/>
              </a:spcAft>
              <a:buClrTx/>
              <a:buSzTx/>
              <a:tabLst/>
            </a:pPr>
            <a:r>
              <a:rPr lang="en-US" sz="1800" dirty="0">
                <a:solidFill>
                  <a:schemeClr val="bg1"/>
                </a:solidFill>
              </a:rPr>
              <a:t>Επ</a:t>
            </a:r>
            <a:r>
              <a:rPr lang="en-US" sz="1800" dirty="0" err="1">
                <a:solidFill>
                  <a:schemeClr val="bg1"/>
                </a:solidFill>
              </a:rPr>
              <a:t>ιτρέ</a:t>
            </a:r>
            <a:r>
              <a:rPr lang="en-US" sz="1800" dirty="0">
                <a:solidFill>
                  <a:schemeClr val="bg1"/>
                </a:solidFill>
              </a:rPr>
              <a:t>πει την </a:t>
            </a:r>
            <a:r>
              <a:rPr lang="en-US" sz="1800" b="1" dirty="0">
                <a:solidFill>
                  <a:schemeClr val="bg1"/>
                </a:solidFill>
              </a:rPr>
              <a:t>εύκολη ανάπτυξη pods, services και deployments</a:t>
            </a:r>
            <a:r>
              <a:rPr lang="en-US" sz="1800" dirty="0">
                <a:solidFill>
                  <a:schemeClr val="bg1"/>
                </a:solidFill>
              </a:rPr>
              <a:t> με απλές εντολές kubectl.</a:t>
            </a:r>
            <a:endParaRPr kumimoji="0" lang="en-US" altLang="el-GR" sz="18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8548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06A23F03-9FD6-D2A3-3D35-BD6947C176BF}"/>
              </a:ext>
            </a:extLst>
          </p:cNvPr>
          <p:cNvPicPr>
            <a:picLocks noChangeAspect="1"/>
          </p:cNvPicPr>
          <p:nvPr/>
        </p:nvPicPr>
        <p:blipFill>
          <a:blip r:embed="rId2">
            <a:duotone>
              <a:schemeClr val="bg2">
                <a:shade val="45000"/>
                <a:satMod val="135000"/>
              </a:schemeClr>
              <a:prstClr val="white"/>
            </a:duotone>
          </a:blip>
          <a:srcRect t="23391" r="9091"/>
          <a:stretch/>
        </p:blipFill>
        <p:spPr>
          <a:xfrm>
            <a:off x="20" y="10"/>
            <a:ext cx="12191980" cy="6857990"/>
          </a:xfrm>
          <a:prstGeom prst="rect">
            <a:avLst/>
          </a:prstGeom>
        </p:spPr>
      </p:pic>
      <p:sp>
        <p:nvSpPr>
          <p:cNvPr id="58" name="Rectangle 5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922D4755-21ED-F406-D5A9-4AA9B39E073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Docker</a:t>
            </a:r>
          </a:p>
        </p:txBody>
      </p:sp>
      <p:graphicFrame>
        <p:nvGraphicFramePr>
          <p:cNvPr id="37" name="Rectangle 1">
            <a:extLst>
              <a:ext uri="{FF2B5EF4-FFF2-40B4-BE49-F238E27FC236}">
                <a16:creationId xmlns:a16="http://schemas.microsoft.com/office/drawing/2014/main" id="{99B50721-0F2D-F7F2-6A7E-ABF80CA97353}"/>
              </a:ext>
            </a:extLst>
          </p:cNvPr>
          <p:cNvGraphicFramePr/>
          <p:nvPr>
            <p:extLst>
              <p:ext uri="{D42A27DB-BD31-4B8C-83A1-F6EECF244321}">
                <p14:modId xmlns:p14="http://schemas.microsoft.com/office/powerpoint/2010/main" val="17523573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Εικόνα 9" descr="Εικόνα που περιέχει clipart, ζωγραφιά, εικονογράφηση, σχεδίαση&#10;&#10;Το περιεχόμενο που δημιουργείται από τεχνολογία AI ενδέχεται να είναι εσφαλμένο.">
            <a:extLst>
              <a:ext uri="{FF2B5EF4-FFF2-40B4-BE49-F238E27FC236}">
                <a16:creationId xmlns:a16="http://schemas.microsoft.com/office/drawing/2014/main" id="{85B90C24-AF1A-AE04-D101-D0298F843DE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24915" y="3694176"/>
            <a:ext cx="3732681" cy="2617724"/>
          </a:xfrm>
          <a:prstGeom prst="rect">
            <a:avLst/>
          </a:prstGeom>
        </p:spPr>
      </p:pic>
      <p:sp>
        <p:nvSpPr>
          <p:cNvPr id="12" name="TextBox 11">
            <a:extLst>
              <a:ext uri="{FF2B5EF4-FFF2-40B4-BE49-F238E27FC236}">
                <a16:creationId xmlns:a16="http://schemas.microsoft.com/office/drawing/2014/main" id="{2CCCD876-3843-4A60-17EF-E586BDAD6565}"/>
              </a:ext>
            </a:extLst>
          </p:cNvPr>
          <p:cNvSpPr txBox="1"/>
          <p:nvPr/>
        </p:nvSpPr>
        <p:spPr>
          <a:xfrm>
            <a:off x="424915" y="6624400"/>
            <a:ext cx="2289409" cy="369332"/>
          </a:xfrm>
          <a:prstGeom prst="rect">
            <a:avLst/>
          </a:prstGeom>
          <a:noFill/>
        </p:spPr>
        <p:txBody>
          <a:bodyPr wrap="square" rtlCol="0">
            <a:spAutoFit/>
          </a:bodyPr>
          <a:lstStyle/>
          <a:p>
            <a:r>
              <a:rPr lang="el-GR" sz="900">
                <a:hlinkClick r:id="rId9" tooltip="https://www.ochobitshacenunbyte.com/2020/12/14/como-accedo-a-un-contenedor-con-docker/"/>
              </a:rPr>
              <a:t>Αυτή η φωτογραφία</a:t>
            </a:r>
            <a:r>
              <a:rPr lang="el-GR" sz="900"/>
              <a:t> από Άγνωστος συντάκτης με άδεια χρήσης </a:t>
            </a:r>
            <a:r>
              <a:rPr lang="el-GR" sz="900">
                <a:hlinkClick r:id="rId10" tooltip="https://creativecommons.org/licenses/by-sa/3.0/"/>
              </a:rPr>
              <a:t>CC BY-SA</a:t>
            </a:r>
            <a:endParaRPr lang="el-GR" sz="900"/>
          </a:p>
        </p:txBody>
      </p:sp>
    </p:spTree>
    <p:extLst>
      <p:ext uri="{BB962C8B-B14F-4D97-AF65-F5344CB8AC3E}">
        <p14:creationId xmlns:p14="http://schemas.microsoft.com/office/powerpoint/2010/main" val="416014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Τίτλος 1">
            <a:extLst>
              <a:ext uri="{FF2B5EF4-FFF2-40B4-BE49-F238E27FC236}">
                <a16:creationId xmlns:a16="http://schemas.microsoft.com/office/drawing/2014/main" id="{4B64D164-7939-3FE6-F54E-32AA10D3F6E7}"/>
              </a:ext>
            </a:extLst>
          </p:cNvPr>
          <p:cNvSpPr>
            <a:spLocks noGrp="1"/>
          </p:cNvSpPr>
          <p:nvPr>
            <p:ph type="title"/>
          </p:nvPr>
        </p:nvSpPr>
        <p:spPr>
          <a:xfrm>
            <a:off x="203942" y="-690624"/>
            <a:ext cx="3939688" cy="5583126"/>
          </a:xfrm>
        </p:spPr>
        <p:txBody>
          <a:bodyPr vert="horz" lIns="91440" tIns="45720" rIns="91440" bIns="45720" rtlCol="0" anchor="ctr">
            <a:normAutofit/>
          </a:bodyPr>
          <a:lstStyle/>
          <a:p>
            <a:pPr algn="r"/>
            <a:r>
              <a:rPr lang="en-US" sz="6200" kern="1200" dirty="0">
                <a:solidFill>
                  <a:schemeClr val="tx1"/>
                </a:solidFill>
                <a:latin typeface="+mj-lt"/>
                <a:ea typeface="+mj-ea"/>
                <a:cs typeface="+mj-cs"/>
              </a:rPr>
              <a:t>Kubernetes</a:t>
            </a:r>
          </a:p>
        </p:txBody>
      </p:sp>
      <p:cxnSp>
        <p:nvCxnSpPr>
          <p:cNvPr id="78" name="Straight Connector 7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2" name="Rectangle 1">
            <a:extLst>
              <a:ext uri="{FF2B5EF4-FFF2-40B4-BE49-F238E27FC236}">
                <a16:creationId xmlns:a16="http://schemas.microsoft.com/office/drawing/2014/main" id="{89447AC6-4414-52A9-CCAD-0113A3B1CB1F}"/>
              </a:ext>
            </a:extLst>
          </p:cNvPr>
          <p:cNvGraphicFramePr/>
          <p:nvPr>
            <p:extLst>
              <p:ext uri="{D42A27DB-BD31-4B8C-83A1-F6EECF244321}">
                <p14:modId xmlns:p14="http://schemas.microsoft.com/office/powerpoint/2010/main" val="192296865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Εικόνα 5" descr="Εικόνα που περιέχει σύμβολο, κύκλος, λογότυπο&#10;&#10;Το περιεχόμενο που δημιουργείται από τεχνολογία AI ενδέχεται να είναι εσφαλμένο.">
            <a:extLst>
              <a:ext uri="{FF2B5EF4-FFF2-40B4-BE49-F238E27FC236}">
                <a16:creationId xmlns:a16="http://schemas.microsoft.com/office/drawing/2014/main" id="{8F50D044-60FA-B2BF-3E97-9D7B98924F4A}"/>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54586" y="2933583"/>
            <a:ext cx="2438400" cy="2438400"/>
          </a:xfrm>
          <a:prstGeom prst="rect">
            <a:avLst/>
          </a:prstGeom>
        </p:spPr>
      </p:pic>
    </p:spTree>
    <p:extLst>
      <p:ext uri="{BB962C8B-B14F-4D97-AF65-F5344CB8AC3E}">
        <p14:creationId xmlns:p14="http://schemas.microsoft.com/office/powerpoint/2010/main" val="22233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Εικόνα 11" descr="Εικόνα που περιέχει γραμματοσειρά, στιγμιότυπο οθόνης, γραφικά, λογότυπο&#10;&#10;Το περιεχόμενο που δημιουργείται από τεχνολογία AI ενδέχεται να είναι εσφαλμένο.">
            <a:extLst>
              <a:ext uri="{FF2B5EF4-FFF2-40B4-BE49-F238E27FC236}">
                <a16:creationId xmlns:a16="http://schemas.microsoft.com/office/drawing/2014/main" id="{132C6F1F-63E0-7937-C8BA-4731DC6862D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6532" b="16999"/>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58"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7407B1AF-B847-D196-085B-BC066C0E7748}"/>
              </a:ext>
            </a:extLst>
          </p:cNvPr>
          <p:cNvSpPr>
            <a:spLocks noGrp="1" noChangeArrowheads="1"/>
          </p:cNvSpPr>
          <p:nvPr>
            <p:ph type="body" idx="1"/>
          </p:nvPr>
        </p:nvSpPr>
        <p:spPr bwMode="auto">
          <a:xfrm>
            <a:off x="4654294" y="4777739"/>
            <a:ext cx="6897626" cy="139922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fontAlgn="base">
              <a:spcBef>
                <a:spcPct val="0"/>
              </a:spcBef>
              <a:spcAft>
                <a:spcPts val="600"/>
              </a:spcAft>
              <a:buClrTx/>
              <a:buSzTx/>
              <a:tabLst/>
            </a:pPr>
            <a:r>
              <a:rPr kumimoji="0" lang="en-US" altLang="el-GR" sz="1500" b="0" i="0" u="none" strike="noStrike" cap="none" normalizeH="0" baseline="0">
                <a:ln>
                  <a:noFill/>
                </a:ln>
                <a:effectLst/>
              </a:rPr>
              <a:t>Χρησιμοποιήσαμε </a:t>
            </a:r>
            <a:r>
              <a:rPr kumimoji="0" lang="en-US" altLang="el-GR" sz="1500" b="1" i="0" u="none" strike="noStrike" cap="none" normalizeH="0" baseline="0">
                <a:ln>
                  <a:noFill/>
                </a:ln>
                <a:effectLst/>
              </a:rPr>
              <a:t>FastAPI</a:t>
            </a:r>
            <a:r>
              <a:rPr kumimoji="0" lang="en-US" altLang="el-GR" sz="1500" b="0" i="0" u="none" strike="noStrike" cap="none" normalizeH="0" baseline="0">
                <a:ln>
                  <a:noFill/>
                </a:ln>
                <a:effectLst/>
              </a:rPr>
              <a:t> για να υλοποιήσουμε έναν </a:t>
            </a:r>
            <a:r>
              <a:rPr kumimoji="0" lang="en-US" altLang="el-GR" sz="1500" b="1" i="0" u="none" strike="noStrike" cap="none" normalizeH="0" baseline="0">
                <a:ln>
                  <a:noFill/>
                </a:ln>
                <a:effectLst/>
              </a:rPr>
              <a:t>web server</a:t>
            </a:r>
            <a:r>
              <a:rPr kumimoji="0" lang="en-US" altLang="el-GR" sz="1500" b="0" i="0" u="none" strike="noStrike" cap="none" normalizeH="0" baseline="0">
                <a:ln>
                  <a:noFill/>
                </a:ln>
                <a:effectLst/>
              </a:rPr>
              <a:t>.</a:t>
            </a:r>
          </a:p>
          <a:p>
            <a:pPr marL="0" marR="0" lvl="0" fontAlgn="base">
              <a:spcBef>
                <a:spcPct val="0"/>
              </a:spcBef>
              <a:spcAft>
                <a:spcPts val="600"/>
              </a:spcAft>
              <a:buClrTx/>
              <a:buSzTx/>
              <a:tabLst/>
            </a:pPr>
            <a:r>
              <a:rPr kumimoji="0" lang="en-US" altLang="el-GR" sz="1500" b="0" i="0" u="none" strike="noStrike" cap="none" normalizeH="0" baseline="0">
                <a:ln>
                  <a:noFill/>
                </a:ln>
                <a:effectLst/>
              </a:rPr>
              <a:t> Τον </a:t>
            </a:r>
            <a:r>
              <a:rPr kumimoji="0" lang="en-US" altLang="el-GR" sz="1500" b="1" i="0" u="none" strike="noStrike" cap="none" normalizeH="0" baseline="0">
                <a:ln>
                  <a:noFill/>
                </a:ln>
                <a:effectLst/>
              </a:rPr>
              <a:t>κάναμε containerized με Docker</a:t>
            </a:r>
            <a:r>
              <a:rPr kumimoji="0" lang="en-US" altLang="el-GR" sz="1500" b="0" i="0" u="none" strike="noStrike" cap="none" normalizeH="0" baseline="0">
                <a:ln>
                  <a:noFill/>
                </a:ln>
                <a:effectLst/>
              </a:rPr>
              <a:t> για φορητότητα και ευκολία ανάπτυξης.</a:t>
            </a:r>
          </a:p>
          <a:p>
            <a:pPr marL="0" marR="0" lvl="0" fontAlgn="base">
              <a:spcBef>
                <a:spcPct val="0"/>
              </a:spcBef>
              <a:spcAft>
                <a:spcPts val="600"/>
              </a:spcAft>
              <a:buClrTx/>
              <a:buSzTx/>
              <a:tabLst/>
            </a:pPr>
            <a:r>
              <a:rPr kumimoji="0" lang="en-US" altLang="el-GR" sz="1500" b="0" i="0" u="none" strike="noStrike" cap="none" normalizeH="0" baseline="0">
                <a:ln>
                  <a:noFill/>
                </a:ln>
                <a:effectLst/>
              </a:rPr>
              <a:t> Στόχος ήταν να του </a:t>
            </a:r>
            <a:r>
              <a:rPr kumimoji="0" lang="en-US" altLang="el-GR" sz="1500" b="1" i="0" u="none" strike="noStrike" cap="none" normalizeH="0" baseline="0">
                <a:ln>
                  <a:noFill/>
                </a:ln>
                <a:effectLst/>
              </a:rPr>
              <a:t>δημιουργήσουμε traffic</a:t>
            </a:r>
            <a:r>
              <a:rPr kumimoji="0" lang="en-US" altLang="el-GR" sz="1500" b="0" i="0" u="none" strike="noStrike" cap="none" normalizeH="0" baseline="0">
                <a:ln>
                  <a:noFill/>
                </a:ln>
                <a:effectLst/>
              </a:rPr>
              <a:t>, ώστε να τον παρακολουθήσουμε με monitoring tools όπως Prometheus &amp; Grafana.</a:t>
            </a:r>
          </a:p>
        </p:txBody>
      </p:sp>
      <p:sp>
        <p:nvSpPr>
          <p:cNvPr id="14" name="TextBox 13">
            <a:extLst>
              <a:ext uri="{FF2B5EF4-FFF2-40B4-BE49-F238E27FC236}">
                <a16:creationId xmlns:a16="http://schemas.microsoft.com/office/drawing/2014/main" id="{04230140-5DAA-E9E3-7540-7786A393AD99}"/>
              </a:ext>
            </a:extLst>
          </p:cNvPr>
          <p:cNvSpPr txBox="1"/>
          <p:nvPr/>
        </p:nvSpPr>
        <p:spPr>
          <a:xfrm>
            <a:off x="9168416" y="6657945"/>
            <a:ext cx="3023584" cy="200055"/>
          </a:xfrm>
          <a:prstGeom prst="rect">
            <a:avLst/>
          </a:prstGeom>
          <a:solidFill>
            <a:srgbClr val="000000"/>
          </a:solidFill>
        </p:spPr>
        <p:txBody>
          <a:bodyPr wrap="none" rtlCol="0">
            <a:spAutoFit/>
          </a:bodyPr>
          <a:lstStyle/>
          <a:p>
            <a:pPr algn="r">
              <a:spcAft>
                <a:spcPts val="600"/>
              </a:spcAft>
            </a:pPr>
            <a:r>
              <a:rPr lang="el-GR" sz="700">
                <a:solidFill>
                  <a:srgbClr val="FFFFFF"/>
                </a:solidFill>
                <a:hlinkClick r:id="rId3" tooltip="https://bpdev.tistory.com/89">
                  <a:extLst>
                    <a:ext uri="{A12FA001-AC4F-418D-AE19-62706E023703}">
                      <ahyp:hlinkClr xmlns:ahyp="http://schemas.microsoft.com/office/drawing/2018/hyperlinkcolor" val="tx"/>
                    </a:ext>
                  </a:extLst>
                </a:hlinkClick>
              </a:rPr>
              <a:t>Αυτή η φωτογραφία</a:t>
            </a:r>
            <a:r>
              <a:rPr lang="el-GR" sz="700">
                <a:solidFill>
                  <a:srgbClr val="FFFFFF"/>
                </a:solidFill>
              </a:rPr>
              <a:t> από Άγνωστος συντάκτης με άδεια χρήσης </a:t>
            </a:r>
            <a:r>
              <a:rPr lang="el-GR"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l-GR" sz="700">
              <a:solidFill>
                <a:srgbClr val="FFFFFF"/>
              </a:solidFill>
            </a:endParaRPr>
          </a:p>
        </p:txBody>
      </p:sp>
    </p:spTree>
    <p:extLst>
      <p:ext uri="{BB962C8B-B14F-4D97-AF65-F5344CB8AC3E}">
        <p14:creationId xmlns:p14="http://schemas.microsoft.com/office/powerpoint/2010/main" val="2203090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B1EA90FC-C292-0F3B-C283-4B3E9A150942}"/>
              </a:ext>
            </a:extLst>
          </p:cNvPr>
          <p:cNvSpPr>
            <a:spLocks noGrp="1"/>
          </p:cNvSpPr>
          <p:nvPr>
            <p:ph type="title"/>
          </p:nvPr>
        </p:nvSpPr>
        <p:spPr>
          <a:xfrm>
            <a:off x="838200" y="4669978"/>
            <a:ext cx="4391024" cy="1173700"/>
          </a:xfrm>
        </p:spPr>
        <p:txBody>
          <a:bodyPr vert="horz" lIns="91440" tIns="45720" rIns="91440" bIns="45720" rtlCol="0" anchor="t">
            <a:normAutofit/>
          </a:bodyPr>
          <a:lstStyle/>
          <a:p>
            <a:r>
              <a:rPr lang="en-US" sz="4000">
                <a:solidFill>
                  <a:schemeClr val="bg1"/>
                </a:solidFill>
              </a:rPr>
              <a:t>Locust</a:t>
            </a:r>
          </a:p>
        </p:txBody>
      </p:sp>
      <p:pic>
        <p:nvPicPr>
          <p:cNvPr id="6" name="Εικόνα 5" descr="Εικόνα που περιέχει κείμενο, στιγμιότυπο οθόνης, λογισμικό, λειτουργικό σύστημα&#10;&#10;Το περιεχόμενο που δημιουργείται από τεχνολογία AI ενδέχεται να είναι εσφαλμένο.">
            <a:extLst>
              <a:ext uri="{FF2B5EF4-FFF2-40B4-BE49-F238E27FC236}">
                <a16:creationId xmlns:a16="http://schemas.microsoft.com/office/drawing/2014/main" id="{5A4F44B2-ABE2-CCA1-D3F1-A455FDC7F0C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4570"/>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4" name="Group 13">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5" name="Freeform: Shape 14">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Rectangle 1">
            <a:extLst>
              <a:ext uri="{FF2B5EF4-FFF2-40B4-BE49-F238E27FC236}">
                <a16:creationId xmlns:a16="http://schemas.microsoft.com/office/drawing/2014/main" id="{F2A74DA4-872F-F4EC-9A9D-413E7F32E95A}"/>
              </a:ext>
            </a:extLst>
          </p:cNvPr>
          <p:cNvSpPr>
            <a:spLocks noGrp="1" noChangeArrowheads="1"/>
          </p:cNvSpPr>
          <p:nvPr>
            <p:ph type="body" idx="1"/>
          </p:nvPr>
        </p:nvSpPr>
        <p:spPr bwMode="auto">
          <a:xfrm>
            <a:off x="5664201" y="4669978"/>
            <a:ext cx="5692774" cy="11737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spcBef>
                <a:spcPct val="0"/>
              </a:spcBef>
              <a:spcAft>
                <a:spcPts val="600"/>
              </a:spcAft>
              <a:buClrTx/>
              <a:buSzTx/>
              <a:tabLst/>
            </a:pPr>
            <a:r>
              <a:rPr kumimoji="0" lang="en-US" altLang="el-GR" sz="1100" b="1" i="0" u="none" strike="noStrike" cap="none" normalizeH="0" baseline="0">
                <a:ln>
                  <a:noFill/>
                </a:ln>
                <a:solidFill>
                  <a:schemeClr val="bg1">
                    <a:alpha val="80000"/>
                  </a:schemeClr>
                </a:solidFill>
                <a:effectLst/>
              </a:rPr>
              <a:t>Locust</a:t>
            </a:r>
            <a:r>
              <a:rPr kumimoji="0" lang="en-US" altLang="el-GR" sz="1100" b="0" i="0" u="none" strike="noStrike" cap="none" normalizeH="0" baseline="0">
                <a:ln>
                  <a:noFill/>
                </a:ln>
                <a:solidFill>
                  <a:schemeClr val="bg1">
                    <a:alpha val="80000"/>
                  </a:schemeClr>
                </a:solidFill>
                <a:effectLst/>
              </a:rPr>
              <a:t> είναι εργαλείο </a:t>
            </a:r>
            <a:r>
              <a:rPr kumimoji="0" lang="en-US" altLang="el-GR" sz="1100" b="1" i="0" u="none" strike="noStrike" cap="none" normalizeH="0" baseline="0">
                <a:ln>
                  <a:noFill/>
                </a:ln>
                <a:solidFill>
                  <a:schemeClr val="bg1">
                    <a:alpha val="80000"/>
                  </a:schemeClr>
                </a:solidFill>
                <a:effectLst/>
              </a:rPr>
              <a:t>load testing για web εφαρμογές</a:t>
            </a:r>
            <a:r>
              <a:rPr kumimoji="0" lang="en-US" altLang="el-GR" sz="1100" b="0" i="0" u="none" strike="noStrike" cap="none" normalizeH="0" baseline="0">
                <a:ln>
                  <a:noFill/>
                </a:ln>
                <a:solidFill>
                  <a:schemeClr val="bg1">
                    <a:alpha val="80000"/>
                  </a:schemeClr>
                </a:solidFill>
                <a:effectLst/>
              </a:rPr>
              <a:t>.</a:t>
            </a:r>
          </a:p>
          <a:p>
            <a:pPr marL="0" marR="0" lvl="0" fontAlgn="base">
              <a:spcBef>
                <a:spcPct val="0"/>
              </a:spcBef>
              <a:spcAft>
                <a:spcPts val="600"/>
              </a:spcAft>
              <a:buClrTx/>
              <a:buSzTx/>
              <a:tabLst/>
            </a:pPr>
            <a:r>
              <a:rPr kumimoji="0" lang="en-US" altLang="el-GR" sz="1100" b="0" i="0" u="none" strike="noStrike" cap="none" normalizeH="0" baseline="0">
                <a:ln>
                  <a:noFill/>
                </a:ln>
                <a:solidFill>
                  <a:schemeClr val="bg1">
                    <a:alpha val="80000"/>
                  </a:schemeClr>
                </a:solidFill>
                <a:effectLst/>
              </a:rPr>
              <a:t> Γραμμένο σε </a:t>
            </a:r>
            <a:r>
              <a:rPr kumimoji="0" lang="en-US" altLang="el-GR" sz="1100" b="1" i="0" u="none" strike="noStrike" cap="none" normalizeH="0" baseline="0">
                <a:ln>
                  <a:noFill/>
                </a:ln>
                <a:solidFill>
                  <a:schemeClr val="bg1">
                    <a:alpha val="80000"/>
                  </a:schemeClr>
                </a:solidFill>
                <a:effectLst/>
              </a:rPr>
              <a:t>Python</a:t>
            </a:r>
            <a:r>
              <a:rPr kumimoji="0" lang="en-US" altLang="el-GR" sz="1100" b="0" i="0" u="none" strike="noStrike" cap="none" normalizeH="0" baseline="0">
                <a:ln>
                  <a:noFill/>
                </a:ln>
                <a:solidFill>
                  <a:schemeClr val="bg1">
                    <a:alpha val="80000"/>
                  </a:schemeClr>
                </a:solidFill>
                <a:effectLst/>
              </a:rPr>
              <a:t>, επιτρέπει </a:t>
            </a:r>
            <a:r>
              <a:rPr kumimoji="0" lang="en-US" altLang="el-GR" sz="1100" b="1" i="0" u="none" strike="noStrike" cap="none" normalizeH="0" baseline="0">
                <a:ln>
                  <a:noFill/>
                </a:ln>
                <a:solidFill>
                  <a:schemeClr val="bg1">
                    <a:alpha val="80000"/>
                  </a:schemeClr>
                </a:solidFill>
                <a:effectLst/>
              </a:rPr>
              <a:t>εύκολο scripting</a:t>
            </a:r>
            <a:r>
              <a:rPr kumimoji="0" lang="en-US" altLang="el-GR" sz="1100" b="0" i="0" u="none" strike="noStrike" cap="none" normalizeH="0" baseline="0">
                <a:ln>
                  <a:noFill/>
                </a:ln>
                <a:solidFill>
                  <a:schemeClr val="bg1">
                    <a:alpha val="80000"/>
                  </a:schemeClr>
                </a:solidFill>
                <a:effectLst/>
              </a:rPr>
              <a:t> της συμπεριφοράς χρηστών.</a:t>
            </a:r>
          </a:p>
          <a:p>
            <a:pPr marL="0" marR="0" lvl="0" fontAlgn="base">
              <a:spcBef>
                <a:spcPct val="0"/>
              </a:spcBef>
              <a:spcAft>
                <a:spcPts val="600"/>
              </a:spcAft>
              <a:buClrTx/>
              <a:buSzTx/>
              <a:tabLst/>
            </a:pPr>
            <a:r>
              <a:rPr kumimoji="0" lang="en-US" altLang="el-GR" sz="1100" b="0" i="0" u="none" strike="noStrike" cap="none" normalizeH="0" baseline="0">
                <a:ln>
                  <a:noFill/>
                </a:ln>
                <a:solidFill>
                  <a:schemeClr val="bg1">
                    <a:alpha val="80000"/>
                  </a:schemeClr>
                </a:solidFill>
                <a:effectLst/>
              </a:rPr>
              <a:t>Προσομοιώνει πολλούς χρήστες που κάνουν αιτήματα ταυτόχρονα.</a:t>
            </a:r>
          </a:p>
          <a:p>
            <a:pPr marL="0" marR="0" lvl="0" fontAlgn="base">
              <a:spcBef>
                <a:spcPct val="0"/>
              </a:spcBef>
              <a:spcAft>
                <a:spcPts val="600"/>
              </a:spcAft>
              <a:buClrTx/>
              <a:buSzTx/>
              <a:tabLst/>
            </a:pPr>
            <a:r>
              <a:rPr kumimoji="0" lang="en-US" altLang="el-GR" sz="1100" b="0" i="0" u="none" strike="noStrike" cap="none" normalizeH="0" baseline="0">
                <a:ln>
                  <a:noFill/>
                </a:ln>
                <a:solidFill>
                  <a:schemeClr val="bg1">
                    <a:alpha val="80000"/>
                  </a:schemeClr>
                </a:solidFill>
                <a:effectLst/>
              </a:rPr>
              <a:t> Παρέχει </a:t>
            </a:r>
            <a:r>
              <a:rPr kumimoji="0" lang="en-US" altLang="el-GR" sz="1100" b="1" i="0" u="none" strike="noStrike" cap="none" normalizeH="0" baseline="0">
                <a:ln>
                  <a:noFill/>
                </a:ln>
                <a:solidFill>
                  <a:schemeClr val="bg1">
                    <a:alpha val="80000"/>
                  </a:schemeClr>
                </a:solidFill>
                <a:effectLst/>
              </a:rPr>
              <a:t>web UI</a:t>
            </a:r>
            <a:r>
              <a:rPr kumimoji="0" lang="en-US" altLang="el-GR" sz="1100" b="0" i="0" u="none" strike="noStrike" cap="none" normalizeH="0" baseline="0">
                <a:ln>
                  <a:noFill/>
                </a:ln>
                <a:solidFill>
                  <a:schemeClr val="bg1">
                    <a:alpha val="80000"/>
                  </a:schemeClr>
                </a:solidFill>
                <a:effectLst/>
              </a:rPr>
              <a:t> για παρακολούθηση απόδοσης σε πραγματικό χρόνο.</a:t>
            </a:r>
          </a:p>
          <a:p>
            <a:pPr marL="0" marR="0" lvl="0" fontAlgn="base">
              <a:spcBef>
                <a:spcPct val="0"/>
              </a:spcBef>
              <a:spcAft>
                <a:spcPts val="600"/>
              </a:spcAft>
              <a:buClrTx/>
              <a:buSzTx/>
              <a:tabLst/>
            </a:pPr>
            <a:r>
              <a:rPr kumimoji="0" lang="en-US" altLang="el-GR" sz="1100" b="0" i="0" u="none" strike="noStrike" cap="none" normalizeH="0" baseline="0">
                <a:ln>
                  <a:noFill/>
                </a:ln>
                <a:solidFill>
                  <a:schemeClr val="bg1">
                    <a:alpha val="80000"/>
                  </a:schemeClr>
                </a:solidFill>
                <a:effectLst/>
              </a:rPr>
              <a:t> Χρήσιμο για </a:t>
            </a:r>
            <a:r>
              <a:rPr kumimoji="0" lang="en-US" altLang="el-GR" sz="1100" b="1" i="0" u="none" strike="noStrike" cap="none" normalizeH="0" baseline="0">
                <a:ln>
                  <a:noFill/>
                </a:ln>
                <a:solidFill>
                  <a:schemeClr val="bg1">
                    <a:alpha val="80000"/>
                  </a:schemeClr>
                </a:solidFill>
                <a:effectLst/>
              </a:rPr>
              <a:t>ανάλυση αντοχής (stress testing)</a:t>
            </a:r>
            <a:r>
              <a:rPr kumimoji="0" lang="en-US" altLang="el-GR" sz="1100" b="0" i="0" u="none" strike="noStrike" cap="none" normalizeH="0" baseline="0">
                <a:ln>
                  <a:noFill/>
                </a:ln>
                <a:solidFill>
                  <a:schemeClr val="bg1">
                    <a:alpha val="80000"/>
                  </a:schemeClr>
                </a:solidFill>
                <a:effectLst/>
              </a:rPr>
              <a:t> και </a:t>
            </a:r>
            <a:r>
              <a:rPr kumimoji="0" lang="en-US" altLang="el-GR" sz="1100" b="1" i="0" u="none" strike="noStrike" cap="none" normalizeH="0" baseline="0">
                <a:ln>
                  <a:noFill/>
                </a:ln>
                <a:solidFill>
                  <a:schemeClr val="bg1">
                    <a:alpha val="80000"/>
                  </a:schemeClr>
                </a:solidFill>
                <a:effectLst/>
              </a:rPr>
              <a:t>βελτιστοποίηση</a:t>
            </a:r>
            <a:r>
              <a:rPr kumimoji="0" lang="en-US" altLang="el-GR" sz="1100" b="0" i="0" u="none" strike="noStrike" cap="none" normalizeH="0" baseline="0">
                <a:ln>
                  <a:noFill/>
                </a:ln>
                <a:solidFill>
                  <a:schemeClr val="bg1">
                    <a:alpha val="80000"/>
                  </a:schemeClr>
                </a:solidFill>
                <a:effectLst/>
              </a:rPr>
              <a:t> server.</a:t>
            </a:r>
          </a:p>
        </p:txBody>
      </p:sp>
      <p:sp>
        <p:nvSpPr>
          <p:cNvPr id="7" name="TextBox 6">
            <a:extLst>
              <a:ext uri="{FF2B5EF4-FFF2-40B4-BE49-F238E27FC236}">
                <a16:creationId xmlns:a16="http://schemas.microsoft.com/office/drawing/2014/main" id="{13230301-9DF7-5D58-CB3F-2CB8A94B86F7}"/>
              </a:ext>
            </a:extLst>
          </p:cNvPr>
          <p:cNvSpPr txBox="1"/>
          <p:nvPr/>
        </p:nvSpPr>
        <p:spPr>
          <a:xfrm>
            <a:off x="9033764" y="6657945"/>
            <a:ext cx="3158236" cy="200055"/>
          </a:xfrm>
          <a:prstGeom prst="rect">
            <a:avLst/>
          </a:prstGeom>
          <a:solidFill>
            <a:srgbClr val="000000"/>
          </a:solidFill>
        </p:spPr>
        <p:txBody>
          <a:bodyPr wrap="none" rtlCol="0">
            <a:spAutoFit/>
          </a:bodyPr>
          <a:lstStyle/>
          <a:p>
            <a:pPr algn="r">
              <a:spcAft>
                <a:spcPts val="600"/>
              </a:spcAft>
            </a:pPr>
            <a:r>
              <a:rPr lang="el-GR" sz="700">
                <a:solidFill>
                  <a:srgbClr val="FFFFFF"/>
                </a:solidFill>
                <a:hlinkClick r:id="rId3" tooltip="http://www.digitalocean.com/community/tutorials/an-introduction-to-load-testing">
                  <a:extLst>
                    <a:ext uri="{A12FA001-AC4F-418D-AE19-62706E023703}">
                      <ahyp:hlinkClr xmlns:ahyp="http://schemas.microsoft.com/office/drawing/2018/hyperlinkcolor" val="tx"/>
                    </a:ext>
                  </a:extLst>
                </a:hlinkClick>
              </a:rPr>
              <a:t>Αυτή η φωτογραφία</a:t>
            </a:r>
            <a:r>
              <a:rPr lang="el-GR" sz="700">
                <a:solidFill>
                  <a:srgbClr val="FFFFFF"/>
                </a:solidFill>
              </a:rPr>
              <a:t> από Άγνωστος συντάκτης με άδεια χρήσης </a:t>
            </a:r>
            <a:r>
              <a:rPr lang="el-GR"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l-GR" sz="700">
              <a:solidFill>
                <a:srgbClr val="FFFFFF"/>
              </a:solidFill>
            </a:endParaRPr>
          </a:p>
        </p:txBody>
      </p:sp>
    </p:spTree>
    <p:extLst>
      <p:ext uri="{BB962C8B-B14F-4D97-AF65-F5344CB8AC3E}">
        <p14:creationId xmlns:p14="http://schemas.microsoft.com/office/powerpoint/2010/main" val="255387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26FD476-70F8-C10A-B5BA-B833377DCBCF}"/>
              </a:ext>
            </a:extLst>
          </p:cNvPr>
          <p:cNvSpPr>
            <a:spLocks noGrp="1"/>
          </p:cNvSpPr>
          <p:nvPr>
            <p:ph type="title"/>
          </p:nvPr>
        </p:nvSpPr>
        <p:spPr>
          <a:xfrm>
            <a:off x="696113" y="902063"/>
            <a:ext cx="4977976"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Helm</a:t>
            </a:r>
          </a:p>
        </p:txBody>
      </p:sp>
      <p:sp>
        <p:nvSpPr>
          <p:cNvPr id="3" name="Θέση κειμένου 2">
            <a:extLst>
              <a:ext uri="{FF2B5EF4-FFF2-40B4-BE49-F238E27FC236}">
                <a16:creationId xmlns:a16="http://schemas.microsoft.com/office/drawing/2014/main" id="{A12473BF-7290-5DD6-F73C-5A80AAEBD135}"/>
              </a:ext>
            </a:extLst>
          </p:cNvPr>
          <p:cNvSpPr>
            <a:spLocks noGrp="1"/>
          </p:cNvSpPr>
          <p:nvPr>
            <p:ph type="body" idx="1"/>
          </p:nvPr>
        </p:nvSpPr>
        <p:spPr>
          <a:xfrm>
            <a:off x="450253" y="1959670"/>
            <a:ext cx="4977578" cy="3639289"/>
          </a:xfrm>
        </p:spPr>
        <p:txBody>
          <a:bodyPr vert="horz" lIns="91440" tIns="45720" rIns="91440" bIns="45720" rtlCol="0" anchor="ctr">
            <a:normAutofit/>
          </a:bodyPr>
          <a:lstStyle/>
          <a:p>
            <a:r>
              <a:rPr lang="en-US" sz="1800" dirty="0">
                <a:solidFill>
                  <a:schemeClr val="tx2"/>
                </a:solidFill>
              </a:rPr>
              <a:t>Package manager </a:t>
            </a:r>
            <a:r>
              <a:rPr lang="en-US" sz="1800" dirty="0" err="1">
                <a:solidFill>
                  <a:schemeClr val="tx2"/>
                </a:solidFill>
              </a:rPr>
              <a:t>γι</a:t>
            </a:r>
            <a:r>
              <a:rPr lang="en-US" sz="1800" dirty="0">
                <a:solidFill>
                  <a:schemeClr val="tx2"/>
                </a:solidFill>
              </a:rPr>
              <a:t>α Kubernetes. </a:t>
            </a:r>
            <a:r>
              <a:rPr lang="en-US" sz="1800" dirty="0" err="1">
                <a:solidFill>
                  <a:schemeClr val="tx2"/>
                </a:solidFill>
              </a:rPr>
              <a:t>Χρήση</a:t>
            </a:r>
            <a:r>
              <a:rPr lang="en-US" sz="1800" dirty="0">
                <a:solidFill>
                  <a:schemeClr val="tx2"/>
                </a:solidFill>
              </a:rPr>
              <a:t> chart </a:t>
            </a:r>
            <a:r>
              <a:rPr lang="en-US" sz="1800" dirty="0" err="1">
                <a:solidFill>
                  <a:schemeClr val="tx2"/>
                </a:solidFill>
              </a:rPr>
              <a:t>kube</a:t>
            </a:r>
            <a:r>
              <a:rPr lang="en-US" sz="1800" dirty="0">
                <a:solidFill>
                  <a:schemeClr val="tx2"/>
                </a:solidFill>
              </a:rPr>
              <a:t>-</a:t>
            </a:r>
            <a:r>
              <a:rPr lang="en-US" sz="1800" dirty="0" err="1">
                <a:solidFill>
                  <a:schemeClr val="tx2"/>
                </a:solidFill>
              </a:rPr>
              <a:t>prometheus</a:t>
            </a:r>
            <a:r>
              <a:rPr lang="en-US" sz="1800" dirty="0">
                <a:solidFill>
                  <a:schemeClr val="tx2"/>
                </a:solidFill>
              </a:rPr>
              <a:t>-stack </a:t>
            </a:r>
            <a:r>
              <a:rPr lang="en-US" sz="1800" dirty="0" err="1">
                <a:solidFill>
                  <a:schemeClr val="tx2"/>
                </a:solidFill>
              </a:rPr>
              <a:t>γι</a:t>
            </a:r>
            <a:r>
              <a:rPr lang="en-US" sz="1800" dirty="0">
                <a:solidFill>
                  <a:schemeClr val="tx2"/>
                </a:solidFill>
              </a:rPr>
              <a:t>α εγκατάσταση Prometheus Operator, Alertmanager, node-exporter, kube-state-metrics, Grafana.</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Συγκολλητής">
            <a:extLst>
              <a:ext uri="{FF2B5EF4-FFF2-40B4-BE49-F238E27FC236}">
                <a16:creationId xmlns:a16="http://schemas.microsoft.com/office/drawing/2014/main" id="{460B4865-FAFB-0EDA-4001-59ACE47B37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207583623"/>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308</TotalTime>
  <Words>1447</Words>
  <Application>Microsoft Office PowerPoint</Application>
  <PresentationFormat>Ευρεία οθόνη</PresentationFormat>
  <Paragraphs>160</Paragraphs>
  <Slides>24</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24</vt:i4>
      </vt:variant>
    </vt:vector>
  </HeadingPairs>
  <TitlesOfParts>
    <vt:vector size="31" baseType="lpstr">
      <vt:lpstr>Aharoni</vt:lpstr>
      <vt:lpstr>Aptos</vt:lpstr>
      <vt:lpstr>Aptos Display</vt:lpstr>
      <vt:lpstr>Arial</vt:lpstr>
      <vt:lpstr>Arial Black</vt:lpstr>
      <vt:lpstr>Calibri</vt:lpstr>
      <vt:lpstr>Θέμα του Office</vt:lpstr>
      <vt:lpstr>Ανάπτηξη ML Pipeline Για Την Πρόβλεψη Χρήσης Πόρων Σε Kubernetes</vt:lpstr>
      <vt:lpstr>Περιεχόμενα</vt:lpstr>
      <vt:lpstr>Τεχνολογίες &amp; Εργαλεία</vt:lpstr>
      <vt:lpstr>Minikube</vt:lpstr>
      <vt:lpstr>Docker</vt:lpstr>
      <vt:lpstr>Kubernetes</vt:lpstr>
      <vt:lpstr>Παρουσίαση του PowerPoint</vt:lpstr>
      <vt:lpstr>Locust</vt:lpstr>
      <vt:lpstr>Helm</vt:lpstr>
      <vt:lpstr>Παρουσίαση του PowerPoint</vt:lpstr>
      <vt:lpstr>Grafana</vt:lpstr>
      <vt:lpstr>PromQL Queries</vt:lpstr>
      <vt:lpstr>Kubernetes Services &amp; Service Discovery</vt:lpstr>
      <vt:lpstr>Παρουσίαση του PowerPoint</vt:lpstr>
      <vt:lpstr>ML PIPELINE Data Ingestion</vt:lpstr>
      <vt:lpstr>ML PIPELINE Data Preprocessing</vt:lpstr>
      <vt:lpstr>ML PIPELINE Εκπαίδευση LSTM Μοντέλου  </vt:lpstr>
      <vt:lpstr>ML PIPELINE Model Evaluation</vt:lpstr>
      <vt:lpstr>ML PIPELINE Model Deployment</vt:lpstr>
      <vt:lpstr>System Implementation &amp; Evaluation</vt:lpstr>
      <vt:lpstr>System Implementation &amp; Evaluation</vt:lpstr>
      <vt:lpstr>System Implementation &amp; Evaluation</vt:lpstr>
      <vt:lpstr>System Implementation &amp; Evaluation</vt:lpstr>
      <vt:lpstr>Πηγές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ΙΩΑΝΝΙΔΗΣ ΑΝΔΡΕΑΣ</dc:creator>
  <cp:lastModifiedBy>ΙΩΑΝΝΙΔΗΣ ΑΝΔΡΕΑΣ</cp:lastModifiedBy>
  <cp:revision>27</cp:revision>
  <dcterms:created xsi:type="dcterms:W3CDTF">2025-05-09T12:40:18Z</dcterms:created>
  <dcterms:modified xsi:type="dcterms:W3CDTF">2025-05-11T19:51:50Z</dcterms:modified>
</cp:coreProperties>
</file>