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718"/>
  </p:normalViewPr>
  <p:slideViewPr>
    <p:cSldViewPr snapToGrid="0">
      <p:cViewPr varScale="1">
        <p:scale>
          <a:sx n="121" d="100"/>
          <a:sy n="121" d="100"/>
        </p:scale>
        <p:origin x="223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16-Feb-23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16-Feb-23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Tweet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l-GR" dirty="0"/>
              <a:t>Τζανής Νικόλαος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C0B1-F2F9-028F-370D-492FBF4E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Διαχείριση των </a:t>
            </a:r>
            <a:r>
              <a:rPr lang="en-US" dirty="0"/>
              <a:t>Emoticons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ED288-E98B-D6C3-B0D3-4A6A0C257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1844" y="2103437"/>
            <a:ext cx="1325563" cy="132556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8B55-A5B6-2DA3-304C-A8E75DD1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38D40-EECD-2F35-14FB-5F00EAC5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45" y="3701428"/>
            <a:ext cx="5602145" cy="4961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5DDC4-E2EE-4BC2-3FF0-01F8D179F47A}"/>
              </a:ext>
            </a:extLst>
          </p:cNvPr>
          <p:cNvSpPr txBox="1">
            <a:spLocks/>
          </p:cNvSpPr>
          <p:nvPr/>
        </p:nvSpPr>
        <p:spPr>
          <a:xfrm>
            <a:off x="370520" y="2468335"/>
            <a:ext cx="9458234" cy="3511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Function </a:t>
            </a:r>
            <a:r>
              <a:rPr lang="el-GR" sz="2400" dirty="0"/>
              <a:t>που αντικαθιστά τα </a:t>
            </a:r>
            <a:r>
              <a:rPr lang="en-US" sz="2400" dirty="0"/>
              <a:t>emoticons </a:t>
            </a:r>
            <a:r>
              <a:rPr lang="el-GR" sz="2400" dirty="0"/>
              <a:t>με το συναίσθημα που αντιπροσωπεύουν</a:t>
            </a:r>
            <a:r>
              <a:rPr lang="en-US" sz="2400" dirty="0"/>
              <a:t>. </a:t>
            </a:r>
            <a:r>
              <a:rPr lang="el-GR" sz="2400" dirty="0"/>
              <a:t>Για παράδειγμα </a:t>
            </a:r>
            <a:br>
              <a:rPr lang="el-GR" sz="2400" dirty="0"/>
            </a:br>
            <a:br>
              <a:rPr lang="el-GR" sz="2400" dirty="0"/>
            </a:br>
            <a:r>
              <a:rPr lang="en-US" sz="2400" dirty="0"/>
              <a:t>:) </a:t>
            </a:r>
            <a:r>
              <a:rPr lang="el-GR" sz="2400" dirty="0">
                <a:sym typeface="Wingdings" panose="05000000000000000000" pitchFamily="2" charset="2"/>
              </a:rPr>
              <a:t></a:t>
            </a:r>
            <a:r>
              <a:rPr lang="el-GR" sz="2400" dirty="0"/>
              <a:t> </a:t>
            </a:r>
            <a:r>
              <a:rPr lang="en-US" sz="2400" dirty="0"/>
              <a:t>happy </a:t>
            </a:r>
            <a:br>
              <a:rPr lang="el-GR" sz="2400" dirty="0"/>
            </a:br>
            <a:r>
              <a:rPr lang="en-US" sz="2400" dirty="0"/>
              <a:t>:O </a:t>
            </a:r>
            <a:r>
              <a:rPr lang="el-GR" sz="2400" dirty="0">
                <a:sym typeface="Wingdings" panose="05000000000000000000" pitchFamily="2" charset="2"/>
              </a:rPr>
              <a:t></a:t>
            </a:r>
            <a:r>
              <a:rPr lang="el-GR" sz="2400" dirty="0"/>
              <a:t> </a:t>
            </a:r>
            <a:r>
              <a:rPr lang="en-US" sz="2400" dirty="0"/>
              <a:t>surprised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2400" dirty="0"/>
              <a:t>Με αυτό τον τρόπο κερδίζουμε πληροφορία η οποία αλλιώς θα χανόταν</a:t>
            </a:r>
          </a:p>
        </p:txBody>
      </p:sp>
    </p:spTree>
    <p:extLst>
      <p:ext uri="{BB962C8B-B14F-4D97-AF65-F5344CB8AC3E}">
        <p14:creationId xmlns:p14="http://schemas.microsoft.com/office/powerpoint/2010/main" val="381638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94A3-0B63-8375-33D6-9BE58891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Αφαίρεση Άχρηστων Συμβόλων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14D8-1E63-A788-546D-454AFFCB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209733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Function </a:t>
            </a:r>
            <a:r>
              <a:rPr lang="el-GR" dirty="0"/>
              <a:t>που αφαιρεί από τη στήλη ‘</a:t>
            </a:r>
            <a:r>
              <a:rPr lang="en-US" dirty="0"/>
              <a:t>content’ </a:t>
            </a:r>
            <a:r>
              <a:rPr lang="el-GR" dirty="0"/>
              <a:t>τα: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/>
              <a:t>Usernames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/>
              <a:t>Retweet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l-GR" dirty="0"/>
              <a:t>Το σύμβολο του </a:t>
            </a:r>
            <a:r>
              <a:rPr lang="en-US" dirty="0"/>
              <a:t>hashtag (#)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/>
              <a:t>URLs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FF78-417A-F95D-6563-159396E7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E5046-0E90-EC0E-757F-C4252D9F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4290052"/>
            <a:ext cx="5349629" cy="533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F6A67-4576-75A2-824B-03EE457D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5313777"/>
            <a:ext cx="6604908" cy="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7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AB08-D5DE-A667-BE96-DE7C8A82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D7D8-5E84-2848-DAD2-1836C06A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Σε ορισμένες περιπτώσεις όταν οι κλάσεις που θέλουμε να διαχωρίσουμε δεν είναι </a:t>
            </a:r>
            <a:r>
              <a:rPr lang="en-US" dirty="0"/>
              <a:t>integers </a:t>
            </a:r>
            <a:r>
              <a:rPr lang="el-GR" dirty="0"/>
              <a:t>θα πρέπει να τις μετατρέψουμε σε </a:t>
            </a:r>
            <a:r>
              <a:rPr lang="en-US" dirty="0"/>
              <a:t>int.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Απλή προσέγγιση (</a:t>
            </a:r>
            <a:r>
              <a:rPr lang="en-US" dirty="0"/>
              <a:t>Label Encoding) </a:t>
            </a:r>
            <a:r>
              <a:rPr lang="el-GR" dirty="0"/>
              <a:t>δίνουμε τιμές από 0 έως 12.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Άλλες προσεγγίσεις: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/>
              <a:t>Ordinal Encoding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dirty="0" err="1"/>
              <a:t>OneHot</a:t>
            </a:r>
            <a:r>
              <a:rPr lang="en-US" dirty="0"/>
              <a:t> Encoding</a:t>
            </a:r>
            <a:endParaRPr lang="el-G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Εδώ τελικά δεν χρειαζόταν καθώς </a:t>
            </a:r>
            <a:br>
              <a:rPr lang="el-GR" dirty="0"/>
            </a:br>
            <a:r>
              <a:rPr lang="el-GR" dirty="0"/>
              <a:t>το </a:t>
            </a:r>
            <a:r>
              <a:rPr lang="en-US" dirty="0"/>
              <a:t>label encoding </a:t>
            </a:r>
            <a:r>
              <a:rPr lang="el-GR" dirty="0"/>
              <a:t>γινόταν αυτόματα.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67A2-E86D-C528-A159-897F7994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502B-3975-F50E-023C-59C5F1C3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Matrix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6B1C-EA52-A55B-3793-42A4CAEE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117414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Η τεχνική που χρησιμοποιήθηκε ήταν το </a:t>
            </a:r>
            <a:r>
              <a:rPr lang="en-US" dirty="0"/>
              <a:t>Bag-of-Words.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/>
              <a:t>TfidVectorizer</a:t>
            </a:r>
            <a:r>
              <a:rPr lang="en-US" dirty="0"/>
              <a:t> </a:t>
            </a:r>
            <a:r>
              <a:rPr lang="el-GR" dirty="0"/>
              <a:t>της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2093-8D74-1AF9-D812-E0A4BA8A8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DACA72-0C0E-B76C-4CAD-DB89466D4994}"/>
              </a:ext>
            </a:extLst>
          </p:cNvPr>
          <p:cNvSpPr/>
          <p:nvPr/>
        </p:nvSpPr>
        <p:spPr>
          <a:xfrm>
            <a:off x="1362807" y="3440235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/>
                </a:solidFill>
              </a:rPr>
              <a:t>TfidTransformer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63219D-9385-BBE5-AF31-FC39F581D4F5}"/>
              </a:ext>
            </a:extLst>
          </p:cNvPr>
          <p:cNvSpPr/>
          <p:nvPr/>
        </p:nvSpPr>
        <p:spPr>
          <a:xfrm>
            <a:off x="5882052" y="4409099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TfidVectorizer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5A5B3F-265B-EFA7-765B-C5B6FDC8D934}"/>
              </a:ext>
            </a:extLst>
          </p:cNvPr>
          <p:cNvSpPr/>
          <p:nvPr/>
        </p:nvSpPr>
        <p:spPr>
          <a:xfrm>
            <a:off x="1362806" y="5377962"/>
            <a:ext cx="3683977" cy="10990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CountVectorizer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3B85D1-13FA-A48A-F5D9-CB5064409138}"/>
              </a:ext>
            </a:extLst>
          </p:cNvPr>
          <p:cNvSpPr/>
          <p:nvPr/>
        </p:nvSpPr>
        <p:spPr>
          <a:xfrm>
            <a:off x="5996352" y="3133481"/>
            <a:ext cx="345537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/>
              <a:t>Νόμος του </a:t>
            </a:r>
            <a:r>
              <a:rPr lang="en-US" sz="2800" b="1" dirty="0" err="1"/>
              <a:t>Zipf</a:t>
            </a:r>
            <a:endParaRPr lang="en-US" sz="28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01CCDE-6117-C234-E097-34E36CDCD696}"/>
              </a:ext>
            </a:extLst>
          </p:cNvPr>
          <p:cNvCxnSpPr>
            <a:stCxn id="21" idx="2"/>
            <a:endCxn id="9" idx="0"/>
          </p:cNvCxnSpPr>
          <p:nvPr/>
        </p:nvCxnSpPr>
        <p:spPr>
          <a:xfrm>
            <a:off x="7724041" y="4047881"/>
            <a:ext cx="0" cy="36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F1FE9F1-A598-40C0-6635-6C17486A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41" y="2978539"/>
            <a:ext cx="2176504" cy="12242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DDCE644-DFDD-674A-158C-466663DEF716}"/>
              </a:ext>
            </a:extLst>
          </p:cNvPr>
          <p:cNvSpPr/>
          <p:nvPr/>
        </p:nvSpPr>
        <p:spPr>
          <a:xfrm rot="1749866">
            <a:off x="5048646" y="4193044"/>
            <a:ext cx="927012" cy="4792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8F5F42-BCED-DCCE-B4C6-C3099258CB4A}"/>
              </a:ext>
            </a:extLst>
          </p:cNvPr>
          <p:cNvSpPr/>
          <p:nvPr/>
        </p:nvSpPr>
        <p:spPr>
          <a:xfrm rot="19603992">
            <a:off x="5074579" y="5233230"/>
            <a:ext cx="927012" cy="4792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5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F5F4-0244-A003-B295-1C25978C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00AD-0F9B-6293-8BD0-E6968B80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10077869" cy="336681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Διόρθωση της ανισορροπίας των </a:t>
            </a:r>
            <a:r>
              <a:rPr lang="en-US" dirty="0"/>
              <a:t>count() </a:t>
            </a:r>
            <a:r>
              <a:rPr lang="el-GR" dirty="0"/>
              <a:t>μεταξύ των κλάσεων (πχ. </a:t>
            </a:r>
            <a:r>
              <a:rPr lang="en-US" dirty="0"/>
              <a:t>neutral 8638, anger 110)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Χρήση της βιβλιοθήκης </a:t>
            </a:r>
            <a:r>
              <a:rPr lang="en-US" dirty="0"/>
              <a:t>ADASYN </a:t>
            </a:r>
            <a:r>
              <a:rPr lang="el-GR" dirty="0"/>
              <a:t>του </a:t>
            </a:r>
            <a:r>
              <a:rPr lang="en-US" dirty="0" err="1"/>
              <a:t>ibmlearn.over_sampling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EB23-9869-97B0-5FDE-43B4836F7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003280-ED9D-E123-2C81-9B8D09D13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9" y="3758942"/>
            <a:ext cx="7971083" cy="162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17D50-93F5-2E67-3B8E-BA562D3B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9" y="5695186"/>
            <a:ext cx="3859276" cy="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6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2C6-41DD-41BF-8547-FA7D3C92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Αποτέλεσμα μετά το </a:t>
            </a:r>
            <a:r>
              <a:rPr lang="en-US" dirty="0"/>
              <a:t>ADASYN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EE37-1158-9A84-BA50-BE4D327E9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ACB39-3C79-CC11-1694-097C9434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376" y="2506305"/>
            <a:ext cx="4684461" cy="3020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B29CE-4188-E411-2BD3-813015B4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2" y="2506305"/>
            <a:ext cx="4784996" cy="3020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112AA-95B8-8B2D-2C8B-8C8ACE3EA03A}"/>
              </a:ext>
            </a:extLst>
          </p:cNvPr>
          <p:cNvSpPr txBox="1"/>
          <p:nvPr/>
        </p:nvSpPr>
        <p:spPr>
          <a:xfrm>
            <a:off x="1193541" y="1983085"/>
            <a:ext cx="338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30F73-3131-7762-6C8C-1F099BCF607A}"/>
              </a:ext>
            </a:extLst>
          </p:cNvPr>
          <p:cNvSpPr txBox="1"/>
          <p:nvPr/>
        </p:nvSpPr>
        <p:spPr>
          <a:xfrm>
            <a:off x="6391087" y="1983085"/>
            <a:ext cx="338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4451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25F09A-C7FD-38F9-8874-1EEC2181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70" y="3009124"/>
            <a:ext cx="10562235" cy="1409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D4B20-4955-BBA3-B1E9-ECD0597B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DDFF-86C5-3735-4865-7A4F2969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5BA2D6-D97E-5C79-DE91-768994D1DA0E}"/>
              </a:ext>
            </a:extLst>
          </p:cNvPr>
          <p:cNvCxnSpPr>
            <a:cxnSpLocks/>
          </p:cNvCxnSpPr>
          <p:nvPr/>
        </p:nvCxnSpPr>
        <p:spPr>
          <a:xfrm flipH="1">
            <a:off x="8062546" y="2444261"/>
            <a:ext cx="826477" cy="98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B4E66D-5F4F-C50F-0722-BC145DBCA4AD}"/>
              </a:ext>
            </a:extLst>
          </p:cNvPr>
          <p:cNvSpPr txBox="1"/>
          <p:nvPr/>
        </p:nvSpPr>
        <p:spPr>
          <a:xfrm>
            <a:off x="7615551" y="1503810"/>
            <a:ext cx="359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Εδώ έχει γίνει ήδη </a:t>
            </a:r>
            <a:r>
              <a:rPr lang="en-US" dirty="0"/>
              <a:t>label encoding </a:t>
            </a:r>
            <a:r>
              <a:rPr lang="el-GR" dirty="0"/>
              <a:t>αλλά θέλουμε να φαίνονται τα </a:t>
            </a:r>
            <a:r>
              <a:rPr lang="en-US" dirty="0"/>
              <a:t>sentiments </a:t>
            </a:r>
            <a:r>
              <a:rPr lang="el-GR" dirty="0"/>
              <a:t>στο </a:t>
            </a:r>
            <a:r>
              <a:rPr lang="en-US" dirty="0"/>
              <a:t>matrix </a:t>
            </a:r>
            <a:r>
              <a:rPr lang="el-GR" dirty="0"/>
              <a:t>και όχι 0,1,2 </a:t>
            </a:r>
            <a:r>
              <a:rPr lang="el-GR" dirty="0" err="1"/>
              <a:t>κλπ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AD2-2BC8-F891-C785-2203A033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F3BFE9-3A36-A314-81F9-8B9A492E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806" y="2921901"/>
            <a:ext cx="8948470" cy="188749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8803-BF56-33D3-CB74-FD06D4001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E94629-48EB-46E9-C124-3889861197E2}"/>
              </a:ext>
            </a:extLst>
          </p:cNvPr>
          <p:cNvCxnSpPr>
            <a:cxnSpLocks/>
          </p:cNvCxnSpPr>
          <p:nvPr/>
        </p:nvCxnSpPr>
        <p:spPr>
          <a:xfrm flipH="1">
            <a:off x="7875449" y="2206869"/>
            <a:ext cx="826477" cy="98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A2F8B4-DE34-7BF3-6282-BC5C98703877}"/>
              </a:ext>
            </a:extLst>
          </p:cNvPr>
          <p:cNvSpPr txBox="1"/>
          <p:nvPr/>
        </p:nvSpPr>
        <p:spPr>
          <a:xfrm>
            <a:off x="7428454" y="1266418"/>
            <a:ext cx="359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folds </a:t>
            </a:r>
            <a:r>
              <a:rPr lang="el-GR" dirty="0"/>
              <a:t>μόνο γιατί αλλιώς αργεί πολύ, ειδικά όταν έχουμε πάρα πολλά </a:t>
            </a:r>
            <a:r>
              <a:rPr lang="en-US" dirty="0"/>
              <a:t>params </a:t>
            </a:r>
            <a:r>
              <a:rPr lang="el-GR" dirty="0"/>
              <a:t>που πρέπει να ψάξουμε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EAB4D-34B6-BB9B-4B02-F24C818563AD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959956" y="4519246"/>
            <a:ext cx="2278436" cy="74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C5F421-9144-13E5-6643-13BF65B95CFF}"/>
              </a:ext>
            </a:extLst>
          </p:cNvPr>
          <p:cNvSpPr txBox="1"/>
          <p:nvPr/>
        </p:nvSpPr>
        <p:spPr>
          <a:xfrm>
            <a:off x="4044462" y="5264546"/>
            <a:ext cx="3830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Βασικά αυτό μας ενδιαφέρει περισσότερο δηλαδή ποιος ήταν ο καλύτερος συνδυασμός των </a:t>
            </a:r>
            <a:r>
              <a:rPr lang="en-US" dirty="0"/>
              <a:t>params</a:t>
            </a:r>
          </a:p>
        </p:txBody>
      </p:sp>
    </p:spTree>
    <p:extLst>
      <p:ext uri="{BB962C8B-B14F-4D97-AF65-F5344CB8AC3E}">
        <p14:creationId xmlns:p14="http://schemas.microsoft.com/office/powerpoint/2010/main" val="3959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DD43-4FB6-F2A4-78C0-6E009F78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588EB6-44BF-CFD7-EE89-B46F8CB90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99" y="2540704"/>
            <a:ext cx="8597038" cy="51780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B32C-F59C-372C-AACD-61BC7BFDE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83A50F-228C-3B6B-8546-7FC4FFADA4ED}"/>
              </a:ext>
            </a:extLst>
          </p:cNvPr>
          <p:cNvCxnSpPr>
            <a:cxnSpLocks/>
          </p:cNvCxnSpPr>
          <p:nvPr/>
        </p:nvCxnSpPr>
        <p:spPr>
          <a:xfrm flipH="1">
            <a:off x="5431188" y="2123633"/>
            <a:ext cx="1822466" cy="598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C0495-EE6A-275E-9427-DA2AAF9B3162}"/>
              </a:ext>
            </a:extLst>
          </p:cNvPr>
          <p:cNvSpPr txBox="1"/>
          <p:nvPr/>
        </p:nvSpPr>
        <p:spPr>
          <a:xfrm>
            <a:off x="6355373" y="1754301"/>
            <a:ext cx="359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fold cross validation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7DE3BF-6181-E1EB-78A1-B602945BBAE1}"/>
              </a:ext>
            </a:extLst>
          </p:cNvPr>
          <p:cNvCxnSpPr>
            <a:cxnSpLocks/>
          </p:cNvCxnSpPr>
          <p:nvPr/>
        </p:nvCxnSpPr>
        <p:spPr>
          <a:xfrm flipH="1" flipV="1">
            <a:off x="8027378" y="2957774"/>
            <a:ext cx="1556237" cy="673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DB1A78-C5F7-9C40-35D9-8A1EB02CA5C6}"/>
              </a:ext>
            </a:extLst>
          </p:cNvPr>
          <p:cNvSpPr txBox="1"/>
          <p:nvPr/>
        </p:nvSpPr>
        <p:spPr>
          <a:xfrm>
            <a:off x="7825407" y="3640432"/>
            <a:ext cx="359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Τα </a:t>
            </a:r>
            <a:r>
              <a:rPr lang="en-US" dirty="0"/>
              <a:t>metrics </a:t>
            </a:r>
            <a:r>
              <a:rPr lang="el-GR" dirty="0"/>
              <a:t>που μας ενδιαφέρουν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476DA-6454-38FE-89F6-4B1A5BA0E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4420658"/>
            <a:ext cx="6935851" cy="15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6517-2FE4-CA21-712E-20F34CCA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358293-4877-AC2F-797E-B80F3A92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889" y="773723"/>
            <a:ext cx="1119042" cy="10235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BE98-BDAB-434A-0806-26D34450C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FF07E-52D0-4961-730C-86BA39C2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6" y="2582817"/>
            <a:ext cx="5249661" cy="32113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2C581-5FC0-2C9C-F674-347EE932C956}"/>
              </a:ext>
            </a:extLst>
          </p:cNvPr>
          <p:cNvCxnSpPr>
            <a:cxnSpLocks/>
          </p:cNvCxnSpPr>
          <p:nvPr/>
        </p:nvCxnSpPr>
        <p:spPr>
          <a:xfrm flipH="1">
            <a:off x="4000500" y="2294166"/>
            <a:ext cx="1960685" cy="166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8F2C98-B5CF-2C29-A64E-9BEE15B2D18C}"/>
              </a:ext>
            </a:extLst>
          </p:cNvPr>
          <p:cNvSpPr txBox="1"/>
          <p:nvPr/>
        </p:nvSpPr>
        <p:spPr>
          <a:xfrm>
            <a:off x="4866017" y="1695639"/>
            <a:ext cx="3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params </a:t>
            </a:r>
            <a:r>
              <a:rPr lang="el-GR" dirty="0"/>
              <a:t>που εξετάζονται στο </a:t>
            </a:r>
            <a:r>
              <a:rPr lang="en-US" dirty="0"/>
              <a:t>hyperparameter tuning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BC753-A952-5420-59BB-96A85E912E93}"/>
              </a:ext>
            </a:extLst>
          </p:cNvPr>
          <p:cNvSpPr txBox="1"/>
          <p:nvPr/>
        </p:nvSpPr>
        <p:spPr>
          <a:xfrm>
            <a:off x="6664044" y="3145866"/>
            <a:ext cx="3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Δημιουργείται το </a:t>
            </a:r>
            <a:r>
              <a:rPr lang="en-US" dirty="0" err="1"/>
              <a:t>best_model</a:t>
            </a:r>
            <a:r>
              <a:rPr lang="en-US" dirty="0"/>
              <a:t> </a:t>
            </a:r>
            <a:r>
              <a:rPr lang="el-GR" dirty="0"/>
              <a:t>με τα καλύτερα </a:t>
            </a:r>
            <a:r>
              <a:rPr lang="en-US" dirty="0"/>
              <a:t>params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F03108-45C4-D015-AE5A-CE6F594328BA}"/>
              </a:ext>
            </a:extLst>
          </p:cNvPr>
          <p:cNvCxnSpPr>
            <a:cxnSpLocks/>
          </p:cNvCxnSpPr>
          <p:nvPr/>
        </p:nvCxnSpPr>
        <p:spPr>
          <a:xfrm flipH="1">
            <a:off x="5829300" y="3792197"/>
            <a:ext cx="1907931" cy="94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C24BC-38E6-FA32-92E5-5D18F74CB7B9}"/>
              </a:ext>
            </a:extLst>
          </p:cNvPr>
          <p:cNvSpPr txBox="1"/>
          <p:nvPr/>
        </p:nvSpPr>
        <p:spPr>
          <a:xfrm>
            <a:off x="4651998" y="5987018"/>
            <a:ext cx="3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</a:t>
            </a:r>
            <a:r>
              <a:rPr lang="el-GR" dirty="0"/>
              <a:t>και αποτελέσματα από το </a:t>
            </a:r>
          </a:p>
          <a:p>
            <a:pPr algn="ctr"/>
            <a:r>
              <a:rPr lang="en-US" dirty="0" err="1"/>
              <a:t>final_model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E34C0-AEF4-9B18-1C93-DD6A914E6EC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133170" y="5517957"/>
            <a:ext cx="1316855" cy="469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6A0-9D7B-DE5F-B467-0589511C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DB16-25C4-B43D-255C-A700A601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4A1A30-337E-2535-DAA2-2058C5E202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18185" y="2074689"/>
            <a:ext cx="6608884" cy="3580770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Τα μέσα κοινωνικής δικτύωσης αποτελούν σήμερα αναπόσπαστο κομμάτι της καθημερινότητας.</a:t>
            </a:r>
            <a:endParaRPr lang="en-US" sz="2000" dirty="0"/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Ειδικά το </a:t>
            </a:r>
            <a:r>
              <a:rPr lang="en-US" sz="2000" b="1" dirty="0"/>
              <a:t>Twitter</a:t>
            </a:r>
            <a:r>
              <a:rPr lang="en-US" sz="2000" dirty="0"/>
              <a:t> </a:t>
            </a:r>
            <a:r>
              <a:rPr lang="el-GR" sz="2000" dirty="0"/>
              <a:t>αποτελεί μία πλατφόρμα όπου εκατομμύρια άνθρωποι εκφράζουν καθημερινά τις απόψεις τους.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l-GR" sz="2000" dirty="0"/>
              <a:t>Ως αποτέλεσμα η πλατφόρμα αυτή και ειδικότερα η ανάλυση του συναισθήματος των </a:t>
            </a:r>
            <a:r>
              <a:rPr lang="en-US" sz="2000" dirty="0"/>
              <a:t>tweet </a:t>
            </a:r>
            <a:r>
              <a:rPr lang="el-GR" sz="2000" dirty="0"/>
              <a:t>επιτρέπει σε μία εταιρεία να κατανοήσει καλύτερα τις απόψεις των πελατών για τα προϊόντα της.</a:t>
            </a:r>
            <a:endParaRPr lang="en-US" sz="2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4757B-1972-486A-A1C5-59FF0A13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06563"/>
            <a:ext cx="4317022" cy="43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6517-2FE4-CA21-712E-20F34CCA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358293-4877-AC2F-797E-B80F3A928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889" y="773723"/>
            <a:ext cx="1119042" cy="10235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BE98-BDAB-434A-0806-26D34450C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3E0F11-A373-2673-C94A-52363821BADF}"/>
              </a:ext>
            </a:extLst>
          </p:cNvPr>
          <p:cNvSpPr/>
          <p:nvPr/>
        </p:nvSpPr>
        <p:spPr>
          <a:xfrm>
            <a:off x="5554057" y="5447573"/>
            <a:ext cx="2402981" cy="111565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Accuracy train: </a:t>
            </a:r>
            <a:r>
              <a:rPr lang="en-US" sz="1400" b="1" dirty="0"/>
              <a:t>69%</a:t>
            </a:r>
          </a:p>
          <a:p>
            <a:pPr algn="ctr"/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: </a:t>
            </a:r>
            <a:r>
              <a:rPr lang="en-US" sz="1400" b="1" dirty="0"/>
              <a:t>20%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C59B0B-EF82-5FAA-44FE-7BCF80AC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031" y="1958456"/>
            <a:ext cx="2643104" cy="423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4EC35-7D2B-41FF-10ED-A2C7A8B03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82" y="2543557"/>
            <a:ext cx="4137502" cy="312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EFC62-1CC1-424C-299F-7E19EE7F5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255" y="655845"/>
            <a:ext cx="4970504" cy="4568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CB0803-639D-B181-601F-9FE56D3EE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934" y="3185290"/>
            <a:ext cx="3597297" cy="27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CD85-9C10-C956-6280-A06F9E68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037D-1C97-9798-AD2B-EEE2C759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9D6391-9250-9F61-C611-FE0FD67AA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79" y="2570208"/>
            <a:ext cx="4837654" cy="4508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06A845-2153-A83F-DF6C-A6471BE0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70" y="210295"/>
            <a:ext cx="1490808" cy="1437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50DC4E-461A-CB1E-299D-4D850897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30" y="2074106"/>
            <a:ext cx="2232853" cy="2514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9FB86F-A3F5-04A3-6567-55E22A987449}"/>
              </a:ext>
            </a:extLst>
          </p:cNvPr>
          <p:cNvSpPr/>
          <p:nvPr/>
        </p:nvSpPr>
        <p:spPr>
          <a:xfrm>
            <a:off x="5554057" y="5447573"/>
            <a:ext cx="2402981" cy="111565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Accuracy train: </a:t>
            </a:r>
            <a:r>
              <a:rPr lang="en-US" sz="1400" b="1" dirty="0"/>
              <a:t>76%</a:t>
            </a:r>
          </a:p>
          <a:p>
            <a:pPr algn="ctr"/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: </a:t>
            </a:r>
            <a:r>
              <a:rPr lang="en-US" sz="1400" b="1" dirty="0"/>
              <a:t>13%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463B1A-71EB-385A-4098-BA6482124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491" y="651722"/>
            <a:ext cx="4713599" cy="4382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3A99C-8CDA-0FB0-0400-634DC369F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402" y="3316473"/>
            <a:ext cx="4157668" cy="32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9400-B061-D01C-0DDE-BEA97E75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2189-D2A2-BCE1-8A67-7824CC781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3D758-DB19-486F-A936-CC15617E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3" y="2944031"/>
            <a:ext cx="6048287" cy="357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495AA-EB11-C81E-ACA3-D2C1C247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05" y="372233"/>
            <a:ext cx="1679355" cy="774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1F41D-23BE-D206-B48F-EB2F76B4B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52" y="1840213"/>
            <a:ext cx="3071126" cy="9525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721F44-CE1A-1446-2E52-0284F326D0C2}"/>
              </a:ext>
            </a:extLst>
          </p:cNvPr>
          <p:cNvSpPr/>
          <p:nvPr/>
        </p:nvSpPr>
        <p:spPr>
          <a:xfrm>
            <a:off x="5554057" y="5447573"/>
            <a:ext cx="2402981" cy="111565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Accuracy train: </a:t>
            </a:r>
            <a:r>
              <a:rPr lang="en-US" sz="1400" b="1" dirty="0"/>
              <a:t>91%</a:t>
            </a:r>
          </a:p>
          <a:p>
            <a:pPr algn="ctr"/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: </a:t>
            </a:r>
            <a:r>
              <a:rPr lang="en-US" sz="1400" b="1" dirty="0"/>
              <a:t>25%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75F87-76DD-4E1C-9D56-71C327AEF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110" y="1283993"/>
            <a:ext cx="4418398" cy="4016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A58E88-0F34-A879-2BDC-483ECC927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80" y="3442694"/>
            <a:ext cx="3942378" cy="31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5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CC7E-C1F1-48BF-B961-E62D306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EE0F-3018-14AD-196D-0C782D977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BE31C7-54A1-6764-CB87-ABE477C7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46" y="319088"/>
            <a:ext cx="3383452" cy="80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F302F-8666-6843-2B59-64F7478A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91" y="1910649"/>
            <a:ext cx="3452159" cy="70872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43E27EF-8880-5737-C3C9-04F3F068D5D8}"/>
              </a:ext>
            </a:extLst>
          </p:cNvPr>
          <p:cNvSpPr/>
          <p:nvPr/>
        </p:nvSpPr>
        <p:spPr>
          <a:xfrm>
            <a:off x="5554057" y="5447573"/>
            <a:ext cx="2402981" cy="111565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Accuracy train: </a:t>
            </a:r>
            <a:r>
              <a:rPr lang="en-US" sz="1400" b="1" dirty="0"/>
              <a:t>31%</a:t>
            </a:r>
          </a:p>
          <a:p>
            <a:pPr algn="ctr"/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: </a:t>
            </a:r>
            <a:r>
              <a:rPr lang="en-US" sz="1400" b="1" dirty="0"/>
              <a:t>21%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1543B-AF2C-5EAF-1B93-7C5B70B8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9" y="2675650"/>
            <a:ext cx="5547841" cy="472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70572-D62A-5287-BFF5-D3229B9E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322" y="1126288"/>
            <a:ext cx="4634292" cy="4238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E3415-66BA-8C7B-3080-3E32293A9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998" y="3332527"/>
            <a:ext cx="3873143" cy="30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9D9B-6F10-67DE-BCE5-9643E01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593F-AF8B-DDC4-885A-1710A33F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A79B5-49E4-5A4E-FE04-3DC9C206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86" y="100444"/>
            <a:ext cx="1141735" cy="1578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8F44B-975E-6027-3286-0C732190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8" y="2847993"/>
            <a:ext cx="5226338" cy="378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54952F-D7D3-E113-3C30-3A06A115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17" y="1916458"/>
            <a:ext cx="3444538" cy="70110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33F97E-853B-081E-9A71-E7ACFDE3FBDF}"/>
              </a:ext>
            </a:extLst>
          </p:cNvPr>
          <p:cNvSpPr/>
          <p:nvPr/>
        </p:nvSpPr>
        <p:spPr>
          <a:xfrm>
            <a:off x="5554057" y="5447573"/>
            <a:ext cx="2402981" cy="111565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Accuracy train: </a:t>
            </a:r>
            <a:r>
              <a:rPr lang="en-US" sz="1400" b="1" dirty="0"/>
              <a:t>24%</a:t>
            </a:r>
          </a:p>
          <a:p>
            <a:pPr algn="ctr"/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: </a:t>
            </a:r>
            <a:r>
              <a:rPr lang="en-US" sz="1400" b="1" dirty="0"/>
              <a:t>24%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74707-ECE4-2018-F755-5BFF01DD3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71" y="1093973"/>
            <a:ext cx="4435890" cy="4057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BAB33-F2C0-9443-E56A-00A1E121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613" y="3391753"/>
            <a:ext cx="3933842" cy="30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578E-9316-CFF9-B13C-E635483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1796-45C1-DA1F-0BC9-BA7390643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4F49E-A175-943D-B4A7-4BC6328C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47" y="448755"/>
            <a:ext cx="3592932" cy="1889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DF313-D59A-512E-A608-A97C037D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2705220"/>
            <a:ext cx="5076139" cy="2691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FD7A3-4EC2-E87E-1964-94952B3A1A36}"/>
              </a:ext>
            </a:extLst>
          </p:cNvPr>
          <p:cNvSpPr txBox="1"/>
          <p:nvPr/>
        </p:nvSpPr>
        <p:spPr>
          <a:xfrm>
            <a:off x="7737231" y="3192032"/>
            <a:ext cx="359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Πρέπει να τροποποιήσουμε τα </a:t>
            </a:r>
            <a:r>
              <a:rPr lang="en-US" dirty="0"/>
              <a:t>dimensions </a:t>
            </a:r>
            <a:r>
              <a:rPr lang="el-GR" dirty="0"/>
              <a:t>από 1200 σε 200, </a:t>
            </a:r>
          </a:p>
          <a:p>
            <a:r>
              <a:rPr lang="el-GR" dirty="0"/>
              <a:t>γιατί αλλιώς ο πίνακας ήταν</a:t>
            </a:r>
          </a:p>
          <a:p>
            <a:r>
              <a:rPr lang="el-GR" dirty="0"/>
              <a:t>‘</a:t>
            </a:r>
            <a:r>
              <a:rPr lang="en-US" dirty="0"/>
              <a:t>too sparse’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44FE6A-CA16-EA31-A665-E66509070F75}"/>
              </a:ext>
            </a:extLst>
          </p:cNvPr>
          <p:cNvCxnSpPr>
            <a:cxnSpLocks/>
          </p:cNvCxnSpPr>
          <p:nvPr/>
        </p:nvCxnSpPr>
        <p:spPr>
          <a:xfrm flipH="1">
            <a:off x="5820508" y="3792197"/>
            <a:ext cx="19167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578E-9316-CFF9-B13C-E635483C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1796-45C1-DA1F-0BC9-BA7390643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4F49E-A175-943D-B4A7-4BC6328C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68" y="208888"/>
            <a:ext cx="3592932" cy="18899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19CEAA-B108-1B8F-09A1-2DB80543FBF5}"/>
              </a:ext>
            </a:extLst>
          </p:cNvPr>
          <p:cNvSpPr/>
          <p:nvPr/>
        </p:nvSpPr>
        <p:spPr>
          <a:xfrm>
            <a:off x="5554057" y="5447573"/>
            <a:ext cx="2402981" cy="111565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Accuracy train: </a:t>
            </a:r>
            <a:r>
              <a:rPr lang="en-US" sz="1400" b="1" dirty="0"/>
              <a:t>18%</a:t>
            </a:r>
          </a:p>
          <a:p>
            <a:pPr algn="ctr"/>
            <a:r>
              <a:rPr lang="en-US" sz="1400" dirty="0"/>
              <a:t>Accuracy </a:t>
            </a:r>
            <a:r>
              <a:rPr lang="en-US" sz="1400" dirty="0" err="1"/>
              <a:t>val</a:t>
            </a:r>
            <a:r>
              <a:rPr lang="en-US" sz="1400" dirty="0"/>
              <a:t>: </a:t>
            </a:r>
            <a:r>
              <a:rPr lang="en-US" sz="1400" b="1" dirty="0"/>
              <a:t>18%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07982-44DB-BFB9-BA1F-4E1A6B24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878675"/>
            <a:ext cx="4986819" cy="4531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9C1BB0-0430-E50D-9243-C23FA78C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47" y="2098885"/>
            <a:ext cx="4180476" cy="33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229B-7373-659C-3CF7-85143CAF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99E2-ABDB-3BBC-24F2-27555550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Κώδικας που εκτελείται από το </a:t>
            </a:r>
            <a:r>
              <a:rPr lang="en-US" dirty="0"/>
              <a:t>command line</a:t>
            </a:r>
            <a:endParaRPr lang="el-G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Διαβάζει </a:t>
            </a:r>
            <a:r>
              <a:rPr lang="en-US" dirty="0"/>
              <a:t>tweet </a:t>
            </a:r>
            <a:r>
              <a:rPr lang="el-GR" dirty="0"/>
              <a:t>από το αρχείο ‘</a:t>
            </a:r>
            <a:r>
              <a:rPr lang="en-US" dirty="0"/>
              <a:t>tweet.txt’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Επιστρέφει </a:t>
            </a:r>
            <a:r>
              <a:rPr lang="en-US" dirty="0"/>
              <a:t>prediction </a:t>
            </a:r>
            <a:r>
              <a:rPr lang="el-GR" dirty="0"/>
              <a:t>για το </a:t>
            </a:r>
            <a:r>
              <a:rPr lang="en-US" dirty="0"/>
              <a:t>emotion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6B91-2244-FD1E-9837-00ED6F5F9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7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7D91-948F-6C33-3304-1C45914E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Εκτέλεσης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1E3E-6234-1855-BB57-8A173DAEC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E498E-E9F8-B53F-6EE7-1F7AE6DB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7" y="2824032"/>
            <a:ext cx="7204148" cy="648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9B348-D408-6BB9-5EAA-6703D318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63" y="4233144"/>
            <a:ext cx="7472213" cy="9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0B48-1EFC-551C-B324-6D68C9D7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11" y="3612703"/>
            <a:ext cx="9779183" cy="1325563"/>
          </a:xfrm>
        </p:spPr>
        <p:txBody>
          <a:bodyPr/>
          <a:lstStyle/>
          <a:p>
            <a:r>
              <a:rPr lang="el-GR" dirty="0"/>
              <a:t>Ευχαριστώ για το χρόνο σας!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6C56-A604-3507-2FCC-2358F15EB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764ED-34C0-EE30-2D54-9F3C90DA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89" y="2988252"/>
            <a:ext cx="5746042" cy="440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3623B0-1E41-3387-E155-1A955A29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41" y="904587"/>
            <a:ext cx="4755292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E355-463C-EE99-073B-98BD4CAF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και Προκλήσεις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3264-3DD0-DD99-8780-8B52408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9779182" cy="43388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2400" dirty="0"/>
              <a:t>Οι αλγόριθμοι μηχανικής μάθησης μάς έχουν επιτρέψει να αναλύσουμε και να κατηγοριοποιήσουμε τα </a:t>
            </a:r>
            <a:r>
              <a:rPr lang="el-GR" sz="2400" dirty="0" err="1"/>
              <a:t>tweets</a:t>
            </a:r>
            <a:r>
              <a:rPr lang="el-GR" sz="2400" dirty="0"/>
              <a:t> ανάλογα με το συναίσθημα που εκφέρουν.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2400" dirty="0"/>
              <a:t>Η επεξεργασία φυσικής γλώσσας (</a:t>
            </a:r>
            <a:r>
              <a:rPr lang="el-GR" sz="2400" dirty="0" err="1"/>
              <a:t>Natural</a:t>
            </a:r>
            <a:r>
              <a:rPr lang="el-GR" sz="2400" dirty="0"/>
              <a:t> </a:t>
            </a:r>
            <a:r>
              <a:rPr lang="el-GR" sz="2400" dirty="0" err="1"/>
              <a:t>Language</a:t>
            </a:r>
            <a:r>
              <a:rPr lang="el-GR" sz="2400" dirty="0"/>
              <a:t> </a:t>
            </a:r>
            <a:r>
              <a:rPr lang="el-GR" sz="2400" dirty="0" err="1"/>
              <a:t>Processing</a:t>
            </a:r>
            <a:r>
              <a:rPr lang="el-GR" sz="2400" dirty="0"/>
              <a:t>) μάς δίνει τη δυνατότητα να εξάγουμε σημαντικά δεδομένα από ένα κείμενο.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2400" dirty="0"/>
              <a:t>Ορισμένες προκλήσεις που πρέπει να ξεπεραστούν είναι η ανίχνευση του τόνου σε ένα κείμενο (πχ. ειρωνεία) καθώς και η σημασία μίας λέξης με βάση τα </a:t>
            </a:r>
            <a:r>
              <a:rPr lang="el-GR" sz="2400" dirty="0" err="1"/>
              <a:t>συμφραζόμενα</a:t>
            </a:r>
            <a:r>
              <a:rPr lang="el-GR" sz="24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5251-C4B0-1ACA-E7EA-8A9C8806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4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ABEB-B095-E8C3-8566-AACB044E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Στόχος: </a:t>
            </a:r>
            <a:r>
              <a:rPr lang="en-US" dirty="0"/>
              <a:t>Classification </a:t>
            </a:r>
            <a:r>
              <a:rPr lang="el-GR" dirty="0"/>
              <a:t>με Βάση το Συναίσθημα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737F-77C2-1530-A9F8-B61CE414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dirty="0"/>
              <a:t>Η παρούσα ανάλυση θα εξετάσει διάφορες τεχνικές και μοντέλα για την ανάλυση των συναισθημάτων στα </a:t>
            </a:r>
            <a:r>
              <a:rPr lang="el-GR" dirty="0" err="1"/>
              <a:t>tweets</a:t>
            </a:r>
            <a:r>
              <a:rPr lang="el-GR" dirty="0"/>
              <a:t> και την ικανότητά των μοντέλων αυτών να εξάγουν ακριβή αποτελέσματα.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1798-B6DE-18FB-5D5E-6C04CBAA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8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21A-E0F0-33D1-8F31-8365D08E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Ποια </a:t>
            </a:r>
            <a:r>
              <a:rPr lang="en-US" dirty="0"/>
              <a:t>Libraries </a:t>
            </a:r>
            <a:r>
              <a:rPr lang="el-GR" dirty="0"/>
              <a:t>θα Χρειαστούμε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9AF7-B911-EE04-0FFD-46B222DE0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err="1"/>
              <a:t>Numpy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Pandas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Scikit-learn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Matplotlib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Seaborn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158-2918-0570-3DEA-6C49DBB21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BF2FE-E705-B357-2D99-B662D2F1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84" y="4858026"/>
            <a:ext cx="1238616" cy="1238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F44436-B0E2-F24C-5F98-32A1D11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84" y="1924415"/>
            <a:ext cx="1238616" cy="1238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1C38E-C00C-E66D-1FB1-EC6B36EE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003" y="1868675"/>
            <a:ext cx="1037346" cy="1384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65ECBE-F7A1-F56F-767E-E74C7BE76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83" y="3253585"/>
            <a:ext cx="2301058" cy="1238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78888F-0B4D-AD25-115E-3E983CBB6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1891" y="3854349"/>
            <a:ext cx="124978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C72C-198A-06C2-0B95-AD88BAF1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Επισκόπηση/Γενικά</a:t>
            </a:r>
            <a:r>
              <a:rPr lang="en-US" dirty="0"/>
              <a:t> </a:t>
            </a:r>
            <a:r>
              <a:rPr lang="el-GR" dirty="0"/>
              <a:t>για το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A5F6-F75B-1F29-5E84-55AAB67B5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46EB37-4DE3-FA5C-37DE-8AB18366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5" y="2431179"/>
            <a:ext cx="3155184" cy="16347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E3D23-1E6E-C44E-32FF-DF07F35BF11A}"/>
              </a:ext>
            </a:extLst>
          </p:cNvPr>
          <p:cNvSpPr txBox="1"/>
          <p:nvPr/>
        </p:nvSpPr>
        <p:spPr>
          <a:xfrm>
            <a:off x="572754" y="1951891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raw_df.info()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306F7F-90EE-1526-2FB8-B628867B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78" y="2426263"/>
            <a:ext cx="3942620" cy="2502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59E519-A7AA-A577-DFE2-A42DCE9C3602}"/>
              </a:ext>
            </a:extLst>
          </p:cNvPr>
          <p:cNvSpPr txBox="1"/>
          <p:nvPr/>
        </p:nvSpPr>
        <p:spPr>
          <a:xfrm>
            <a:off x="7534346" y="1718377"/>
            <a:ext cx="328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raw_df.describe</a:t>
            </a:r>
            <a:r>
              <a:rPr lang="en-US" sz="2000" b="1" dirty="0"/>
              <a:t>()</a:t>
            </a:r>
          </a:p>
          <a:p>
            <a:pPr algn="ctr"/>
            <a:r>
              <a:rPr lang="en-US" sz="2000" b="1" dirty="0"/>
              <a:t>(</a:t>
            </a:r>
            <a:r>
              <a:rPr lang="el-GR" sz="2000" b="1" dirty="0"/>
              <a:t>όχι και πολύ χρήσιμο)</a:t>
            </a:r>
            <a:endParaRPr lang="en-US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58CF6E-3529-B143-563E-FAE1132D7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915" y="5019915"/>
            <a:ext cx="4358089" cy="14570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D64940-2093-139F-61DA-368D4773D40E}"/>
              </a:ext>
            </a:extLst>
          </p:cNvPr>
          <p:cNvSpPr txBox="1"/>
          <p:nvPr/>
        </p:nvSpPr>
        <p:spPr>
          <a:xfrm>
            <a:off x="2794117" y="4528654"/>
            <a:ext cx="258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raw_df.head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/>
                </a:solidFill>
              </a:rPr>
              <a:t>5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8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C12C-CE81-9BEC-0FAC-75A6EE30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/ Duplicate Lines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1D0178-08F7-C3EE-182B-2BFF9B4A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087" y="4608271"/>
            <a:ext cx="2392887" cy="133361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94C5-1D52-081B-05BE-C34944B7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5892D-741C-BEF4-F3D5-22A53EEFCC18}"/>
              </a:ext>
            </a:extLst>
          </p:cNvPr>
          <p:cNvSpPr txBox="1"/>
          <p:nvPr/>
        </p:nvSpPr>
        <p:spPr>
          <a:xfrm>
            <a:off x="888022" y="4009293"/>
            <a:ext cx="2497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raw_df.isna</a:t>
            </a:r>
            <a:r>
              <a:rPr lang="en-US" sz="2000" b="1" dirty="0"/>
              <a:t>().sum()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F53EE-2A06-DCE7-5172-81F16640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30" y="2646954"/>
            <a:ext cx="4949722" cy="722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7A3EF-D6F6-1F3D-E70D-64C21984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927" y="3530039"/>
            <a:ext cx="692183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1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AE38-51F0-9A56-0B15-DDFBA72D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</a:t>
            </a:r>
            <a:r>
              <a:rPr lang="el-GR" dirty="0"/>
              <a:t>κάθε Κλάσης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8F519F-6C42-A7FF-ED05-3DB26608E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378" y="2085392"/>
            <a:ext cx="3475021" cy="305588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A426-4A13-BD16-CFD0-3BF291F2D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8D46F-122A-238B-E36E-BF4D2EE3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4" y="2147229"/>
            <a:ext cx="5969997" cy="37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7A62-5725-2397-A8A9-E1DEDA8E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Στατιστικά για τα </a:t>
            </a:r>
            <a:r>
              <a:rPr lang="en-US" dirty="0"/>
              <a:t>Tweets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AF71FD-6BAE-1511-5473-3143E1921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7267" y="2684255"/>
            <a:ext cx="1935648" cy="153175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EA12-DC48-D883-F0FD-71789E890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883C-9836-8D75-299E-B540BF076005}"/>
              </a:ext>
            </a:extLst>
          </p:cNvPr>
          <p:cNvSpPr txBox="1"/>
          <p:nvPr/>
        </p:nvSpPr>
        <p:spPr>
          <a:xfrm>
            <a:off x="8193637" y="2037924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μέσο μήκος </a:t>
            </a:r>
            <a:r>
              <a:rPr lang="en-US" b="1" dirty="0"/>
              <a:t>tweet (</a:t>
            </a:r>
            <a:r>
              <a:rPr lang="el-GR" b="1" dirty="0"/>
              <a:t>σε </a:t>
            </a:r>
            <a:r>
              <a:rPr lang="en-US" b="1" dirty="0"/>
              <a:t>chars)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8840E-02FB-0A97-5AB0-93C0B4E83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6" y="4101708"/>
            <a:ext cx="7184595" cy="1963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46F546-E2E3-29F7-242F-9AAD867B717C}"/>
              </a:ext>
            </a:extLst>
          </p:cNvPr>
          <p:cNvSpPr txBox="1"/>
          <p:nvPr/>
        </p:nvSpPr>
        <p:spPr>
          <a:xfrm>
            <a:off x="2068388" y="3732376"/>
            <a:ext cx="363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err="1"/>
              <a:t>οπτικοποίηση</a:t>
            </a:r>
            <a:r>
              <a:rPr lang="el-GR" b="1" dirty="0"/>
              <a:t> ανά </a:t>
            </a:r>
            <a:r>
              <a:rPr lang="en-US" b="1" dirty="0"/>
              <a:t>sentiment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76D49A-071D-0A2A-F825-9724AA48FDF5}"/>
              </a:ext>
            </a:extLst>
          </p:cNvPr>
          <p:cNvSpPr txBox="1">
            <a:spLocks/>
          </p:cNvSpPr>
          <p:nvPr/>
        </p:nvSpPr>
        <p:spPr>
          <a:xfrm>
            <a:off x="292436" y="2361089"/>
            <a:ext cx="7276693" cy="926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l-GR" sz="2400" dirty="0"/>
              <a:t>Δημιουργώ στήλη ‘</a:t>
            </a:r>
            <a:r>
              <a:rPr lang="el-GR" sz="2400" dirty="0" err="1"/>
              <a:t>content_char_count</a:t>
            </a:r>
            <a:r>
              <a:rPr lang="el-GR" sz="2400" dirty="0"/>
              <a:t>’ για τον αριθμό των χαρακτήρων σε κάθε </a:t>
            </a:r>
            <a:r>
              <a:rPr lang="el-GR" sz="2400" dirty="0" err="1"/>
              <a:t>tweet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029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402</TotalTime>
  <Words>664</Words>
  <Application>Microsoft Office PowerPoint</Application>
  <PresentationFormat>Widescreen</PresentationFormat>
  <Paragraphs>129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Tenorite</vt:lpstr>
      <vt:lpstr>Wingdings</vt:lpstr>
      <vt:lpstr>Office Theme</vt:lpstr>
      <vt:lpstr>Tweet Sentiment Analysis</vt:lpstr>
      <vt:lpstr>Εισαγωγή</vt:lpstr>
      <vt:lpstr>Στόχοι και Προκλήσεις</vt:lpstr>
      <vt:lpstr>Στόχος: Classification με Βάση το Συναίσθημα</vt:lpstr>
      <vt:lpstr>Ποια Libraries θα Χρειαστούμε </vt:lpstr>
      <vt:lpstr>Επισκόπηση/Γενικά για το Dataframe</vt:lpstr>
      <vt:lpstr>Missing Values / Duplicate Lines</vt:lpstr>
      <vt:lpstr>Count κάθε Κλάσης</vt:lpstr>
      <vt:lpstr>Στατιστικά για τα Tweets</vt:lpstr>
      <vt:lpstr>Διαχείριση των Emoticons</vt:lpstr>
      <vt:lpstr>Αφαίρεση Άχρηστων Συμβόλων</vt:lpstr>
      <vt:lpstr>Label Encoding</vt:lpstr>
      <vt:lpstr>Feature Matrix Creation</vt:lpstr>
      <vt:lpstr>Oversampling</vt:lpstr>
      <vt:lpstr>Αποτέλεσμα μετά το ADASYN</vt:lpstr>
      <vt:lpstr>Helper Functions</vt:lpstr>
      <vt:lpstr>Helper Functions</vt:lpstr>
      <vt:lpstr>Helper Functions</vt:lpstr>
      <vt:lpstr>SVM</vt:lpstr>
      <vt:lpstr>SVM</vt:lpstr>
      <vt:lpstr>kNN</vt:lpstr>
      <vt:lpstr>Decision Trees</vt:lpstr>
      <vt:lpstr>Random Forest</vt:lpstr>
      <vt:lpstr>AdaBoost</vt:lpstr>
      <vt:lpstr>Naive Bayes</vt:lpstr>
      <vt:lpstr>Naive Bayes</vt:lpstr>
      <vt:lpstr>Demo</vt:lpstr>
      <vt:lpstr>Παραδείγματα Εκτέλεσης</vt:lpstr>
      <vt:lpstr>Ευχαριστώ για το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Sentiment Analysis</dc:title>
  <dc:creator>Nick Tzanis</dc:creator>
  <cp:lastModifiedBy>Nick Tzanis</cp:lastModifiedBy>
  <cp:revision>7</cp:revision>
  <dcterms:created xsi:type="dcterms:W3CDTF">2023-02-13T15:21:12Z</dcterms:created>
  <dcterms:modified xsi:type="dcterms:W3CDTF">2023-02-16T22:28:29Z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