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8"/>
  </p:notesMasterIdLst>
  <p:handoutMasterIdLst>
    <p:handoutMasterId r:id="rId29"/>
  </p:handoutMasterIdLst>
  <p:sldIdLst>
    <p:sldId id="337" r:id="rId5"/>
    <p:sldId id="342" r:id="rId6"/>
    <p:sldId id="350" r:id="rId7"/>
    <p:sldId id="324" r:id="rId8"/>
    <p:sldId id="362" r:id="rId9"/>
    <p:sldId id="346" r:id="rId10"/>
    <p:sldId id="363" r:id="rId11"/>
    <p:sldId id="361" r:id="rId12"/>
    <p:sldId id="351" r:id="rId13"/>
    <p:sldId id="328" r:id="rId14"/>
    <p:sldId id="352" r:id="rId15"/>
    <p:sldId id="353" r:id="rId16"/>
    <p:sldId id="368" r:id="rId17"/>
    <p:sldId id="354" r:id="rId18"/>
    <p:sldId id="369" r:id="rId19"/>
    <p:sldId id="358" r:id="rId20"/>
    <p:sldId id="365" r:id="rId21"/>
    <p:sldId id="355" r:id="rId22"/>
    <p:sldId id="357" r:id="rId23"/>
    <p:sldId id="366" r:id="rId24"/>
    <p:sldId id="367" r:id="rId25"/>
    <p:sldId id="347" r:id="rId26"/>
    <p:sldId id="33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FBDCC0-F691-3EB4-DE1B-06AF1C90E47A}" v="1226" dt="2024-12-08T21:20:07.954"/>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84967" autoAdjust="0"/>
  </p:normalViewPr>
  <p:slideViewPr>
    <p:cSldViewPr snapToGrid="0">
      <p:cViewPr varScale="1">
        <p:scale>
          <a:sx n="98" d="100"/>
          <a:sy n="98" d="100"/>
        </p:scale>
        <p:origin x="96" y="504"/>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12/9/2024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23</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B3307-E470-F53A-80A8-117F2522F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7BA05-34D9-1B31-15D6-C6996A233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2BCD36-1B49-AE57-922F-5A34BB1941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C379D3-9CFB-2CE7-1EBF-46C27102F226}"/>
              </a:ext>
            </a:extLst>
          </p:cNvPr>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52408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97946-7582-3478-7462-2328FEBA9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82C60-0F2C-40E3-F1F0-48FC8AEFA1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C4C2-3A44-4041-51E3-963DB25516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54A950-9535-3AFE-956C-DF87DCE43E13}"/>
              </a:ext>
            </a:extLst>
          </p:cNvPr>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56755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E4A1E-F278-A5BE-B408-BEB27E204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32A94A-3B0B-FB81-BDCA-9E202A5FE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57DFB-52D1-9DA9-6E35-CE95D1217F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500214-5623-EE62-3E59-3007443C9653}"/>
              </a:ext>
            </a:extLst>
          </p:cNvPr>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58287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354705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hyperlink" Target="https://arxiv.org/pdf/2204.11369"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ijssst.info/Vol-20/No-2/paper17.pdf" TargetMode="External"/><Relationship Id="rId5" Type="http://schemas.openxmlformats.org/officeDocument/2006/relationships/hyperlink" Target="https://www.mathworks.com/help/5g/ug/nr-fdd-scheduling-performance-evaluation.html" TargetMode="External"/><Relationship Id="rId4" Type="http://schemas.openxmlformats.org/officeDocument/2006/relationships/hyperlink" Target="https://www.mathworks.com/help/5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505628" y="2659488"/>
            <a:ext cx="8311102" cy="3521344"/>
          </a:xfrm>
        </p:spPr>
        <p:txBody>
          <a:bodyPr/>
          <a:lstStyle/>
          <a:p>
            <a:r>
              <a:rPr lang="en-US" sz="3600" dirty="0"/>
              <a:t>Scheduling </a:t>
            </a:r>
            <a:r>
              <a:rPr lang="el-GR" sz="3600" dirty="0" err="1"/>
              <a:t>αλγΟριθμοι</a:t>
            </a:r>
            <a:r>
              <a:rPr lang="el-GR" sz="3600" dirty="0"/>
              <a:t> σε </a:t>
            </a:r>
            <a:r>
              <a:rPr lang="en-US" sz="3600" dirty="0"/>
              <a:t>MATLAB, </a:t>
            </a:r>
            <a:r>
              <a:rPr lang="el-GR" sz="3600" dirty="0"/>
              <a:t>για </a:t>
            </a:r>
            <a:r>
              <a:rPr lang="en-US" sz="3600" dirty="0"/>
              <a:t>downlink </a:t>
            </a:r>
            <a:r>
              <a:rPr lang="el-GR" sz="3600" dirty="0"/>
              <a:t>σε </a:t>
            </a:r>
            <a:r>
              <a:rPr lang="en-US" sz="3600" dirty="0"/>
              <a:t>LTE-4G</a:t>
            </a:r>
            <a:br>
              <a:rPr lang="en-US" sz="3600" dirty="0"/>
            </a:br>
            <a:br>
              <a:rPr lang="en-US" sz="3600" dirty="0"/>
            </a:br>
            <a:r>
              <a:rPr lang="el-GR" sz="2000" dirty="0" err="1"/>
              <a:t>Βουλγαρησ</a:t>
            </a:r>
            <a:r>
              <a:rPr lang="el-GR" sz="2000" dirty="0"/>
              <a:t> </a:t>
            </a:r>
            <a:r>
              <a:rPr lang="el-GR" sz="2000" dirty="0" err="1"/>
              <a:t>νικολαοσ</a:t>
            </a:r>
            <a:r>
              <a:rPr lang="el-GR" sz="2000" dirty="0"/>
              <a:t>, 1084626</a:t>
            </a:r>
            <a:br>
              <a:rPr lang="el-GR" sz="2000" dirty="0"/>
            </a:br>
            <a:r>
              <a:rPr kumimoji="0" lang="el-GR" sz="2000" b="1" i="0" u="none" strike="noStrike" kern="1200" cap="all" spc="0" normalizeH="0" baseline="0" noProof="0" dirty="0">
                <a:ln>
                  <a:noFill/>
                </a:ln>
                <a:solidFill>
                  <a:prstClr val="white"/>
                </a:solidFill>
                <a:effectLst/>
                <a:uLnTx/>
                <a:uFillTx/>
                <a:latin typeface="Univers"/>
                <a:ea typeface="+mj-ea"/>
                <a:cs typeface="+mj-cs"/>
              </a:rPr>
              <a:t>ΣΚΑΝΔΑΛΟΣ ΑΘΑΝΑΣΙΟΣ ΣΠΥΡΙΔΩΝ</a:t>
            </a:r>
            <a:r>
              <a:rPr lang="el-GR" sz="2000" dirty="0"/>
              <a:t>, 1084646</a:t>
            </a:r>
            <a:endParaRPr lang="en-US" sz="2000" dirty="0"/>
          </a:p>
        </p:txBody>
      </p:sp>
    </p:spTree>
    <p:extLst>
      <p:ext uri="{BB962C8B-B14F-4D97-AF65-F5344CB8AC3E}">
        <p14:creationId xmlns:p14="http://schemas.microsoft.com/office/powerpoint/2010/main" val="194123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734ABBED-B2FA-4A70-A2E7-5A5280C44A04}"/>
              </a:ext>
            </a:extLst>
          </p:cNvPr>
          <p:cNvSpPr>
            <a:spLocks noGrp="1"/>
          </p:cNvSpPr>
          <p:nvPr>
            <p:ph sz="quarter" idx="4"/>
          </p:nvPr>
        </p:nvSpPr>
        <p:spPr>
          <a:xfrm>
            <a:off x="1280160" y="4153172"/>
            <a:ext cx="4663440" cy="2206807"/>
          </a:xfrm>
        </p:spPr>
        <p:txBody>
          <a:bodyPr/>
          <a:lstStyle/>
          <a:p>
            <a:pPr marL="0" indent="0">
              <a:buNone/>
            </a:pPr>
            <a:r>
              <a:rPr lang="el-GR" sz="1600" dirty="0"/>
              <a:t>Προσθήκη του 3GPP TR 38.901 </a:t>
            </a:r>
            <a:r>
              <a:rPr lang="el-GR" sz="1600" dirty="0" err="1"/>
              <a:t>Channel</a:t>
            </a:r>
            <a:r>
              <a:rPr lang="el-GR" sz="1600" dirty="0"/>
              <a:t> </a:t>
            </a:r>
            <a:r>
              <a:rPr lang="el-GR" sz="1600" dirty="0" err="1"/>
              <a:t>Model</a:t>
            </a:r>
            <a:r>
              <a:rPr lang="el-GR" sz="1600" dirty="0"/>
              <a:t> στην προσομοίωση, που θέτει το περιβάλλον του </a:t>
            </a:r>
            <a:r>
              <a:rPr lang="en-US" sz="1600" dirty="0"/>
              <a:t>simulation</a:t>
            </a:r>
            <a:r>
              <a:rPr lang="el-GR" sz="1600" dirty="0"/>
              <a:t> σε </a:t>
            </a:r>
            <a:r>
              <a:rPr lang="el-GR" sz="1600" dirty="0" err="1"/>
              <a:t>Urban</a:t>
            </a:r>
            <a:r>
              <a:rPr lang="el-GR" sz="1600" dirty="0"/>
              <a:t> </a:t>
            </a:r>
            <a:r>
              <a:rPr lang="el-GR" sz="1600" dirty="0" err="1"/>
              <a:t>Macro</a:t>
            </a:r>
            <a:r>
              <a:rPr lang="el-GR" sz="1600" dirty="0"/>
              <a:t> (</a:t>
            </a:r>
            <a:r>
              <a:rPr lang="el-GR" sz="1600" dirty="0" err="1"/>
              <a:t>UMa</a:t>
            </a:r>
            <a:r>
              <a:rPr lang="el-GR" sz="1600" dirty="0"/>
              <a:t>) με τις εκτάσεις του να ορίζονται με βάση τις θέσεις των UE. Ένα μοντέλο καναλιού χαρακτηρίζει τον τρόπο διάδοσης των σημάτων από τον πομπό στον δέκτη, το οποίο είναι ζωτικής σημασίας για την αξιολόγηση των αλγορίθμων χρονοπρογραμματισμού. </a:t>
            </a:r>
            <a:endParaRPr lang="en-US" sz="1600" dirty="0"/>
          </a:p>
        </p:txBody>
      </p:sp>
      <p:sp>
        <p:nvSpPr>
          <p:cNvPr id="30" name="Content Placeholder 29">
            <a:extLst>
              <a:ext uri="{FF2B5EF4-FFF2-40B4-BE49-F238E27FC236}">
                <a16:creationId xmlns:a16="http://schemas.microsoft.com/office/drawing/2014/main" id="{D65247CD-3E6D-DED2-5ADB-5F2B2E33A7F5}"/>
              </a:ext>
            </a:extLst>
          </p:cNvPr>
          <p:cNvSpPr>
            <a:spLocks noGrp="1"/>
          </p:cNvSpPr>
          <p:nvPr>
            <p:ph sz="quarter" idx="13"/>
          </p:nvPr>
        </p:nvSpPr>
        <p:spPr>
          <a:xfrm>
            <a:off x="1280160" y="2141355"/>
            <a:ext cx="4638586" cy="1558394"/>
          </a:xfrm>
        </p:spPr>
        <p:txBody>
          <a:bodyPr/>
          <a:lstStyle/>
          <a:p>
            <a:r>
              <a:rPr lang="el-GR" sz="1600" dirty="0"/>
              <a:t>Κλήση της </a:t>
            </a:r>
            <a:r>
              <a:rPr lang="en-US" sz="1600" dirty="0" err="1"/>
              <a:t>configureScheduler</a:t>
            </a:r>
            <a:r>
              <a:rPr lang="en-US" sz="1600" dirty="0"/>
              <a:t> </a:t>
            </a:r>
            <a:r>
              <a:rPr lang="el-GR" sz="1600" dirty="0"/>
              <a:t>με </a:t>
            </a:r>
            <a:r>
              <a:rPr lang="en-US" sz="1600" dirty="0" err="1"/>
              <a:t>schedulerType</a:t>
            </a:r>
            <a:r>
              <a:rPr lang="en-US" sz="1600" dirty="0"/>
              <a:t> και </a:t>
            </a:r>
            <a:r>
              <a:rPr lang="en-US" sz="1600" dirty="0" err="1"/>
              <a:t>customScheduler</a:t>
            </a:r>
            <a:r>
              <a:rPr lang="el-GR" sz="1600" dirty="0"/>
              <a:t>. Σύνδεση των </a:t>
            </a:r>
            <a:r>
              <a:rPr lang="en-US" sz="1600" dirty="0"/>
              <a:t>nodes </a:t>
            </a:r>
            <a:r>
              <a:rPr lang="el-GR" sz="1600" dirty="0"/>
              <a:t>με ενεργοποίηση </a:t>
            </a:r>
            <a:r>
              <a:rPr lang="en-US" sz="1600" dirty="0" err="1"/>
              <a:t>ξεχωριστού</a:t>
            </a:r>
            <a:r>
              <a:rPr lang="en-US" sz="1600" dirty="0"/>
              <a:t> </a:t>
            </a:r>
            <a:r>
              <a:rPr lang="en-US" sz="1600" dirty="0" err="1"/>
              <a:t>τύ</a:t>
            </a:r>
            <a:r>
              <a:rPr lang="en-US" sz="1600" dirty="0"/>
              <a:t>π</a:t>
            </a:r>
            <a:r>
              <a:rPr lang="en-US" sz="1600" dirty="0" err="1"/>
              <a:t>ου</a:t>
            </a:r>
            <a:r>
              <a:rPr lang="en-US" sz="1600" dirty="0"/>
              <a:t> traffic </a:t>
            </a:r>
            <a:r>
              <a:rPr lang="en-US" sz="1600" dirty="0" err="1"/>
              <a:t>γι</a:t>
            </a:r>
            <a:r>
              <a:rPr lang="en-US" sz="1600" dirty="0"/>
              <a:t>α </a:t>
            </a:r>
            <a:r>
              <a:rPr lang="en-US" sz="1600" dirty="0" err="1"/>
              <a:t>κάθε</a:t>
            </a:r>
            <a:r>
              <a:rPr lang="en-US" sz="1600" dirty="0"/>
              <a:t> </a:t>
            </a:r>
            <a:r>
              <a:rPr lang="en-US" sz="1600" dirty="0" err="1"/>
              <a:t>τύ</a:t>
            </a:r>
            <a:r>
              <a:rPr lang="en-US" sz="1600" dirty="0"/>
              <a:t>π</a:t>
            </a:r>
            <a:r>
              <a:rPr lang="en-US" sz="1600" dirty="0" err="1"/>
              <a:t>ου</a:t>
            </a:r>
            <a:r>
              <a:rPr lang="en-US" sz="1600" dirty="0"/>
              <a:t> scheduling, </a:t>
            </a:r>
            <a:r>
              <a:rPr lang="el-GR" sz="1600" dirty="0"/>
              <a:t>στη </a:t>
            </a:r>
            <a:r>
              <a:rPr lang="en-US" sz="1600" dirty="0"/>
              <a:t>DL </a:t>
            </a:r>
            <a:r>
              <a:rPr lang="el-GR" sz="1600" dirty="0"/>
              <a:t>κατεύθυνση, προκειμένου να στέλνουμε διαρκώς νέα πακέτα στους χρήστες και να γίνουν συγκρίσεις. Προσθήκη των </a:t>
            </a:r>
            <a:r>
              <a:rPr lang="en-US" sz="1600" dirty="0"/>
              <a:t>nodes </a:t>
            </a:r>
            <a:r>
              <a:rPr lang="el-GR" sz="1600" dirty="0"/>
              <a:t>στο </a:t>
            </a:r>
            <a:r>
              <a:rPr lang="en-US" sz="1600" dirty="0"/>
              <a:t>simulator.</a:t>
            </a:r>
          </a:p>
        </p:txBody>
      </p:sp>
      <p:sp>
        <p:nvSpPr>
          <p:cNvPr id="31" name="Content Placeholder 30">
            <a:extLst>
              <a:ext uri="{FF2B5EF4-FFF2-40B4-BE49-F238E27FC236}">
                <a16:creationId xmlns:a16="http://schemas.microsoft.com/office/drawing/2014/main" id="{E92B5FE8-CD60-773E-106E-827D0F86406E}"/>
              </a:ext>
            </a:extLst>
          </p:cNvPr>
          <p:cNvSpPr>
            <a:spLocks noGrp="1"/>
          </p:cNvSpPr>
          <p:nvPr>
            <p:ph sz="quarter" idx="15"/>
          </p:nvPr>
        </p:nvSpPr>
        <p:spPr>
          <a:xfrm>
            <a:off x="1280160" y="1083491"/>
            <a:ext cx="4598126" cy="928124"/>
          </a:xfrm>
        </p:spPr>
        <p:txBody>
          <a:bodyPr/>
          <a:lstStyle/>
          <a:p>
            <a:pPr marL="0" indent="0">
              <a:buNone/>
            </a:pPr>
            <a:r>
              <a:rPr lang="el-GR" sz="1600" dirty="0"/>
              <a:t>Υλοποίηση του </a:t>
            </a:r>
            <a:r>
              <a:rPr lang="en-US" sz="1600" dirty="0"/>
              <a:t>gNB node </a:t>
            </a:r>
            <a:r>
              <a:rPr lang="el-GR" sz="1600" dirty="0"/>
              <a:t>και πολλαπλών </a:t>
            </a:r>
            <a:r>
              <a:rPr lang="en-US" sz="1600" dirty="0"/>
              <a:t>UE nodes </a:t>
            </a:r>
            <a:r>
              <a:rPr lang="el-GR" sz="1600" dirty="0"/>
              <a:t>σε τυχαίες συντεταγμένες γύρω από αυτό. Ο αριθμός των </a:t>
            </a:r>
            <a:r>
              <a:rPr lang="en-US" sz="1600" dirty="0"/>
              <a:t>UEs </a:t>
            </a:r>
            <a:r>
              <a:rPr lang="el-GR" sz="1600" dirty="0"/>
              <a:t>ορίζεται από τον χρήστη.</a:t>
            </a:r>
            <a:endParaRPr lang="en-US" sz="1600" dirty="0"/>
          </a:p>
        </p:txBody>
      </p:sp>
      <p:pic>
        <p:nvPicPr>
          <p:cNvPr id="35" name="Picture 34">
            <a:extLst>
              <a:ext uri="{FF2B5EF4-FFF2-40B4-BE49-F238E27FC236}">
                <a16:creationId xmlns:a16="http://schemas.microsoft.com/office/drawing/2014/main" id="{12E3E49C-81A1-F6E1-AE95-4E52539DBD20}"/>
              </a:ext>
            </a:extLst>
          </p:cNvPr>
          <p:cNvPicPr>
            <a:picLocks noChangeAspect="1"/>
          </p:cNvPicPr>
          <p:nvPr/>
        </p:nvPicPr>
        <p:blipFill>
          <a:blip r:embed="rId3"/>
          <a:stretch>
            <a:fillRect/>
          </a:stretch>
        </p:blipFill>
        <p:spPr>
          <a:xfrm>
            <a:off x="6913708" y="209840"/>
            <a:ext cx="5061038" cy="2018487"/>
          </a:xfrm>
          <a:prstGeom prst="rect">
            <a:avLst/>
          </a:prstGeom>
        </p:spPr>
      </p:pic>
      <p:pic>
        <p:nvPicPr>
          <p:cNvPr id="39" name="Picture 38">
            <a:extLst>
              <a:ext uri="{FF2B5EF4-FFF2-40B4-BE49-F238E27FC236}">
                <a16:creationId xmlns:a16="http://schemas.microsoft.com/office/drawing/2014/main" id="{D35D3578-D272-9FDB-414F-6E448AD9EF5F}"/>
              </a:ext>
            </a:extLst>
          </p:cNvPr>
          <p:cNvPicPr>
            <a:picLocks noChangeAspect="1"/>
          </p:cNvPicPr>
          <p:nvPr/>
        </p:nvPicPr>
        <p:blipFill>
          <a:blip r:embed="rId4"/>
          <a:stretch>
            <a:fillRect/>
          </a:stretch>
        </p:blipFill>
        <p:spPr>
          <a:xfrm>
            <a:off x="6913708" y="4326383"/>
            <a:ext cx="5061039" cy="1895473"/>
          </a:xfrm>
          <a:prstGeom prst="rect">
            <a:avLst/>
          </a:prstGeom>
        </p:spPr>
      </p:pic>
      <p:pic>
        <p:nvPicPr>
          <p:cNvPr id="4" name="Picture 3" descr="A screen shot of a computer code&#10;&#10;Description automatically generated">
            <a:extLst>
              <a:ext uri="{FF2B5EF4-FFF2-40B4-BE49-F238E27FC236}">
                <a16:creationId xmlns:a16="http://schemas.microsoft.com/office/drawing/2014/main" id="{4596C430-44C0-7F77-A2F9-CD19781CB057}"/>
              </a:ext>
            </a:extLst>
          </p:cNvPr>
          <p:cNvPicPr>
            <a:picLocks noChangeAspect="1"/>
          </p:cNvPicPr>
          <p:nvPr/>
        </p:nvPicPr>
        <p:blipFill>
          <a:blip r:embed="rId5"/>
          <a:stretch>
            <a:fillRect/>
          </a:stretch>
        </p:blipFill>
        <p:spPr>
          <a:xfrm>
            <a:off x="6915823" y="2652037"/>
            <a:ext cx="5069999" cy="1196526"/>
          </a:xfrm>
          <a:prstGeom prst="rect">
            <a:avLst/>
          </a:prstGeom>
        </p:spPr>
      </p:pic>
    </p:spTree>
    <p:extLst>
      <p:ext uri="{BB962C8B-B14F-4D97-AF65-F5344CB8AC3E}">
        <p14:creationId xmlns:p14="http://schemas.microsoft.com/office/powerpoint/2010/main" val="3638111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CC38C-DF94-3C54-EA28-6C789520DF2A}"/>
            </a:ext>
          </a:extLst>
        </p:cNvPr>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DF6EC95D-2AD3-63CB-BA10-DCFA81748E34}"/>
              </a:ext>
            </a:extLst>
          </p:cNvPr>
          <p:cNvSpPr>
            <a:spLocks noGrp="1"/>
          </p:cNvSpPr>
          <p:nvPr>
            <p:ph sz="quarter" idx="15"/>
          </p:nvPr>
        </p:nvSpPr>
        <p:spPr>
          <a:xfrm>
            <a:off x="1206842" y="2327651"/>
            <a:ext cx="4728594" cy="2202695"/>
          </a:xfrm>
        </p:spPr>
        <p:txBody>
          <a:bodyPr/>
          <a:lstStyle/>
          <a:p>
            <a:pPr marL="0" indent="0">
              <a:buNone/>
            </a:pPr>
            <a:r>
              <a:rPr lang="el-GR" sz="1600" dirty="0"/>
              <a:t>Εκτέλεση του </a:t>
            </a:r>
            <a:r>
              <a:rPr lang="en-US" sz="1600" dirty="0"/>
              <a:t>simulation </a:t>
            </a:r>
            <a:r>
              <a:rPr lang="el-GR" sz="1600" dirty="0"/>
              <a:t>και λήψη των στατιστικών για κάθε κόμβο. Από τα </a:t>
            </a:r>
            <a:r>
              <a:rPr lang="en-US" sz="1600" dirty="0" err="1"/>
              <a:t>ueStats</a:t>
            </a:r>
            <a:r>
              <a:rPr lang="en-US" sz="1600" dirty="0"/>
              <a:t> </a:t>
            </a:r>
            <a:r>
              <a:rPr lang="el-GR" sz="1600" dirty="0"/>
              <a:t>κρατάμε τις τιμές του </a:t>
            </a:r>
            <a:r>
              <a:rPr lang="en-US" sz="1600" dirty="0"/>
              <a:t>MAC</a:t>
            </a:r>
            <a:r>
              <a:rPr lang="el-GR" sz="1600" dirty="0"/>
              <a:t>, που περιλαμβάνουν τιμές για τα </a:t>
            </a:r>
            <a:r>
              <a:rPr lang="en-US" sz="1600" dirty="0" err="1"/>
              <a:t>ReceivedBytes</a:t>
            </a:r>
            <a:r>
              <a:rPr lang="el-GR" sz="1600" dirty="0"/>
              <a:t> και χρησιμοποιούνται για να υπολογίσουμε το </a:t>
            </a:r>
            <a:r>
              <a:rPr lang="en-US" sz="1600" dirty="0"/>
              <a:t>throughput </a:t>
            </a:r>
            <a:r>
              <a:rPr lang="el-GR" sz="1600" dirty="0"/>
              <a:t>για κάθε </a:t>
            </a:r>
            <a:r>
              <a:rPr lang="en-US" sz="1600" dirty="0"/>
              <a:t>UE</a:t>
            </a:r>
            <a:r>
              <a:rPr lang="el-GR" sz="1600" dirty="0"/>
              <a:t>.</a:t>
            </a:r>
            <a:r>
              <a:rPr lang="en-US" sz="1600" dirty="0"/>
              <a:t> </a:t>
            </a:r>
            <a:r>
              <a:rPr lang="el-GR" sz="1600" dirty="0"/>
              <a:t>Έχοντας υπολογίσει και αποθηκεύσει το </a:t>
            </a:r>
            <a:r>
              <a:rPr lang="en-US" sz="1600" dirty="0"/>
              <a:t>throughput </a:t>
            </a:r>
            <a:r>
              <a:rPr lang="el-GR" sz="1600" dirty="0"/>
              <a:t>για κάθε </a:t>
            </a:r>
            <a:r>
              <a:rPr lang="en-US" sz="1600" dirty="0"/>
              <a:t>UE</a:t>
            </a:r>
            <a:r>
              <a:rPr lang="el-GR" sz="1600" dirty="0"/>
              <a:t> μπορούμε πλέον να υπολογίσουμε το </a:t>
            </a:r>
            <a:r>
              <a:rPr lang="en-US" sz="1600" dirty="0"/>
              <a:t>Average Throughput</a:t>
            </a:r>
            <a:r>
              <a:rPr lang="el-GR" sz="1600" dirty="0"/>
              <a:t>, καθώς και το </a:t>
            </a:r>
            <a:r>
              <a:rPr lang="en-US" sz="1600" dirty="0"/>
              <a:t>Jain’s Fairness Index.</a:t>
            </a:r>
          </a:p>
        </p:txBody>
      </p:sp>
      <p:pic>
        <p:nvPicPr>
          <p:cNvPr id="5" name="Picture 4">
            <a:extLst>
              <a:ext uri="{FF2B5EF4-FFF2-40B4-BE49-F238E27FC236}">
                <a16:creationId xmlns:a16="http://schemas.microsoft.com/office/drawing/2014/main" id="{2403F1FD-0D3F-9C3C-0176-F3F8FCD5C904}"/>
              </a:ext>
            </a:extLst>
          </p:cNvPr>
          <p:cNvPicPr>
            <a:picLocks noChangeAspect="1"/>
          </p:cNvPicPr>
          <p:nvPr/>
        </p:nvPicPr>
        <p:blipFill>
          <a:blip r:embed="rId3"/>
          <a:stretch>
            <a:fillRect/>
          </a:stretch>
        </p:blipFill>
        <p:spPr>
          <a:xfrm>
            <a:off x="6849156" y="96402"/>
            <a:ext cx="4915581" cy="6665195"/>
          </a:xfrm>
          <a:prstGeom prst="rect">
            <a:avLst/>
          </a:prstGeom>
        </p:spPr>
      </p:pic>
    </p:spTree>
    <p:extLst>
      <p:ext uri="{BB962C8B-B14F-4D97-AF65-F5344CB8AC3E}">
        <p14:creationId xmlns:p14="http://schemas.microsoft.com/office/powerpoint/2010/main" val="1033795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45DD5-D76B-0BE7-AAB6-ABA3E15B9CD4}"/>
            </a:ext>
          </a:extLst>
        </p:cNvPr>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3ACA25DC-F3F8-0059-F01A-4C4DC7B07ADB}"/>
              </a:ext>
            </a:extLst>
          </p:cNvPr>
          <p:cNvSpPr>
            <a:spLocks noGrp="1"/>
          </p:cNvSpPr>
          <p:nvPr>
            <p:ph sz="quarter" idx="15"/>
          </p:nvPr>
        </p:nvSpPr>
        <p:spPr>
          <a:xfrm>
            <a:off x="1136725" y="2488338"/>
            <a:ext cx="4959275" cy="1881323"/>
          </a:xfrm>
        </p:spPr>
        <p:txBody>
          <a:bodyPr/>
          <a:lstStyle/>
          <a:p>
            <a:pPr marL="0" indent="0">
              <a:buNone/>
            </a:pPr>
            <a:r>
              <a:rPr lang="el-GR" sz="1600" dirty="0"/>
              <a:t>Καλούμε τον προηγούμενο κώδικα όσες φορές εισάγει ο χρήστης. Ο κώδικας τρέχει και για τα 5 </a:t>
            </a:r>
            <a:r>
              <a:rPr lang="en-US" sz="1600" dirty="0"/>
              <a:t>scheduling algorithms </a:t>
            </a:r>
            <a:r>
              <a:rPr lang="el-GR" sz="1600" dirty="0"/>
              <a:t>για αριθμό </a:t>
            </a:r>
            <a:r>
              <a:rPr lang="en-US" sz="1600" dirty="0"/>
              <a:t>UEs </a:t>
            </a:r>
            <a:r>
              <a:rPr lang="el-GR" sz="1600" dirty="0"/>
              <a:t>πολλαπλάσιο του 4, με βάσει τον αριθμό που έδωσε ο χρήστης. Τα δεδομένα για το </a:t>
            </a:r>
            <a:r>
              <a:rPr lang="en-US" sz="1600" dirty="0"/>
              <a:t>Average Throughput </a:t>
            </a:r>
            <a:r>
              <a:rPr lang="el-GR" sz="1600" dirty="0"/>
              <a:t>και το </a:t>
            </a:r>
            <a:r>
              <a:rPr lang="en-US" sz="1600" dirty="0"/>
              <a:t>Jain’s Fairness Index </a:t>
            </a:r>
            <a:r>
              <a:rPr lang="el-GR" sz="1600" dirty="0"/>
              <a:t>αποθηκεύονται σε πίνακα και εκτυπώνονται σε 2 </a:t>
            </a:r>
            <a:r>
              <a:rPr lang="en-US" sz="1600" dirty="0"/>
              <a:t>plot </a:t>
            </a:r>
            <a:r>
              <a:rPr lang="el-GR" sz="1600" dirty="0"/>
              <a:t>που συγκρίνουν τα </a:t>
            </a:r>
            <a:r>
              <a:rPr lang="en-US" sz="1600" dirty="0"/>
              <a:t>strategies</a:t>
            </a:r>
          </a:p>
        </p:txBody>
      </p:sp>
      <p:pic>
        <p:nvPicPr>
          <p:cNvPr id="3" name="Picture 2" descr="A screen shot of a computer program&#10;&#10;Description automatically generated">
            <a:extLst>
              <a:ext uri="{FF2B5EF4-FFF2-40B4-BE49-F238E27FC236}">
                <a16:creationId xmlns:a16="http://schemas.microsoft.com/office/drawing/2014/main" id="{3215D6B3-324B-4BDC-E7C8-67B916384E6F}"/>
              </a:ext>
            </a:extLst>
          </p:cNvPr>
          <p:cNvPicPr>
            <a:picLocks noChangeAspect="1"/>
          </p:cNvPicPr>
          <p:nvPr/>
        </p:nvPicPr>
        <p:blipFill>
          <a:blip r:embed="rId3"/>
          <a:stretch>
            <a:fillRect/>
          </a:stretch>
        </p:blipFill>
        <p:spPr>
          <a:xfrm>
            <a:off x="6628335" y="977515"/>
            <a:ext cx="5393090" cy="4895273"/>
          </a:xfrm>
          <a:prstGeom prst="rect">
            <a:avLst/>
          </a:prstGeom>
        </p:spPr>
      </p:pic>
    </p:spTree>
    <p:extLst>
      <p:ext uri="{BB962C8B-B14F-4D97-AF65-F5344CB8AC3E}">
        <p14:creationId xmlns:p14="http://schemas.microsoft.com/office/powerpoint/2010/main" val="2465929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A4DE-92E5-194B-D964-6AFC426705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18D4B0-3A00-DE97-DFB5-76EFE7D43B18}"/>
              </a:ext>
            </a:extLst>
          </p:cNvPr>
          <p:cNvSpPr>
            <a:spLocks noGrp="1"/>
          </p:cNvSpPr>
          <p:nvPr>
            <p:ph type="ctrTitle"/>
          </p:nvPr>
        </p:nvSpPr>
        <p:spPr>
          <a:xfrm>
            <a:off x="1773838" y="1614791"/>
            <a:ext cx="7983110" cy="1814209"/>
          </a:xfrm>
        </p:spPr>
        <p:txBody>
          <a:bodyPr/>
          <a:lstStyle/>
          <a:p>
            <a:r>
              <a:rPr lang="el-GR" sz="4400" dirty="0" err="1"/>
              <a:t>Πειραματα</a:t>
            </a:r>
            <a:r>
              <a:rPr lang="el-GR" sz="4400" dirty="0"/>
              <a:t> και </a:t>
            </a:r>
            <a:r>
              <a:rPr lang="el-GR" sz="4400" dirty="0" err="1"/>
              <a:t>συγκριση</a:t>
            </a:r>
            <a:r>
              <a:rPr lang="el-GR" sz="4400" dirty="0"/>
              <a:t> </a:t>
            </a:r>
            <a:r>
              <a:rPr lang="el-GR" sz="4400" dirty="0" err="1"/>
              <a:t>αποτελεσματων</a:t>
            </a:r>
            <a:endParaRPr lang="en-US" sz="4400" dirty="0"/>
          </a:p>
        </p:txBody>
      </p:sp>
    </p:spTree>
    <p:extLst>
      <p:ext uri="{BB962C8B-B14F-4D97-AF65-F5344CB8AC3E}">
        <p14:creationId xmlns:p14="http://schemas.microsoft.com/office/powerpoint/2010/main" val="2837498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DF5FE6F-853A-9317-38EC-EA391497050D}"/>
              </a:ext>
            </a:extLst>
          </p:cNvPr>
          <p:cNvSpPr txBox="1"/>
          <p:nvPr/>
        </p:nvSpPr>
        <p:spPr>
          <a:xfrm>
            <a:off x="4241685" y="602213"/>
            <a:ext cx="3700933" cy="553998"/>
          </a:xfrm>
          <a:prstGeom prst="rect">
            <a:avLst/>
          </a:prstGeom>
          <a:noFill/>
        </p:spPr>
        <p:txBody>
          <a:bodyPr wrap="square" lIns="91440" tIns="45720" rIns="91440" bIns="45720" rtlCol="0" anchor="t">
            <a:spAutoFit/>
          </a:bodyPr>
          <a:lstStyle/>
          <a:p>
            <a:pPr algn="ctr"/>
            <a:r>
              <a:rPr lang="el-GR" sz="1600" dirty="0">
                <a:ea typeface="+mn-lt"/>
                <a:cs typeface="+mn-lt"/>
              </a:rPr>
              <a:t>Σύγκριση Όλων των </a:t>
            </a:r>
            <a:r>
              <a:rPr lang="en-US" sz="1600" dirty="0">
                <a:ea typeface="+mn-lt"/>
                <a:cs typeface="+mn-lt"/>
              </a:rPr>
              <a:t>Scheduler</a:t>
            </a:r>
            <a:endParaRPr lang="el-GR" sz="1600" dirty="0">
              <a:ea typeface="+mn-lt"/>
              <a:cs typeface="+mn-lt"/>
            </a:endParaRPr>
          </a:p>
          <a:p>
            <a:pPr algn="ctr"/>
            <a:r>
              <a:rPr lang="en-US" sz="1400" dirty="0">
                <a:solidFill>
                  <a:schemeClr val="accent2"/>
                </a:solidFill>
                <a:ea typeface="+mn-lt"/>
                <a:cs typeface="+mn-lt"/>
              </a:rPr>
              <a:t>RBG = 10,</a:t>
            </a:r>
            <a:r>
              <a:rPr lang="en-US" sz="1400" dirty="0">
                <a:solidFill>
                  <a:schemeClr val="accent2"/>
                </a:solidFill>
              </a:rPr>
              <a:t> N = 10, Traffic = Full Buffer </a:t>
            </a:r>
          </a:p>
        </p:txBody>
      </p:sp>
      <p:pic>
        <p:nvPicPr>
          <p:cNvPr id="2" name="Picture 1" descr="A graph showing the number of ues&#10;&#10;Description automatically generated">
            <a:extLst>
              <a:ext uri="{FF2B5EF4-FFF2-40B4-BE49-F238E27FC236}">
                <a16:creationId xmlns:a16="http://schemas.microsoft.com/office/drawing/2014/main" id="{8B2BD753-E68F-87EA-0D7E-149BABF8356E}"/>
              </a:ext>
            </a:extLst>
          </p:cNvPr>
          <p:cNvPicPr>
            <a:picLocks noChangeAspect="1"/>
          </p:cNvPicPr>
          <p:nvPr/>
        </p:nvPicPr>
        <p:blipFill>
          <a:blip r:embed="rId2"/>
          <a:stretch>
            <a:fillRect/>
          </a:stretch>
        </p:blipFill>
        <p:spPr>
          <a:xfrm>
            <a:off x="6092152" y="1428749"/>
            <a:ext cx="5334000" cy="4000500"/>
          </a:xfrm>
          <a:prstGeom prst="rect">
            <a:avLst/>
          </a:prstGeom>
        </p:spPr>
      </p:pic>
      <p:pic>
        <p:nvPicPr>
          <p:cNvPr id="3" name="Picture 2" descr="A graph of numbers and a number of ues&#10;&#10;Description automatically generated">
            <a:extLst>
              <a:ext uri="{FF2B5EF4-FFF2-40B4-BE49-F238E27FC236}">
                <a16:creationId xmlns:a16="http://schemas.microsoft.com/office/drawing/2014/main" id="{039678E0-3DA1-BCA1-FD8E-7C93368C0217}"/>
              </a:ext>
            </a:extLst>
          </p:cNvPr>
          <p:cNvPicPr>
            <a:picLocks noChangeAspect="1"/>
          </p:cNvPicPr>
          <p:nvPr/>
        </p:nvPicPr>
        <p:blipFill>
          <a:blip r:embed="rId3"/>
          <a:stretch>
            <a:fillRect/>
          </a:stretch>
        </p:blipFill>
        <p:spPr>
          <a:xfrm>
            <a:off x="765848" y="1428749"/>
            <a:ext cx="5334000" cy="4000500"/>
          </a:xfrm>
          <a:prstGeom prst="rect">
            <a:avLst/>
          </a:prstGeom>
        </p:spPr>
      </p:pic>
    </p:spTree>
    <p:extLst>
      <p:ext uri="{BB962C8B-B14F-4D97-AF65-F5344CB8AC3E}">
        <p14:creationId xmlns:p14="http://schemas.microsoft.com/office/powerpoint/2010/main" val="147119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F5D5-47D0-0004-0B2F-05D5A2B68EF4}"/>
            </a:ext>
          </a:extLst>
        </p:cNvPr>
        <p:cNvGrpSpPr/>
        <p:nvPr/>
      </p:nvGrpSpPr>
      <p:grpSpPr>
        <a:xfrm>
          <a:off x="0" y="0"/>
          <a:ext cx="0" cy="0"/>
          <a:chOff x="0" y="0"/>
          <a:chExt cx="0" cy="0"/>
        </a:xfrm>
      </p:grpSpPr>
      <p:sp>
        <p:nvSpPr>
          <p:cNvPr id="27" name="TextBox 26">
            <a:extLst>
              <a:ext uri="{FF2B5EF4-FFF2-40B4-BE49-F238E27FC236}">
                <a16:creationId xmlns:a16="http://schemas.microsoft.com/office/drawing/2014/main" id="{384C6972-2B91-59D4-BCB7-9EF32ADE34A4}"/>
              </a:ext>
            </a:extLst>
          </p:cNvPr>
          <p:cNvSpPr txBox="1"/>
          <p:nvPr/>
        </p:nvSpPr>
        <p:spPr>
          <a:xfrm>
            <a:off x="4241685" y="602213"/>
            <a:ext cx="3700933" cy="553998"/>
          </a:xfrm>
          <a:prstGeom prst="rect">
            <a:avLst/>
          </a:prstGeom>
          <a:noFill/>
        </p:spPr>
        <p:txBody>
          <a:bodyPr wrap="square" lIns="91440" tIns="45720" rIns="91440" bIns="45720" rtlCol="0" anchor="t">
            <a:spAutoFit/>
          </a:bodyPr>
          <a:lstStyle/>
          <a:p>
            <a:pPr algn="ctr"/>
            <a:r>
              <a:rPr lang="el-GR" sz="1600" dirty="0">
                <a:ea typeface="+mn-lt"/>
                <a:cs typeface="+mn-lt"/>
              </a:rPr>
              <a:t>Σύγκριση Όλων των </a:t>
            </a:r>
            <a:r>
              <a:rPr lang="en-US" sz="1600" dirty="0">
                <a:ea typeface="+mn-lt"/>
                <a:cs typeface="+mn-lt"/>
              </a:rPr>
              <a:t>Scheduler</a:t>
            </a:r>
            <a:endParaRPr lang="el-GR" sz="1600" dirty="0">
              <a:ea typeface="+mn-lt"/>
              <a:cs typeface="+mn-lt"/>
            </a:endParaRPr>
          </a:p>
          <a:p>
            <a:pPr algn="ctr"/>
            <a:r>
              <a:rPr lang="en-US" sz="1400" dirty="0">
                <a:solidFill>
                  <a:schemeClr val="accent2"/>
                </a:solidFill>
                <a:ea typeface="+mn-lt"/>
                <a:cs typeface="+mn-lt"/>
              </a:rPr>
              <a:t>RBG = 10,</a:t>
            </a:r>
            <a:r>
              <a:rPr lang="en-US" sz="1400" dirty="0">
                <a:solidFill>
                  <a:schemeClr val="accent2"/>
                </a:solidFill>
              </a:rPr>
              <a:t> N = </a:t>
            </a:r>
            <a:r>
              <a:rPr lang="el-GR" sz="1400" dirty="0">
                <a:solidFill>
                  <a:schemeClr val="accent2"/>
                </a:solidFill>
              </a:rPr>
              <a:t>25</a:t>
            </a:r>
            <a:r>
              <a:rPr lang="en-US" sz="1400" dirty="0">
                <a:solidFill>
                  <a:schemeClr val="accent2"/>
                </a:solidFill>
              </a:rPr>
              <a:t>, Traffic = Full Buffer </a:t>
            </a:r>
          </a:p>
        </p:txBody>
      </p:sp>
      <p:pic>
        <p:nvPicPr>
          <p:cNvPr id="2" name="Picture 1">
            <a:extLst>
              <a:ext uri="{FF2B5EF4-FFF2-40B4-BE49-F238E27FC236}">
                <a16:creationId xmlns:a16="http://schemas.microsoft.com/office/drawing/2014/main" id="{6F637866-FEE9-7881-9768-E7DA985B81DD}"/>
              </a:ext>
            </a:extLst>
          </p:cNvPr>
          <p:cNvPicPr>
            <a:picLocks noChangeAspect="1"/>
          </p:cNvPicPr>
          <p:nvPr/>
        </p:nvPicPr>
        <p:blipFill>
          <a:blip r:embed="rId2"/>
          <a:srcRect/>
          <a:stretch/>
        </p:blipFill>
        <p:spPr>
          <a:xfrm>
            <a:off x="6356570" y="1280059"/>
            <a:ext cx="5721335" cy="4157703"/>
          </a:xfrm>
          <a:prstGeom prst="rect">
            <a:avLst/>
          </a:prstGeom>
        </p:spPr>
      </p:pic>
      <p:pic>
        <p:nvPicPr>
          <p:cNvPr id="3" name="Picture 2">
            <a:extLst>
              <a:ext uri="{FF2B5EF4-FFF2-40B4-BE49-F238E27FC236}">
                <a16:creationId xmlns:a16="http://schemas.microsoft.com/office/drawing/2014/main" id="{2793C810-5EEB-AD82-689D-B399308A1593}"/>
              </a:ext>
            </a:extLst>
          </p:cNvPr>
          <p:cNvPicPr>
            <a:picLocks noChangeAspect="1"/>
          </p:cNvPicPr>
          <p:nvPr/>
        </p:nvPicPr>
        <p:blipFill>
          <a:blip r:embed="rId3"/>
          <a:srcRect/>
          <a:stretch/>
        </p:blipFill>
        <p:spPr>
          <a:xfrm>
            <a:off x="765846" y="1280059"/>
            <a:ext cx="6075155" cy="3454755"/>
          </a:xfrm>
          <a:prstGeom prst="rect">
            <a:avLst/>
          </a:prstGeom>
        </p:spPr>
      </p:pic>
    </p:spTree>
    <p:extLst>
      <p:ext uri="{BB962C8B-B14F-4D97-AF65-F5344CB8AC3E}">
        <p14:creationId xmlns:p14="http://schemas.microsoft.com/office/powerpoint/2010/main" val="1495675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numbers and a number of ues&#10;&#10;Description automatically generated">
            <a:extLst>
              <a:ext uri="{FF2B5EF4-FFF2-40B4-BE49-F238E27FC236}">
                <a16:creationId xmlns:a16="http://schemas.microsoft.com/office/drawing/2014/main" id="{D5B4B666-E34A-039F-ED3F-B253BC91C69D}"/>
              </a:ext>
            </a:extLst>
          </p:cNvPr>
          <p:cNvPicPr>
            <a:picLocks noGrp="1" noChangeAspect="1"/>
          </p:cNvPicPr>
          <p:nvPr>
            <p:ph sz="half" idx="2"/>
          </p:nvPr>
        </p:nvPicPr>
        <p:blipFill>
          <a:blip r:embed="rId2"/>
          <a:stretch>
            <a:fillRect/>
          </a:stretch>
        </p:blipFill>
        <p:spPr>
          <a:xfrm>
            <a:off x="768956" y="1360630"/>
            <a:ext cx="5491090" cy="4125644"/>
          </a:xfrm>
        </p:spPr>
      </p:pic>
      <p:pic>
        <p:nvPicPr>
          <p:cNvPr id="6" name="Content Placeholder 5" descr="A graph showing the number of ues&#10;&#10;Description automatically generated">
            <a:extLst>
              <a:ext uri="{FF2B5EF4-FFF2-40B4-BE49-F238E27FC236}">
                <a16:creationId xmlns:a16="http://schemas.microsoft.com/office/drawing/2014/main" id="{01F20860-74DB-E76D-FB05-035CBD2ED43A}"/>
              </a:ext>
            </a:extLst>
          </p:cNvPr>
          <p:cNvPicPr>
            <a:picLocks noGrp="1" noChangeAspect="1"/>
          </p:cNvPicPr>
          <p:nvPr>
            <p:ph sz="quarter" idx="4"/>
          </p:nvPr>
        </p:nvPicPr>
        <p:blipFill>
          <a:blip r:embed="rId3"/>
          <a:stretch>
            <a:fillRect/>
          </a:stretch>
        </p:blipFill>
        <p:spPr>
          <a:xfrm>
            <a:off x="6076846" y="1360630"/>
            <a:ext cx="5483761" cy="4125642"/>
          </a:xfrm>
        </p:spPr>
      </p:pic>
      <p:sp>
        <p:nvSpPr>
          <p:cNvPr id="9" name="TextBox 8">
            <a:extLst>
              <a:ext uri="{FF2B5EF4-FFF2-40B4-BE49-F238E27FC236}">
                <a16:creationId xmlns:a16="http://schemas.microsoft.com/office/drawing/2014/main" id="{9442BAEF-4AC4-D3C5-89A6-4BC39C00F645}"/>
              </a:ext>
            </a:extLst>
          </p:cNvPr>
          <p:cNvSpPr txBox="1"/>
          <p:nvPr/>
        </p:nvSpPr>
        <p:spPr>
          <a:xfrm>
            <a:off x="4288448" y="506219"/>
            <a:ext cx="361510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l-GR" sz="1600" dirty="0">
                <a:ea typeface="+mn-lt"/>
                <a:cs typeface="+mn-lt"/>
              </a:rPr>
              <a:t>Σύγκριση Όλων των </a:t>
            </a:r>
            <a:r>
              <a:rPr lang="en-US" sz="1600" dirty="0">
                <a:ea typeface="+mn-lt"/>
                <a:cs typeface="+mn-lt"/>
              </a:rPr>
              <a:t>Scheduler</a:t>
            </a:r>
            <a:endParaRPr lang="el-GR" sz="1600" dirty="0">
              <a:ea typeface="+mn-lt"/>
              <a:cs typeface="+mn-lt"/>
            </a:endParaRPr>
          </a:p>
          <a:p>
            <a:pPr algn="ctr"/>
            <a:r>
              <a:rPr lang="en-US" sz="1400" dirty="0">
                <a:solidFill>
                  <a:schemeClr val="accent2"/>
                </a:solidFill>
                <a:ea typeface="+mn-lt"/>
                <a:cs typeface="+mn-lt"/>
              </a:rPr>
              <a:t>RBG = 5,</a:t>
            </a:r>
            <a:r>
              <a:rPr lang="en-US" sz="1400" dirty="0">
                <a:solidFill>
                  <a:schemeClr val="accent2"/>
                </a:solidFill>
              </a:rPr>
              <a:t> N = 10, Traffic = Full Buffer </a:t>
            </a:r>
          </a:p>
        </p:txBody>
      </p:sp>
    </p:spTree>
    <p:extLst>
      <p:ext uri="{BB962C8B-B14F-4D97-AF65-F5344CB8AC3E}">
        <p14:creationId xmlns:p14="http://schemas.microsoft.com/office/powerpoint/2010/main" val="730627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B83010-2796-6467-0990-854AE629E1DA}"/>
              </a:ext>
            </a:extLst>
          </p:cNvPr>
          <p:cNvPicPr>
            <a:picLocks noGrp="1" noChangeAspect="1"/>
          </p:cNvPicPr>
          <p:nvPr>
            <p:ph sz="half" idx="2"/>
          </p:nvPr>
        </p:nvPicPr>
        <p:blipFill>
          <a:blip r:embed="rId2"/>
          <a:stretch>
            <a:fillRect/>
          </a:stretch>
        </p:blipFill>
        <p:spPr>
          <a:xfrm>
            <a:off x="760786" y="1330655"/>
            <a:ext cx="5637627" cy="4228220"/>
          </a:xfrm>
        </p:spPr>
      </p:pic>
      <p:pic>
        <p:nvPicPr>
          <p:cNvPr id="5" name="Content Placeholder 4">
            <a:extLst>
              <a:ext uri="{FF2B5EF4-FFF2-40B4-BE49-F238E27FC236}">
                <a16:creationId xmlns:a16="http://schemas.microsoft.com/office/drawing/2014/main" id="{40BF3154-A858-29B4-3B99-52F8CD7631CD}"/>
              </a:ext>
            </a:extLst>
          </p:cNvPr>
          <p:cNvPicPr>
            <a:picLocks noGrp="1" noChangeAspect="1"/>
          </p:cNvPicPr>
          <p:nvPr>
            <p:ph sz="quarter" idx="4"/>
          </p:nvPr>
        </p:nvPicPr>
        <p:blipFill>
          <a:blip r:embed="rId3"/>
          <a:stretch>
            <a:fillRect/>
          </a:stretch>
        </p:blipFill>
        <p:spPr>
          <a:xfrm>
            <a:off x="6096000" y="1326992"/>
            <a:ext cx="5718223" cy="4235547"/>
          </a:xfrm>
        </p:spPr>
      </p:pic>
      <p:sp>
        <p:nvSpPr>
          <p:cNvPr id="7" name="TextBox 6">
            <a:extLst>
              <a:ext uri="{FF2B5EF4-FFF2-40B4-BE49-F238E27FC236}">
                <a16:creationId xmlns:a16="http://schemas.microsoft.com/office/drawing/2014/main" id="{B49D0B2A-8CD4-6FF8-75B6-97641FDC78D9}"/>
              </a:ext>
            </a:extLst>
          </p:cNvPr>
          <p:cNvSpPr txBox="1"/>
          <p:nvPr/>
        </p:nvSpPr>
        <p:spPr>
          <a:xfrm>
            <a:off x="4459824" y="494164"/>
            <a:ext cx="387717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l-GR" sz="1600" dirty="0">
                <a:ea typeface="+mn-lt"/>
                <a:cs typeface="+mn-lt"/>
              </a:rPr>
              <a:t>Σύγκριση Όλων των </a:t>
            </a:r>
            <a:r>
              <a:rPr lang="en-US" sz="1600" dirty="0">
                <a:ea typeface="+mn-lt"/>
                <a:cs typeface="+mn-lt"/>
              </a:rPr>
              <a:t>Scheduler</a:t>
            </a:r>
            <a:endParaRPr lang="el-GR" sz="1600" dirty="0">
              <a:ea typeface="+mn-lt"/>
              <a:cs typeface="+mn-lt"/>
            </a:endParaRPr>
          </a:p>
          <a:p>
            <a:pPr algn="ctr"/>
            <a:r>
              <a:rPr lang="en-US" sz="1400" dirty="0">
                <a:solidFill>
                  <a:schemeClr val="accent2"/>
                </a:solidFill>
                <a:ea typeface="+mn-lt"/>
                <a:cs typeface="+mn-lt"/>
              </a:rPr>
              <a:t>RBG = 10,</a:t>
            </a:r>
            <a:r>
              <a:rPr lang="en-US" sz="1400" dirty="0">
                <a:solidFill>
                  <a:schemeClr val="accent2"/>
                </a:solidFill>
              </a:rPr>
              <a:t> N = 10, Traffic = FTP, Packets = 16</a:t>
            </a:r>
          </a:p>
        </p:txBody>
      </p:sp>
    </p:spTree>
    <p:extLst>
      <p:ext uri="{BB962C8B-B14F-4D97-AF65-F5344CB8AC3E}">
        <p14:creationId xmlns:p14="http://schemas.microsoft.com/office/powerpoint/2010/main" val="3651399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average throughput and number of robin&#10;&#10;Description automatically generated">
            <a:extLst>
              <a:ext uri="{FF2B5EF4-FFF2-40B4-BE49-F238E27FC236}">
                <a16:creationId xmlns:a16="http://schemas.microsoft.com/office/drawing/2014/main" id="{06FE5899-E81F-714A-7AC5-EEBAC8560320}"/>
              </a:ext>
            </a:extLst>
          </p:cNvPr>
          <p:cNvPicPr>
            <a:picLocks noGrp="1" noChangeAspect="1"/>
          </p:cNvPicPr>
          <p:nvPr>
            <p:ph sz="half" idx="2"/>
          </p:nvPr>
        </p:nvPicPr>
        <p:blipFill>
          <a:blip r:embed="rId2"/>
          <a:stretch>
            <a:fillRect/>
          </a:stretch>
        </p:blipFill>
        <p:spPr>
          <a:xfrm>
            <a:off x="948518" y="1090097"/>
            <a:ext cx="3162818" cy="2387330"/>
          </a:xfrm>
        </p:spPr>
      </p:pic>
      <p:pic>
        <p:nvPicPr>
          <p:cNvPr id="5" name="Content Placeholder 4" descr="A graph with red and blue lines&#10;&#10;Description automatically generated">
            <a:extLst>
              <a:ext uri="{FF2B5EF4-FFF2-40B4-BE49-F238E27FC236}">
                <a16:creationId xmlns:a16="http://schemas.microsoft.com/office/drawing/2014/main" id="{41A2BA45-CB6B-40D9-62BC-79111C6C6722}"/>
              </a:ext>
            </a:extLst>
          </p:cNvPr>
          <p:cNvPicPr>
            <a:picLocks noGrp="1" noChangeAspect="1"/>
          </p:cNvPicPr>
          <p:nvPr>
            <p:ph sz="quarter" idx="4"/>
          </p:nvPr>
        </p:nvPicPr>
        <p:blipFill>
          <a:blip r:embed="rId3"/>
          <a:stretch>
            <a:fillRect/>
          </a:stretch>
        </p:blipFill>
        <p:spPr>
          <a:xfrm>
            <a:off x="4220936" y="1090096"/>
            <a:ext cx="3168609" cy="2388419"/>
          </a:xfrm>
        </p:spPr>
      </p:pic>
      <p:sp>
        <p:nvSpPr>
          <p:cNvPr id="9" name="TextBox 8">
            <a:extLst>
              <a:ext uri="{FF2B5EF4-FFF2-40B4-BE49-F238E27FC236}">
                <a16:creationId xmlns:a16="http://schemas.microsoft.com/office/drawing/2014/main" id="{5B1DE298-B6B6-9A94-77F1-342B26F574D6}"/>
              </a:ext>
            </a:extLst>
          </p:cNvPr>
          <p:cNvSpPr txBox="1"/>
          <p:nvPr/>
        </p:nvSpPr>
        <p:spPr>
          <a:xfrm>
            <a:off x="1139753" y="259099"/>
            <a:ext cx="379385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Proportional Fair vs RR </a:t>
            </a:r>
          </a:p>
          <a:p>
            <a:pPr algn="ctr"/>
            <a:r>
              <a:rPr lang="en-US" sz="1400" dirty="0">
                <a:solidFill>
                  <a:schemeClr val="accent2"/>
                </a:solidFill>
                <a:ea typeface="+mn-lt"/>
                <a:cs typeface="+mn-lt"/>
              </a:rPr>
              <a:t>RBG = 10,</a:t>
            </a:r>
            <a:r>
              <a:rPr lang="en-US" sz="1400" dirty="0">
                <a:solidFill>
                  <a:schemeClr val="accent2"/>
                </a:solidFill>
              </a:rPr>
              <a:t> N = 10, Traffic = Full Buffer</a:t>
            </a:r>
          </a:p>
          <a:p>
            <a:endParaRPr lang="en-US" sz="1600" dirty="0"/>
          </a:p>
        </p:txBody>
      </p:sp>
      <p:sp>
        <p:nvSpPr>
          <p:cNvPr id="2" name="TextBox 1">
            <a:extLst>
              <a:ext uri="{FF2B5EF4-FFF2-40B4-BE49-F238E27FC236}">
                <a16:creationId xmlns:a16="http://schemas.microsoft.com/office/drawing/2014/main" id="{048CCD1A-049B-AA41-1669-6F53BFBAA90A}"/>
              </a:ext>
            </a:extLst>
          </p:cNvPr>
          <p:cNvSpPr txBox="1"/>
          <p:nvPr/>
        </p:nvSpPr>
        <p:spPr>
          <a:xfrm>
            <a:off x="7256427" y="3246073"/>
            <a:ext cx="414913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dirty="0"/>
              <a:t>Proportional Fair vs Max C/I</a:t>
            </a:r>
          </a:p>
          <a:p>
            <a:pPr algn="ctr"/>
            <a:r>
              <a:rPr lang="en-US" sz="1400" dirty="0">
                <a:solidFill>
                  <a:schemeClr val="accent2"/>
                </a:solidFill>
                <a:ea typeface="+mn-lt"/>
                <a:cs typeface="+mn-lt"/>
              </a:rPr>
              <a:t>RBG = 10,</a:t>
            </a:r>
            <a:r>
              <a:rPr lang="en-US" sz="1400" dirty="0">
                <a:solidFill>
                  <a:schemeClr val="accent2"/>
                </a:solidFill>
              </a:rPr>
              <a:t> N = 10, Traffic = Full Buffer</a:t>
            </a:r>
          </a:p>
          <a:p>
            <a:endParaRPr lang="en-US" sz="1600" dirty="0"/>
          </a:p>
        </p:txBody>
      </p:sp>
      <p:pic>
        <p:nvPicPr>
          <p:cNvPr id="3" name="Content Placeholder 5" descr="A graph showing the number of ues&#10;&#10;Description automatically generated">
            <a:extLst>
              <a:ext uri="{FF2B5EF4-FFF2-40B4-BE49-F238E27FC236}">
                <a16:creationId xmlns:a16="http://schemas.microsoft.com/office/drawing/2014/main" id="{9473E414-D6B8-B6FB-C911-CE7AC8B69F42}"/>
              </a:ext>
            </a:extLst>
          </p:cNvPr>
          <p:cNvPicPr>
            <a:picLocks noChangeAspect="1"/>
          </p:cNvPicPr>
          <p:nvPr/>
        </p:nvPicPr>
        <p:blipFill>
          <a:blip r:embed="rId4"/>
          <a:stretch>
            <a:fillRect/>
          </a:stretch>
        </p:blipFill>
        <p:spPr>
          <a:xfrm>
            <a:off x="5305641" y="4076813"/>
            <a:ext cx="3145091" cy="2358818"/>
          </a:xfrm>
          <a:prstGeom prst="rect">
            <a:avLst/>
          </a:prstGeom>
        </p:spPr>
      </p:pic>
      <p:pic>
        <p:nvPicPr>
          <p:cNvPr id="4" name="Content Placeholder 4" descr="A graph showing the number of ues&#10;&#10;Description automatically generated">
            <a:extLst>
              <a:ext uri="{FF2B5EF4-FFF2-40B4-BE49-F238E27FC236}">
                <a16:creationId xmlns:a16="http://schemas.microsoft.com/office/drawing/2014/main" id="{23E2398B-AD16-F348-A747-BD19F162DAE2}"/>
              </a:ext>
            </a:extLst>
          </p:cNvPr>
          <p:cNvPicPr>
            <a:picLocks noChangeAspect="1"/>
          </p:cNvPicPr>
          <p:nvPr/>
        </p:nvPicPr>
        <p:blipFill>
          <a:blip r:embed="rId5"/>
          <a:stretch>
            <a:fillRect/>
          </a:stretch>
        </p:blipFill>
        <p:spPr>
          <a:xfrm>
            <a:off x="8450732" y="4077327"/>
            <a:ext cx="3145092" cy="2357791"/>
          </a:xfrm>
          <a:prstGeom prst="rect">
            <a:avLst/>
          </a:prstGeom>
        </p:spPr>
      </p:pic>
    </p:spTree>
    <p:extLst>
      <p:ext uri="{BB962C8B-B14F-4D97-AF65-F5344CB8AC3E}">
        <p14:creationId xmlns:p14="http://schemas.microsoft.com/office/powerpoint/2010/main" val="19067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number of ues&#10;&#10;Description automatically generated">
            <a:extLst>
              <a:ext uri="{FF2B5EF4-FFF2-40B4-BE49-F238E27FC236}">
                <a16:creationId xmlns:a16="http://schemas.microsoft.com/office/drawing/2014/main" id="{13739F3B-7D4D-759C-9FF2-5692C7498B8B}"/>
              </a:ext>
            </a:extLst>
          </p:cNvPr>
          <p:cNvPicPr>
            <a:picLocks noGrp="1" noChangeAspect="1"/>
          </p:cNvPicPr>
          <p:nvPr>
            <p:ph sz="half" idx="2"/>
          </p:nvPr>
        </p:nvPicPr>
        <p:blipFill>
          <a:blip r:embed="rId2"/>
          <a:stretch>
            <a:fillRect/>
          </a:stretch>
        </p:blipFill>
        <p:spPr>
          <a:xfrm>
            <a:off x="1217978" y="1386843"/>
            <a:ext cx="3062808" cy="2286000"/>
          </a:xfrm>
        </p:spPr>
      </p:pic>
      <p:pic>
        <p:nvPicPr>
          <p:cNvPr id="5" name="Content Placeholder 4" descr="A graph showing the number of ues&#10;&#10;Description automatically generated">
            <a:extLst>
              <a:ext uri="{FF2B5EF4-FFF2-40B4-BE49-F238E27FC236}">
                <a16:creationId xmlns:a16="http://schemas.microsoft.com/office/drawing/2014/main" id="{BF9B63AF-EDDA-9021-42FF-8FA03E3C31BA}"/>
              </a:ext>
            </a:extLst>
          </p:cNvPr>
          <p:cNvPicPr>
            <a:picLocks noGrp="1" noChangeAspect="1"/>
          </p:cNvPicPr>
          <p:nvPr>
            <p:ph sz="quarter" idx="4"/>
          </p:nvPr>
        </p:nvPicPr>
        <p:blipFill>
          <a:blip r:embed="rId3"/>
          <a:stretch>
            <a:fillRect/>
          </a:stretch>
        </p:blipFill>
        <p:spPr>
          <a:xfrm>
            <a:off x="1235403" y="3910653"/>
            <a:ext cx="3045383" cy="2286000"/>
          </a:xfrm>
        </p:spPr>
      </p:pic>
      <p:sp>
        <p:nvSpPr>
          <p:cNvPr id="8" name="TextBox 7">
            <a:extLst>
              <a:ext uri="{FF2B5EF4-FFF2-40B4-BE49-F238E27FC236}">
                <a16:creationId xmlns:a16="http://schemas.microsoft.com/office/drawing/2014/main" id="{77CA1C51-D172-17B9-F15C-B14B66AB13D4}"/>
              </a:ext>
            </a:extLst>
          </p:cNvPr>
          <p:cNvSpPr txBox="1"/>
          <p:nvPr/>
        </p:nvSpPr>
        <p:spPr>
          <a:xfrm>
            <a:off x="3634862" y="214489"/>
            <a:ext cx="50218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Proportional Fair vs Exponential Proportional Fair</a:t>
            </a:r>
          </a:p>
        </p:txBody>
      </p:sp>
      <p:sp>
        <p:nvSpPr>
          <p:cNvPr id="10" name="TextBox 9">
            <a:extLst>
              <a:ext uri="{FF2B5EF4-FFF2-40B4-BE49-F238E27FC236}">
                <a16:creationId xmlns:a16="http://schemas.microsoft.com/office/drawing/2014/main" id="{47BC8042-6E88-EE50-1E8F-193006568A5C}"/>
              </a:ext>
            </a:extLst>
          </p:cNvPr>
          <p:cNvSpPr txBox="1"/>
          <p:nvPr/>
        </p:nvSpPr>
        <p:spPr>
          <a:xfrm>
            <a:off x="4291577" y="531772"/>
            <a:ext cx="3703018" cy="307777"/>
          </a:xfrm>
          <a:prstGeom prst="rect">
            <a:avLst/>
          </a:prstGeom>
          <a:noFill/>
        </p:spPr>
        <p:txBody>
          <a:bodyPr wrap="square" lIns="91440" tIns="45720" rIns="91440" bIns="45720" rtlCol="0" anchor="t">
            <a:spAutoFit/>
          </a:bodyPr>
          <a:lstStyle/>
          <a:p>
            <a:pPr algn="ctr"/>
            <a:r>
              <a:rPr lang="en-US" sz="1400" dirty="0">
                <a:solidFill>
                  <a:schemeClr val="accent2"/>
                </a:solidFill>
                <a:ea typeface="+mn-lt"/>
                <a:cs typeface="+mn-lt"/>
              </a:rPr>
              <a:t>RBG = 10,</a:t>
            </a:r>
            <a:r>
              <a:rPr lang="en-US" sz="1400" dirty="0">
                <a:solidFill>
                  <a:schemeClr val="accent2"/>
                </a:solidFill>
              </a:rPr>
              <a:t> N = 10, Traffic = Full Buffer</a:t>
            </a:r>
          </a:p>
        </p:txBody>
      </p:sp>
      <p:pic>
        <p:nvPicPr>
          <p:cNvPr id="14" name="Content Placeholder 13" descr="A graph showing the number of ues&#10;&#10;Description automatically generated">
            <a:extLst>
              <a:ext uri="{FF2B5EF4-FFF2-40B4-BE49-F238E27FC236}">
                <a16:creationId xmlns:a16="http://schemas.microsoft.com/office/drawing/2014/main" id="{F61726FC-2B6F-0A31-5CA3-AD06D25D65FB}"/>
              </a:ext>
            </a:extLst>
          </p:cNvPr>
          <p:cNvPicPr>
            <a:picLocks noChangeAspect="1"/>
          </p:cNvPicPr>
          <p:nvPr/>
        </p:nvPicPr>
        <p:blipFill>
          <a:blip r:embed="rId4"/>
          <a:stretch>
            <a:fillRect/>
          </a:stretch>
        </p:blipFill>
        <p:spPr>
          <a:xfrm>
            <a:off x="4878994" y="3910653"/>
            <a:ext cx="3032222" cy="2286000"/>
          </a:xfrm>
          <a:prstGeom prst="rect">
            <a:avLst/>
          </a:prstGeom>
        </p:spPr>
      </p:pic>
      <p:pic>
        <p:nvPicPr>
          <p:cNvPr id="13" name="Content Placeholder 12" descr="A graph showing a number of ues&#10;&#10;Description automatically generated">
            <a:extLst>
              <a:ext uri="{FF2B5EF4-FFF2-40B4-BE49-F238E27FC236}">
                <a16:creationId xmlns:a16="http://schemas.microsoft.com/office/drawing/2014/main" id="{F8080278-7A98-C652-040F-53852B587BCC}"/>
              </a:ext>
            </a:extLst>
          </p:cNvPr>
          <p:cNvPicPr>
            <a:picLocks noChangeAspect="1"/>
          </p:cNvPicPr>
          <p:nvPr/>
        </p:nvPicPr>
        <p:blipFill>
          <a:blip r:embed="rId5"/>
          <a:stretch>
            <a:fillRect/>
          </a:stretch>
        </p:blipFill>
        <p:spPr>
          <a:xfrm>
            <a:off x="4786839" y="1386843"/>
            <a:ext cx="3039409" cy="2286000"/>
          </a:xfrm>
          <a:prstGeom prst="rect">
            <a:avLst/>
          </a:prstGeom>
        </p:spPr>
      </p:pic>
      <p:pic>
        <p:nvPicPr>
          <p:cNvPr id="2" name="Content Placeholder 4" descr="A graph showing a number of ues&#10;&#10;Description automatically generated">
            <a:extLst>
              <a:ext uri="{FF2B5EF4-FFF2-40B4-BE49-F238E27FC236}">
                <a16:creationId xmlns:a16="http://schemas.microsoft.com/office/drawing/2014/main" id="{139BD7D2-0D33-5942-D9A5-9F99F1F15097}"/>
              </a:ext>
            </a:extLst>
          </p:cNvPr>
          <p:cNvPicPr>
            <a:picLocks noChangeAspect="1"/>
          </p:cNvPicPr>
          <p:nvPr/>
        </p:nvPicPr>
        <p:blipFill>
          <a:blip r:embed="rId6"/>
          <a:stretch>
            <a:fillRect/>
          </a:stretch>
        </p:blipFill>
        <p:spPr>
          <a:xfrm>
            <a:off x="8333612" y="1386843"/>
            <a:ext cx="3038725" cy="2286000"/>
          </a:xfrm>
          <a:prstGeom prst="rect">
            <a:avLst/>
          </a:prstGeom>
        </p:spPr>
      </p:pic>
      <p:pic>
        <p:nvPicPr>
          <p:cNvPr id="3" name="Content Placeholder 5" descr="A graph showing the number of ues&#10;&#10;Description automatically generated">
            <a:extLst>
              <a:ext uri="{FF2B5EF4-FFF2-40B4-BE49-F238E27FC236}">
                <a16:creationId xmlns:a16="http://schemas.microsoft.com/office/drawing/2014/main" id="{129FAAF4-40F7-1A24-C4B8-19C2CABA485C}"/>
              </a:ext>
            </a:extLst>
          </p:cNvPr>
          <p:cNvPicPr>
            <a:picLocks noChangeAspect="1"/>
          </p:cNvPicPr>
          <p:nvPr/>
        </p:nvPicPr>
        <p:blipFill>
          <a:blip r:embed="rId7"/>
          <a:stretch>
            <a:fillRect/>
          </a:stretch>
        </p:blipFill>
        <p:spPr>
          <a:xfrm>
            <a:off x="8333612" y="3910653"/>
            <a:ext cx="3040036" cy="2286000"/>
          </a:xfrm>
          <a:prstGeom prst="rect">
            <a:avLst/>
          </a:prstGeom>
        </p:spPr>
      </p:pic>
      <p:sp>
        <p:nvSpPr>
          <p:cNvPr id="4" name="TextBox 3">
            <a:extLst>
              <a:ext uri="{FF2B5EF4-FFF2-40B4-BE49-F238E27FC236}">
                <a16:creationId xmlns:a16="http://schemas.microsoft.com/office/drawing/2014/main" id="{2DFF7B76-A970-E507-A85A-3132BDD28D9A}"/>
              </a:ext>
            </a:extLst>
          </p:cNvPr>
          <p:cNvSpPr txBox="1"/>
          <p:nvPr/>
        </p:nvSpPr>
        <p:spPr>
          <a:xfrm>
            <a:off x="1601977" y="984479"/>
            <a:ext cx="2354374" cy="276999"/>
          </a:xfrm>
          <a:prstGeom prst="rect">
            <a:avLst/>
          </a:prstGeom>
          <a:noFill/>
        </p:spPr>
        <p:txBody>
          <a:bodyPr wrap="square" lIns="91440" tIns="45720" rIns="91440" bIns="45720" rtlCol="0" anchor="t">
            <a:spAutoFit/>
          </a:bodyPr>
          <a:lstStyle/>
          <a:p>
            <a:pPr algn="ctr"/>
            <a:r>
              <a:rPr lang="en-US" sz="1200" dirty="0">
                <a:solidFill>
                  <a:schemeClr val="accent2"/>
                </a:solidFill>
                <a:ea typeface="+mn-lt"/>
                <a:cs typeface="+mn-lt"/>
              </a:rPr>
              <a:t>beta = 0.1</a:t>
            </a:r>
            <a:endParaRPr lang="en-US" sz="1200" dirty="0">
              <a:solidFill>
                <a:schemeClr val="accent2"/>
              </a:solidFill>
            </a:endParaRPr>
          </a:p>
        </p:txBody>
      </p:sp>
      <p:sp>
        <p:nvSpPr>
          <p:cNvPr id="7" name="TextBox 6">
            <a:extLst>
              <a:ext uri="{FF2B5EF4-FFF2-40B4-BE49-F238E27FC236}">
                <a16:creationId xmlns:a16="http://schemas.microsoft.com/office/drawing/2014/main" id="{25CBEA16-8D8A-03D3-0B06-2C8CEDE02582}"/>
              </a:ext>
            </a:extLst>
          </p:cNvPr>
          <p:cNvSpPr txBox="1"/>
          <p:nvPr/>
        </p:nvSpPr>
        <p:spPr>
          <a:xfrm>
            <a:off x="5129356" y="984480"/>
            <a:ext cx="2354374" cy="276999"/>
          </a:xfrm>
          <a:prstGeom prst="rect">
            <a:avLst/>
          </a:prstGeom>
          <a:noFill/>
        </p:spPr>
        <p:txBody>
          <a:bodyPr wrap="square" lIns="91440" tIns="45720" rIns="91440" bIns="45720" rtlCol="0" anchor="t">
            <a:spAutoFit/>
          </a:bodyPr>
          <a:lstStyle/>
          <a:p>
            <a:pPr algn="ctr"/>
            <a:r>
              <a:rPr lang="en-US" sz="1200" dirty="0">
                <a:solidFill>
                  <a:schemeClr val="accent2"/>
                </a:solidFill>
                <a:ea typeface="+mn-lt"/>
                <a:cs typeface="+mn-lt"/>
              </a:rPr>
              <a:t>beta = 0.5</a:t>
            </a:r>
            <a:endParaRPr lang="en-US" sz="1200" dirty="0">
              <a:solidFill>
                <a:schemeClr val="accent2"/>
              </a:solidFill>
            </a:endParaRPr>
          </a:p>
        </p:txBody>
      </p:sp>
      <p:sp>
        <p:nvSpPr>
          <p:cNvPr id="9" name="TextBox 8">
            <a:extLst>
              <a:ext uri="{FF2B5EF4-FFF2-40B4-BE49-F238E27FC236}">
                <a16:creationId xmlns:a16="http://schemas.microsoft.com/office/drawing/2014/main" id="{0B73BB2B-1686-585A-27E9-0B2EAEB15153}"/>
              </a:ext>
            </a:extLst>
          </p:cNvPr>
          <p:cNvSpPr txBox="1"/>
          <p:nvPr/>
        </p:nvSpPr>
        <p:spPr>
          <a:xfrm>
            <a:off x="8656735" y="984478"/>
            <a:ext cx="2354374" cy="276999"/>
          </a:xfrm>
          <a:prstGeom prst="rect">
            <a:avLst/>
          </a:prstGeom>
          <a:noFill/>
        </p:spPr>
        <p:txBody>
          <a:bodyPr wrap="square" lIns="91440" tIns="45720" rIns="91440" bIns="45720" rtlCol="0" anchor="t">
            <a:spAutoFit/>
          </a:bodyPr>
          <a:lstStyle/>
          <a:p>
            <a:pPr algn="ctr"/>
            <a:r>
              <a:rPr lang="en-US" sz="1200" dirty="0">
                <a:solidFill>
                  <a:schemeClr val="accent2"/>
                </a:solidFill>
                <a:ea typeface="+mn-lt"/>
                <a:cs typeface="+mn-lt"/>
              </a:rPr>
              <a:t>beta = 2</a:t>
            </a:r>
            <a:endParaRPr lang="en-US" sz="1200" dirty="0">
              <a:solidFill>
                <a:schemeClr val="accent2"/>
              </a:solidFill>
            </a:endParaRPr>
          </a:p>
        </p:txBody>
      </p:sp>
    </p:spTree>
    <p:extLst>
      <p:ext uri="{BB962C8B-B14F-4D97-AF65-F5344CB8AC3E}">
        <p14:creationId xmlns:p14="http://schemas.microsoft.com/office/powerpoint/2010/main" val="125521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24643" y="1031966"/>
            <a:ext cx="7498080" cy="1280160"/>
          </a:xfrm>
        </p:spPr>
        <p:txBody>
          <a:bodyPr/>
          <a:lstStyle/>
          <a:p>
            <a:r>
              <a:rPr lang="el-GR" sz="2800" dirty="0"/>
              <a:t>ΣΤΟΧΟΙ Της ΕΡΓΑΣΙΑΣ</a:t>
            </a:r>
            <a:endParaRPr lang="en-US" sz="2800" dirty="0"/>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1224643" y="2534195"/>
            <a:ext cx="7498080" cy="4023360"/>
          </a:xfrm>
        </p:spPr>
        <p:txBody>
          <a:bodyPr/>
          <a:lstStyle/>
          <a:p>
            <a:pPr marL="285750" indent="-285750">
              <a:buFont typeface="Arial" panose="020B0604020202020204" pitchFamily="34" charset="0"/>
              <a:buChar char="•"/>
            </a:pPr>
            <a:r>
              <a:rPr lang="el-GR" dirty="0"/>
              <a:t>Σχεδιασμός και αξιολόγηση πρωτοκόλλων δικτύου </a:t>
            </a:r>
            <a:endParaRPr lang="en-US" dirty="0"/>
          </a:p>
          <a:p>
            <a:pPr marL="285750" indent="-285750">
              <a:buFont typeface="Arial" panose="020B0604020202020204" pitchFamily="34" charset="0"/>
              <a:buChar char="•"/>
            </a:pPr>
            <a:r>
              <a:rPr lang="el-GR" dirty="0"/>
              <a:t>Δοκιμή της απόδοσης του δικτύου σε διάφορα σενάρια και διαμορφώσεις   </a:t>
            </a:r>
            <a:endParaRPr lang="en-US" dirty="0"/>
          </a:p>
          <a:p>
            <a:pPr marL="285750" indent="-285750">
              <a:buFont typeface="Arial" panose="020B0604020202020204" pitchFamily="34" charset="0"/>
              <a:buChar char="•"/>
            </a:pPr>
            <a:r>
              <a:rPr lang="el-GR" dirty="0"/>
              <a:t>Ανάλυση του αντίκτυπου των διαφόρων </a:t>
            </a:r>
            <a:r>
              <a:rPr lang="en-US" dirty="0"/>
              <a:t>scheduling </a:t>
            </a:r>
            <a:r>
              <a:rPr lang="el-GR" dirty="0"/>
              <a:t>αλγορίθμων στις μετρικές του δικτύου</a:t>
            </a:r>
            <a:endParaRPr lang="en-US" dirty="0"/>
          </a:p>
          <a:p>
            <a:r>
              <a:rPr lang="el-GR" dirty="0"/>
              <a:t>Σε αυτή την προσομοίωση, μοντελοποιούμε ένα κυψελοειδές δίκτυο με έναν μόνο σταθμό βάσης</a:t>
            </a:r>
            <a:r>
              <a:rPr lang="en-US" dirty="0"/>
              <a:t>(gNB)</a:t>
            </a:r>
            <a:r>
              <a:rPr lang="el-GR" dirty="0"/>
              <a:t> και πολλαπλούς εξοπλισμούς χρηστών (</a:t>
            </a:r>
            <a:r>
              <a:rPr lang="el-GR" dirty="0" err="1"/>
              <a:t>UEs</a:t>
            </a:r>
            <a:r>
              <a:rPr lang="el-GR" dirty="0"/>
              <a:t>), εστιάζοντας στην επικοινωνία </a:t>
            </a:r>
            <a:r>
              <a:rPr lang="en-US" dirty="0"/>
              <a:t>downlink</a:t>
            </a:r>
            <a:r>
              <a:rPr lang="el-GR" dirty="0"/>
              <a:t>.</a:t>
            </a:r>
            <a:endParaRPr lang="en-US" dirty="0"/>
          </a:p>
        </p:txBody>
      </p:sp>
    </p:spTree>
    <p:extLst>
      <p:ext uri="{BB962C8B-B14F-4D97-AF65-F5344CB8AC3E}">
        <p14:creationId xmlns:p14="http://schemas.microsoft.com/office/powerpoint/2010/main" val="1450287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number of ues&#10;&#10;Description automatically generated">
            <a:extLst>
              <a:ext uri="{FF2B5EF4-FFF2-40B4-BE49-F238E27FC236}">
                <a16:creationId xmlns:a16="http://schemas.microsoft.com/office/drawing/2014/main" id="{5EB9E208-A8C1-E288-35DC-6A9B5F5CE302}"/>
              </a:ext>
            </a:extLst>
          </p:cNvPr>
          <p:cNvPicPr>
            <a:picLocks noGrp="1" noChangeAspect="1"/>
          </p:cNvPicPr>
          <p:nvPr>
            <p:ph sz="half" idx="2"/>
          </p:nvPr>
        </p:nvPicPr>
        <p:blipFill>
          <a:blip r:embed="rId2"/>
          <a:stretch>
            <a:fillRect/>
          </a:stretch>
        </p:blipFill>
        <p:spPr>
          <a:xfrm>
            <a:off x="768839" y="1442125"/>
            <a:ext cx="5608319" cy="4206239"/>
          </a:xfrm>
        </p:spPr>
      </p:pic>
      <p:pic>
        <p:nvPicPr>
          <p:cNvPr id="5" name="Content Placeholder 4" descr="A graph showing the number of ues&#10;&#10;Description automatically generated">
            <a:extLst>
              <a:ext uri="{FF2B5EF4-FFF2-40B4-BE49-F238E27FC236}">
                <a16:creationId xmlns:a16="http://schemas.microsoft.com/office/drawing/2014/main" id="{F8045237-AF22-3D16-BE12-07E57956B2EB}"/>
              </a:ext>
            </a:extLst>
          </p:cNvPr>
          <p:cNvPicPr>
            <a:picLocks noGrp="1" noChangeAspect="1"/>
          </p:cNvPicPr>
          <p:nvPr>
            <p:ph sz="quarter" idx="4"/>
          </p:nvPr>
        </p:nvPicPr>
        <p:blipFill>
          <a:blip r:embed="rId3"/>
          <a:stretch>
            <a:fillRect/>
          </a:stretch>
        </p:blipFill>
        <p:spPr>
          <a:xfrm>
            <a:off x="6020016" y="1442125"/>
            <a:ext cx="5615646" cy="4213566"/>
          </a:xfrm>
        </p:spPr>
      </p:pic>
      <p:sp>
        <p:nvSpPr>
          <p:cNvPr id="12" name="TextBox 11">
            <a:extLst>
              <a:ext uri="{FF2B5EF4-FFF2-40B4-BE49-F238E27FC236}">
                <a16:creationId xmlns:a16="http://schemas.microsoft.com/office/drawing/2014/main" id="{B74CB9F2-081B-79C7-98DF-580253AADE28}"/>
              </a:ext>
            </a:extLst>
          </p:cNvPr>
          <p:cNvSpPr txBox="1"/>
          <p:nvPr/>
        </p:nvSpPr>
        <p:spPr>
          <a:xfrm>
            <a:off x="3610707" y="449599"/>
            <a:ext cx="502187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Proportional Fair vs Exponential Proportional Fair</a:t>
            </a:r>
          </a:p>
        </p:txBody>
      </p:sp>
      <p:sp>
        <p:nvSpPr>
          <p:cNvPr id="14" name="TextBox 13">
            <a:extLst>
              <a:ext uri="{FF2B5EF4-FFF2-40B4-BE49-F238E27FC236}">
                <a16:creationId xmlns:a16="http://schemas.microsoft.com/office/drawing/2014/main" id="{CE6D5280-0075-7B18-77DA-7432BF43279E}"/>
              </a:ext>
            </a:extLst>
          </p:cNvPr>
          <p:cNvSpPr txBox="1"/>
          <p:nvPr/>
        </p:nvSpPr>
        <p:spPr>
          <a:xfrm>
            <a:off x="4116450" y="794758"/>
            <a:ext cx="3807132" cy="307777"/>
          </a:xfrm>
          <a:prstGeom prst="rect">
            <a:avLst/>
          </a:prstGeom>
          <a:noFill/>
        </p:spPr>
        <p:txBody>
          <a:bodyPr wrap="square" lIns="91440" tIns="45720" rIns="91440" bIns="45720" rtlCol="0" anchor="t">
            <a:spAutoFit/>
          </a:bodyPr>
          <a:lstStyle/>
          <a:p>
            <a:pPr algn="r"/>
            <a:r>
              <a:rPr lang="en-US" sz="1400" dirty="0">
                <a:solidFill>
                  <a:schemeClr val="accent2"/>
                </a:solidFill>
                <a:ea typeface="+mn-lt"/>
                <a:cs typeface="+mn-lt"/>
              </a:rPr>
              <a:t>RBG = 10,</a:t>
            </a:r>
            <a:r>
              <a:rPr lang="en-US" sz="1400" dirty="0">
                <a:solidFill>
                  <a:schemeClr val="accent2"/>
                </a:solidFill>
              </a:rPr>
              <a:t> N = 10, Traffic = FTP, beta = 2 </a:t>
            </a:r>
          </a:p>
        </p:txBody>
      </p:sp>
    </p:spTree>
    <p:extLst>
      <p:ext uri="{BB962C8B-B14F-4D97-AF65-F5344CB8AC3E}">
        <p14:creationId xmlns:p14="http://schemas.microsoft.com/office/powerpoint/2010/main" val="223960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number of ues&#10;&#10;Description automatically generated">
            <a:extLst>
              <a:ext uri="{FF2B5EF4-FFF2-40B4-BE49-F238E27FC236}">
                <a16:creationId xmlns:a16="http://schemas.microsoft.com/office/drawing/2014/main" id="{73D2462D-5412-2D0F-1399-EAB0E21A391B}"/>
              </a:ext>
            </a:extLst>
          </p:cNvPr>
          <p:cNvPicPr>
            <a:picLocks noGrp="1" noChangeAspect="1"/>
          </p:cNvPicPr>
          <p:nvPr>
            <p:ph sz="half" idx="2"/>
          </p:nvPr>
        </p:nvPicPr>
        <p:blipFill>
          <a:blip r:embed="rId2"/>
          <a:stretch>
            <a:fillRect/>
          </a:stretch>
        </p:blipFill>
        <p:spPr>
          <a:xfrm>
            <a:off x="773530" y="1511778"/>
            <a:ext cx="5608320" cy="4140299"/>
          </a:xfrm>
        </p:spPr>
      </p:pic>
      <p:pic>
        <p:nvPicPr>
          <p:cNvPr id="5" name="Content Placeholder 4" descr="A graph showing the number of ues&#10;&#10;Description automatically generated">
            <a:extLst>
              <a:ext uri="{FF2B5EF4-FFF2-40B4-BE49-F238E27FC236}">
                <a16:creationId xmlns:a16="http://schemas.microsoft.com/office/drawing/2014/main" id="{A078CD2C-626B-AA99-59F6-EEA184D980D7}"/>
              </a:ext>
            </a:extLst>
          </p:cNvPr>
          <p:cNvPicPr>
            <a:picLocks noGrp="1" noChangeAspect="1"/>
          </p:cNvPicPr>
          <p:nvPr>
            <p:ph sz="quarter" idx="4"/>
          </p:nvPr>
        </p:nvPicPr>
        <p:blipFill>
          <a:blip r:embed="rId3"/>
          <a:stretch>
            <a:fillRect/>
          </a:stretch>
        </p:blipFill>
        <p:spPr>
          <a:xfrm>
            <a:off x="6095998" y="1489799"/>
            <a:ext cx="5600993" cy="4162278"/>
          </a:xfrm>
        </p:spPr>
      </p:pic>
      <p:sp>
        <p:nvSpPr>
          <p:cNvPr id="8" name="TextBox 7">
            <a:extLst>
              <a:ext uri="{FF2B5EF4-FFF2-40B4-BE49-F238E27FC236}">
                <a16:creationId xmlns:a16="http://schemas.microsoft.com/office/drawing/2014/main" id="{BC976973-D5E0-91EF-FCA3-BC17D62E9B37}"/>
              </a:ext>
            </a:extLst>
          </p:cNvPr>
          <p:cNvSpPr txBox="1"/>
          <p:nvPr/>
        </p:nvSpPr>
        <p:spPr>
          <a:xfrm>
            <a:off x="4189532" y="493565"/>
            <a:ext cx="38129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Proportional Fair vs Packet Loss Ratio</a:t>
            </a:r>
          </a:p>
        </p:txBody>
      </p:sp>
      <p:sp>
        <p:nvSpPr>
          <p:cNvPr id="10" name="TextBox 9">
            <a:extLst>
              <a:ext uri="{FF2B5EF4-FFF2-40B4-BE49-F238E27FC236}">
                <a16:creationId xmlns:a16="http://schemas.microsoft.com/office/drawing/2014/main" id="{0536CACB-4452-4DDB-26DC-A8240C034B66}"/>
              </a:ext>
            </a:extLst>
          </p:cNvPr>
          <p:cNvSpPr txBox="1"/>
          <p:nvPr/>
        </p:nvSpPr>
        <p:spPr>
          <a:xfrm>
            <a:off x="4307698" y="832119"/>
            <a:ext cx="3576595" cy="307777"/>
          </a:xfrm>
          <a:prstGeom prst="rect">
            <a:avLst/>
          </a:prstGeom>
          <a:noFill/>
        </p:spPr>
        <p:txBody>
          <a:bodyPr wrap="square" lIns="91440" tIns="45720" rIns="91440" bIns="45720" rtlCol="0" anchor="t">
            <a:spAutoFit/>
          </a:bodyPr>
          <a:lstStyle/>
          <a:p>
            <a:pPr algn="ctr"/>
            <a:r>
              <a:rPr lang="en-US" sz="1400" dirty="0">
                <a:solidFill>
                  <a:schemeClr val="accent2"/>
                </a:solidFill>
                <a:ea typeface="+mn-lt"/>
                <a:cs typeface="+mn-lt"/>
              </a:rPr>
              <a:t>RBG = 10,</a:t>
            </a:r>
            <a:r>
              <a:rPr lang="en-US" sz="1400" dirty="0">
                <a:solidFill>
                  <a:schemeClr val="accent2"/>
                </a:solidFill>
              </a:rPr>
              <a:t> N = 10, Traffic = VoIP</a:t>
            </a:r>
          </a:p>
        </p:txBody>
      </p:sp>
    </p:spTree>
    <p:extLst>
      <p:ext uri="{BB962C8B-B14F-4D97-AF65-F5344CB8AC3E}">
        <p14:creationId xmlns:p14="http://schemas.microsoft.com/office/powerpoint/2010/main" val="144956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7262961-9495-E252-E690-1E733A8CCE57}"/>
              </a:ext>
            </a:extLst>
          </p:cNvPr>
          <p:cNvSpPr txBox="1">
            <a:spLocks/>
          </p:cNvSpPr>
          <p:nvPr/>
        </p:nvSpPr>
        <p:spPr>
          <a:xfrm>
            <a:off x="751114" y="204281"/>
            <a:ext cx="11103428" cy="5576033"/>
          </a:xfrm>
          <a:prstGeom prst="rect">
            <a:avLst/>
          </a:prstGeom>
        </p:spPr>
        <p:txBody>
          <a:bodyPr vert="horz" lIns="0" tIns="0" rIns="0" bIns="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sz="2400" dirty="0"/>
              <a:t>Συμπεράσματα</a:t>
            </a:r>
          </a:p>
          <a:p>
            <a:pPr marL="0" indent="0">
              <a:buNone/>
            </a:pPr>
            <a:r>
              <a:rPr lang="el-GR" sz="1600" kern="0" dirty="0">
                <a:effectLst/>
                <a:latin typeface="Aptos" panose="020B0004020202020204" pitchFamily="34" charset="0"/>
                <a:ea typeface="Times New Roman" panose="02020603050405020304" pitchFamily="18" charset="0"/>
                <a:cs typeface="Times New Roman" panose="02020603050405020304" pitchFamily="18" charset="0"/>
              </a:rPr>
              <a:t>Τα παρακάτω συμπεράσματα και παρατηρήσεις αντλούνται τόσο με την χρήση </a:t>
            </a:r>
            <a:r>
              <a:rPr lang="en-US" sz="1600" kern="0" dirty="0">
                <a:effectLst/>
                <a:latin typeface="Aptos" panose="020B0004020202020204" pitchFamily="34" charset="0"/>
                <a:ea typeface="Times New Roman" panose="02020603050405020304" pitchFamily="18" charset="0"/>
                <a:cs typeface="Times New Roman" panose="02020603050405020304" pitchFamily="18" charset="0"/>
              </a:rPr>
              <a:t>Full Buffer </a:t>
            </a:r>
            <a:r>
              <a:rPr lang="el-GR" sz="1600" kern="0" dirty="0">
                <a:effectLst/>
                <a:latin typeface="Aptos" panose="020B0004020202020204" pitchFamily="34" charset="0"/>
                <a:ea typeface="Times New Roman" panose="02020603050405020304" pitchFamily="18" charset="0"/>
                <a:cs typeface="Times New Roman" panose="02020603050405020304" pitchFamily="18" charset="0"/>
              </a:rPr>
              <a:t>όσο και με </a:t>
            </a:r>
            <a:r>
              <a:rPr lang="en-US" sz="1600" kern="0" dirty="0">
                <a:effectLst/>
                <a:latin typeface="Aptos" panose="020B0004020202020204" pitchFamily="34" charset="0"/>
                <a:ea typeface="Times New Roman" panose="02020603050405020304" pitchFamily="18" charset="0"/>
                <a:cs typeface="Times New Roman" panose="02020603050405020304" pitchFamily="18" charset="0"/>
              </a:rPr>
              <a:t>FTP traffic. </a:t>
            </a:r>
            <a:r>
              <a:rPr lang="el-GR" sz="1600" kern="0" dirty="0">
                <a:effectLst/>
                <a:latin typeface="Aptos" panose="020B0004020202020204" pitchFamily="34" charset="0"/>
                <a:ea typeface="Times New Roman" panose="02020603050405020304" pitchFamily="18" charset="0"/>
                <a:cs typeface="Times New Roman" panose="02020603050405020304" pitchFamily="18" charset="0"/>
              </a:rPr>
              <a:t>Όσο αφορά τον αριθμό των </a:t>
            </a:r>
            <a:r>
              <a:rPr lang="en-US" sz="1600" kern="0" dirty="0">
                <a:effectLst/>
                <a:latin typeface="Aptos" panose="020B0004020202020204" pitchFamily="34" charset="0"/>
                <a:ea typeface="Times New Roman" panose="02020603050405020304" pitchFamily="18" charset="0"/>
                <a:cs typeface="Times New Roman" panose="02020603050405020304" pitchFamily="18" charset="0"/>
              </a:rPr>
              <a:t>RBG, </a:t>
            </a:r>
            <a:r>
              <a:rPr lang="el-GR" sz="1600" kern="0" dirty="0">
                <a:effectLst/>
                <a:latin typeface="Aptos" panose="020B0004020202020204" pitchFamily="34" charset="0"/>
                <a:ea typeface="Times New Roman" panose="02020603050405020304" pitchFamily="18" charset="0"/>
                <a:cs typeface="Times New Roman" panose="02020603050405020304" pitchFamily="18" charset="0"/>
              </a:rPr>
              <a:t>παρατηρούμε πως λαμβάνουμε αποτελέσματα πιο κοντά στην θεωρία όσο μειώνεται ο αριθμός των πόρων.</a:t>
            </a:r>
          </a:p>
          <a:p>
            <a:pPr marL="0" indent="0">
              <a:buNone/>
            </a:pPr>
            <a:endParaRPr lang="el-GR" sz="1600" dirty="0">
              <a:ea typeface="+mn-lt"/>
              <a:cs typeface="+mn-lt"/>
            </a:endParaRPr>
          </a:p>
          <a:p>
            <a:pPr lvl="1">
              <a:buFont typeface="Courier New" panose="020B0604020202020204" pitchFamily="34" charset="0"/>
              <a:buChar char="o"/>
            </a:pPr>
            <a:r>
              <a:rPr lang="el-GR" sz="1400" dirty="0">
                <a:ea typeface="+mn-lt"/>
                <a:cs typeface="+mn-lt"/>
              </a:rPr>
              <a:t>O </a:t>
            </a:r>
            <a:r>
              <a:rPr lang="el-GR" sz="1400" dirty="0" err="1">
                <a:ea typeface="+mn-lt"/>
                <a:cs typeface="+mn-lt"/>
              </a:rPr>
              <a:t>Round</a:t>
            </a:r>
            <a:r>
              <a:rPr lang="el-GR" sz="1400" dirty="0">
                <a:ea typeface="+mn-lt"/>
                <a:cs typeface="+mn-lt"/>
              </a:rPr>
              <a:t> </a:t>
            </a:r>
            <a:r>
              <a:rPr lang="el-GR" sz="1400" dirty="0" err="1">
                <a:ea typeface="+mn-lt"/>
                <a:cs typeface="+mn-lt"/>
              </a:rPr>
              <a:t>Robin</a:t>
            </a:r>
            <a:r>
              <a:rPr lang="el-GR" sz="1400" dirty="0">
                <a:ea typeface="+mn-lt"/>
                <a:cs typeface="+mn-lt"/>
              </a:rPr>
              <a:t> κατανέμει δίκαια μερίδια πόρων κυκλικά σε όλους τους χρήστες χωρίς να λαμβάνει υπόψη τις συνθήκες και την ποιότητα του καναλιού τους. </a:t>
            </a:r>
            <a:r>
              <a:rPr lang="el-GR" sz="1400" kern="0" dirty="0">
                <a:effectLst/>
                <a:ea typeface="Times New Roman" panose="02020603050405020304" pitchFamily="18" charset="0"/>
                <a:cs typeface="Times New Roman" panose="02020603050405020304" pitchFamily="18" charset="0"/>
              </a:rPr>
              <a:t>Στα σενάρια μας, όπου όλοι οι χρήστες έχουν παρ</a:t>
            </a:r>
            <a:r>
              <a:rPr lang="el-GR" sz="1400" kern="0" dirty="0">
                <a:ea typeface="Times New Roman" panose="02020603050405020304" pitchFamily="18" charset="0"/>
                <a:cs typeface="Times New Roman" panose="02020603050405020304" pitchFamily="18" charset="0"/>
              </a:rPr>
              <a:t>όμοια ποιότητα </a:t>
            </a:r>
            <a:r>
              <a:rPr lang="el-GR" sz="1400" kern="0" dirty="0">
                <a:effectLst/>
                <a:ea typeface="Times New Roman" panose="02020603050405020304" pitchFamily="18" charset="0"/>
                <a:cs typeface="Times New Roman" panose="02020603050405020304" pitchFamily="18" charset="0"/>
              </a:rPr>
              <a:t>καναλιού, αποδίδει καλά και με τις 2 μετρικές.</a:t>
            </a:r>
            <a:endParaRPr lang="el-GR" sz="1400" dirty="0">
              <a:ea typeface="+mn-lt"/>
              <a:cs typeface="+mn-lt"/>
            </a:endParaRPr>
          </a:p>
          <a:p>
            <a:pPr lvl="1">
              <a:buFont typeface="Courier New" panose="020B0604020202020204" pitchFamily="34" charset="0"/>
              <a:buChar char="o"/>
            </a:pPr>
            <a:r>
              <a:rPr lang="el-GR" sz="1400" dirty="0">
                <a:ea typeface="+mn-lt"/>
                <a:cs typeface="+mn-lt"/>
              </a:rPr>
              <a:t>O </a:t>
            </a:r>
            <a:r>
              <a:rPr lang="el-GR" sz="1400" dirty="0" err="1">
                <a:ea typeface="+mn-lt"/>
                <a:cs typeface="+mn-lt"/>
              </a:rPr>
              <a:t>Proportional</a:t>
            </a:r>
            <a:r>
              <a:rPr lang="el-GR" sz="1400" dirty="0">
                <a:ea typeface="+mn-lt"/>
                <a:cs typeface="+mn-lt"/>
              </a:rPr>
              <a:t> </a:t>
            </a:r>
            <a:r>
              <a:rPr lang="el-GR" sz="1400" dirty="0" err="1">
                <a:ea typeface="+mn-lt"/>
                <a:cs typeface="+mn-lt"/>
              </a:rPr>
              <a:t>Fair</a:t>
            </a:r>
            <a:r>
              <a:rPr lang="el-GR" sz="1400" dirty="0">
                <a:ea typeface="+mn-lt"/>
                <a:cs typeface="+mn-lt"/>
              </a:rPr>
              <a:t> στοχεύοντας στην ισορροπία δίνει προτεραιότητα στους χρήστες με χαμηλό average throughput. Αυτή η τιμωρία οδηγεί σε πιθανή μειωμένη κατανομή πόρων σε χρήστες που έχουν σταθερά καλές συνθήκες καναλιού, ευνοώντας αυτούς με κακές. Για</a:t>
            </a:r>
            <a:r>
              <a:rPr lang="en-US" sz="1400" dirty="0">
                <a:ea typeface="+mn-lt"/>
                <a:cs typeface="+mn-lt"/>
              </a:rPr>
              <a:t> </a:t>
            </a:r>
            <a:r>
              <a:rPr lang="el-GR" sz="1400" dirty="0">
                <a:ea typeface="+mn-lt"/>
                <a:cs typeface="+mn-lt"/>
              </a:rPr>
              <a:t>αυτό βλέπουμε μείωση του συνολικού throughput του συστήματος συγκριτικά με το </a:t>
            </a:r>
            <a:r>
              <a:rPr lang="en-US" sz="1400" dirty="0">
                <a:ea typeface="+mn-lt"/>
                <a:cs typeface="+mn-lt"/>
              </a:rPr>
              <a:t>RR</a:t>
            </a:r>
            <a:r>
              <a:rPr lang="el-GR" sz="1400" dirty="0">
                <a:ea typeface="+mn-lt"/>
                <a:cs typeface="+mn-lt"/>
              </a:rPr>
              <a:t>. </a:t>
            </a:r>
          </a:p>
          <a:p>
            <a:pPr lvl="1">
              <a:buFont typeface="Courier New" panose="020B0604020202020204" pitchFamily="34" charset="0"/>
              <a:buChar char="o"/>
            </a:pPr>
            <a:r>
              <a:rPr lang="el-GR" sz="1400" kern="0" dirty="0">
                <a:effectLst/>
                <a:ea typeface="Times New Roman" panose="02020603050405020304" pitchFamily="18" charset="0"/>
                <a:cs typeface="Times New Roman" panose="02020603050405020304" pitchFamily="18" charset="0"/>
              </a:rPr>
              <a:t>Ο </a:t>
            </a:r>
            <a:r>
              <a:rPr lang="en-US" sz="1400" kern="0" dirty="0">
                <a:effectLst/>
                <a:ea typeface="Times New Roman" panose="02020603050405020304" pitchFamily="18" charset="0"/>
                <a:cs typeface="Times New Roman" panose="02020603050405020304" pitchFamily="18" charset="0"/>
              </a:rPr>
              <a:t>Max C</a:t>
            </a:r>
            <a:r>
              <a:rPr lang="el-GR" sz="1400" kern="0" dirty="0">
                <a:effectLst/>
                <a:ea typeface="Times New Roman" panose="02020603050405020304" pitchFamily="18" charset="0"/>
                <a:cs typeface="Times New Roman" panose="02020603050405020304" pitchFamily="18" charset="0"/>
              </a:rPr>
              <a:t>/</a:t>
            </a:r>
            <a:r>
              <a:rPr lang="en-US" sz="1400" kern="0" dirty="0">
                <a:effectLst/>
                <a:ea typeface="Times New Roman" panose="02020603050405020304" pitchFamily="18" charset="0"/>
                <a:cs typeface="Times New Roman" panose="02020603050405020304" pitchFamily="18" charset="0"/>
              </a:rPr>
              <a:t>I</a:t>
            </a:r>
            <a:r>
              <a:rPr lang="el-GR" sz="1400" kern="0" dirty="0">
                <a:effectLst/>
                <a:ea typeface="Times New Roman" panose="02020603050405020304" pitchFamily="18" charset="0"/>
                <a:cs typeface="Times New Roman" panose="02020603050405020304" pitchFamily="18" charset="0"/>
              </a:rPr>
              <a:t> έχει </a:t>
            </a:r>
            <a:r>
              <a:rPr lang="el-GR" sz="1400" kern="0" dirty="0">
                <a:ea typeface="Times New Roman" panose="02020603050405020304" pitchFamily="18" charset="0"/>
                <a:cs typeface="Times New Roman" panose="02020603050405020304" pitchFamily="18" charset="0"/>
              </a:rPr>
              <a:t>πολύ καλές τιμές </a:t>
            </a:r>
            <a:r>
              <a:rPr lang="en-US" sz="1400" kern="0" dirty="0">
                <a:ea typeface="Times New Roman" panose="02020603050405020304" pitchFamily="18" charset="0"/>
                <a:cs typeface="Times New Roman" panose="02020603050405020304" pitchFamily="18" charset="0"/>
              </a:rPr>
              <a:t>throughput, </a:t>
            </a:r>
            <a:r>
              <a:rPr lang="el-GR" sz="1400" kern="0" dirty="0">
                <a:effectLst/>
                <a:ea typeface="Times New Roman" panose="02020603050405020304" pitchFamily="18" charset="0"/>
                <a:cs typeface="Times New Roman" panose="02020603050405020304" pitchFamily="18" charset="0"/>
              </a:rPr>
              <a:t>καθώς κατανέμει πόρους σε </a:t>
            </a:r>
            <a:r>
              <a:rPr lang="en-US" sz="1400" kern="0" dirty="0">
                <a:effectLst/>
                <a:ea typeface="Times New Roman" panose="02020603050405020304" pitchFamily="18" charset="0"/>
                <a:cs typeface="Times New Roman" panose="02020603050405020304" pitchFamily="18" charset="0"/>
              </a:rPr>
              <a:t>UEs</a:t>
            </a:r>
            <a:r>
              <a:rPr lang="el-GR" sz="1400" kern="0" dirty="0">
                <a:effectLst/>
                <a:ea typeface="Times New Roman" panose="02020603050405020304" pitchFamily="18" charset="0"/>
                <a:cs typeface="Times New Roman" panose="02020603050405020304" pitchFamily="18" charset="0"/>
              </a:rPr>
              <a:t> που διασφαλίζουν την υψηλότερη </a:t>
            </a:r>
            <a:r>
              <a:rPr lang="en-US" sz="1400" kern="0" dirty="0">
                <a:effectLst/>
                <a:ea typeface="Times New Roman" panose="02020603050405020304" pitchFamily="18" charset="0"/>
                <a:cs typeface="Times New Roman" panose="02020603050405020304" pitchFamily="18" charset="0"/>
              </a:rPr>
              <a:t>spectral efficiency</a:t>
            </a:r>
            <a:r>
              <a:rPr lang="el-GR" sz="1400" kern="0" dirty="0">
                <a:effectLst/>
                <a:ea typeface="Times New Roman" panose="02020603050405020304" pitchFamily="18" charset="0"/>
                <a:cs typeface="Times New Roman" panose="02020603050405020304" pitchFamily="18" charset="0"/>
              </a:rPr>
              <a:t> και μπορούν να μεταδίδουν περισσότερα δεδομένα ανά μονάδα χρόνου. Όμως έχει χαμηλότερη τιμή </a:t>
            </a:r>
            <a:r>
              <a:rPr lang="en-US" sz="1400" kern="0" dirty="0">
                <a:effectLst/>
                <a:ea typeface="Times New Roman" panose="02020603050405020304" pitchFamily="18" charset="0"/>
                <a:cs typeface="Times New Roman" panose="02020603050405020304" pitchFamily="18" charset="0"/>
              </a:rPr>
              <a:t>fairness </a:t>
            </a:r>
            <a:r>
              <a:rPr lang="el-GR" sz="1400" kern="0" dirty="0">
                <a:effectLst/>
                <a:ea typeface="Times New Roman" panose="02020603050405020304" pitchFamily="18" charset="0"/>
                <a:cs typeface="Times New Roman" panose="02020603050405020304" pitchFamily="18" charset="0"/>
              </a:rPr>
              <a:t>από όλους τους </a:t>
            </a:r>
            <a:r>
              <a:rPr lang="en-US" sz="1400" kern="0" dirty="0">
                <a:effectLst/>
                <a:ea typeface="Times New Roman" panose="02020603050405020304" pitchFamily="18" charset="0"/>
                <a:cs typeface="Times New Roman" panose="02020603050405020304" pitchFamily="18" charset="0"/>
              </a:rPr>
              <a:t>scheduler</a:t>
            </a:r>
            <a:r>
              <a:rPr lang="el-GR" sz="1400" kern="0" dirty="0">
                <a:ea typeface="Times New Roman" panose="02020603050405020304" pitchFamily="18" charset="0"/>
                <a:cs typeface="Times New Roman" panose="02020603050405020304" pitchFamily="18" charset="0"/>
              </a:rPr>
              <a:t>, </a:t>
            </a:r>
            <a:r>
              <a:rPr lang="el-GR" sz="1400" kern="0" dirty="0">
                <a:effectLst/>
                <a:ea typeface="Times New Roman" panose="02020603050405020304" pitchFamily="18" charset="0"/>
                <a:cs typeface="Times New Roman" panose="02020603050405020304" pitchFamily="18" charset="0"/>
              </a:rPr>
              <a:t>επειδή αυτή του η πρακτική οδηγεί τα </a:t>
            </a:r>
            <a:r>
              <a:rPr lang="en-US" sz="1400" kern="0" dirty="0">
                <a:effectLst/>
                <a:ea typeface="Times New Roman" panose="02020603050405020304" pitchFamily="18" charset="0"/>
                <a:cs typeface="Times New Roman" panose="02020603050405020304" pitchFamily="18" charset="0"/>
              </a:rPr>
              <a:t>UEs </a:t>
            </a:r>
            <a:r>
              <a:rPr lang="el-GR" sz="1400" kern="0" dirty="0">
                <a:effectLst/>
                <a:ea typeface="Times New Roman" panose="02020603050405020304" pitchFamily="18" charset="0"/>
                <a:cs typeface="Times New Roman" panose="02020603050405020304" pitchFamily="18" charset="0"/>
              </a:rPr>
              <a:t>με κακές συνθήκες καναλιού σε </a:t>
            </a:r>
            <a:r>
              <a:rPr lang="en-US" sz="1400" kern="0" dirty="0">
                <a:effectLst/>
                <a:ea typeface="Times New Roman" panose="02020603050405020304" pitchFamily="18" charset="0"/>
                <a:cs typeface="Times New Roman" panose="02020603050405020304" pitchFamily="18" charset="0"/>
              </a:rPr>
              <a:t>starvation</a:t>
            </a:r>
            <a:r>
              <a:rPr lang="el-GR" sz="1400" kern="0" dirty="0">
                <a:effectLst/>
                <a:ea typeface="Times New Roman" panose="02020603050405020304" pitchFamily="18" charset="0"/>
                <a:cs typeface="Times New Roman" panose="02020603050405020304" pitchFamily="18" charset="0"/>
              </a:rPr>
              <a:t>. </a:t>
            </a:r>
            <a:endParaRPr lang="el-GR" sz="1400" kern="100" dirty="0">
              <a:ea typeface="Times New Roman" panose="02020603050405020304" pitchFamily="18" charset="0"/>
              <a:cs typeface="Times New Roman" panose="02020603050405020304" pitchFamily="18" charset="0"/>
            </a:endParaRPr>
          </a:p>
          <a:p>
            <a:pPr lvl="1">
              <a:buFont typeface="Courier New" panose="020B0604020202020204" pitchFamily="34" charset="0"/>
              <a:buChar char="o"/>
            </a:pPr>
            <a:r>
              <a:rPr lang="el-GR" sz="1400" kern="0" dirty="0">
                <a:ea typeface="Times New Roman" panose="02020603050405020304" pitchFamily="18" charset="0"/>
                <a:cs typeface="Times New Roman" panose="02020603050405020304" pitchFamily="18" charset="0"/>
              </a:rPr>
              <a:t>Ο</a:t>
            </a:r>
            <a:r>
              <a:rPr lang="el-GR" sz="1400" kern="0" dirty="0">
                <a:effectLst/>
                <a:ea typeface="Times New Roman" panose="02020603050405020304" pitchFamily="18" charset="0"/>
                <a:cs typeface="Times New Roman" panose="02020603050405020304" pitchFamily="18" charset="0"/>
              </a:rPr>
              <a:t> </a:t>
            </a:r>
            <a:r>
              <a:rPr lang="en-US" sz="1400" kern="0" dirty="0">
                <a:effectLst/>
                <a:ea typeface="Times New Roman" panose="02020603050405020304" pitchFamily="18" charset="0"/>
                <a:cs typeface="Times New Roman" panose="02020603050405020304" pitchFamily="18" charset="0"/>
              </a:rPr>
              <a:t>Exponential Fair</a:t>
            </a:r>
            <a:r>
              <a:rPr lang="el-GR" sz="1400" kern="0" dirty="0">
                <a:effectLst/>
                <a:ea typeface="Times New Roman" panose="02020603050405020304" pitchFamily="18" charset="0"/>
                <a:cs typeface="Times New Roman" panose="02020603050405020304" pitchFamily="18" charset="0"/>
              </a:rPr>
              <a:t> φέρνει ισορροπία. </a:t>
            </a:r>
            <a:r>
              <a:rPr lang="el-GR" sz="1400" kern="0" dirty="0">
                <a:ea typeface="Times New Roman" panose="02020603050405020304" pitchFamily="18" charset="0"/>
                <a:cs typeface="Times New Roman" panose="02020603050405020304" pitchFamily="18" charset="0"/>
              </a:rPr>
              <a:t>Π</a:t>
            </a:r>
            <a:r>
              <a:rPr lang="el-GR" sz="1400" kern="0" dirty="0">
                <a:effectLst/>
                <a:ea typeface="Times New Roman" panose="02020603050405020304" pitchFamily="18" charset="0"/>
                <a:cs typeface="Times New Roman" panose="02020603050405020304" pitchFamily="18" charset="0"/>
              </a:rPr>
              <a:t>αρατηρούμε πως, όπως περιμένουμε από την θεωρία, η τιμή τ</a:t>
            </a:r>
            <a:r>
              <a:rPr lang="el-GR" sz="1400" kern="0" dirty="0">
                <a:ea typeface="Times New Roman" panose="02020603050405020304" pitchFamily="18" charset="0"/>
                <a:cs typeface="Times New Roman" panose="02020603050405020304" pitchFamily="18" charset="0"/>
              </a:rPr>
              <a:t>ου </a:t>
            </a:r>
            <a:r>
              <a:rPr lang="en-US" sz="1400" kern="0" dirty="0">
                <a:ea typeface="Times New Roman" panose="02020603050405020304" pitchFamily="18" charset="0"/>
                <a:cs typeface="Times New Roman" panose="02020603050405020304" pitchFamily="18" charset="0"/>
              </a:rPr>
              <a:t>fairness </a:t>
            </a:r>
            <a:r>
              <a:rPr lang="el-GR" sz="1400" kern="0" dirty="0">
                <a:ea typeface="Times New Roman" panose="02020603050405020304" pitchFamily="18" charset="0"/>
                <a:cs typeface="Times New Roman" panose="02020603050405020304" pitchFamily="18" charset="0"/>
              </a:rPr>
              <a:t>του αυξάνεται αναλογικά με την τιμή του β</a:t>
            </a:r>
            <a:r>
              <a:rPr lang="el-GR" sz="1400" kern="0" dirty="0">
                <a:effectLst/>
                <a:ea typeface="Times New Roman" panose="02020603050405020304" pitchFamily="18" charset="0"/>
                <a:cs typeface="Times New Roman" panose="02020603050405020304" pitchFamily="18" charset="0"/>
              </a:rPr>
              <a:t>. Για β=2 το βάρος δικαιοσύνης κυριαρχεί και ο </a:t>
            </a:r>
            <a:r>
              <a:rPr lang="en-US" sz="1400" kern="0" dirty="0">
                <a:effectLst/>
                <a:ea typeface="Times New Roman" panose="02020603050405020304" pitchFamily="18" charset="0"/>
                <a:cs typeface="Times New Roman" panose="02020603050405020304" pitchFamily="18" charset="0"/>
              </a:rPr>
              <a:t>scheduler</a:t>
            </a:r>
            <a:r>
              <a:rPr lang="el-GR" sz="1400" kern="0" dirty="0">
                <a:effectLst/>
                <a:ea typeface="Times New Roman" panose="02020603050405020304" pitchFamily="18" charset="0"/>
                <a:cs typeface="Times New Roman" panose="02020603050405020304" pitchFamily="18" charset="0"/>
              </a:rPr>
              <a:t> δίνει το μεγαλύτερο </a:t>
            </a:r>
            <a:r>
              <a:rPr lang="en-US" sz="1400" kern="0" dirty="0">
                <a:effectLst/>
                <a:ea typeface="Times New Roman" panose="02020603050405020304" pitchFamily="18" charset="0"/>
                <a:cs typeface="Times New Roman" panose="02020603050405020304" pitchFamily="18" charset="0"/>
              </a:rPr>
              <a:t>fairness</a:t>
            </a:r>
            <a:r>
              <a:rPr lang="el-GR" sz="1400" kern="0" dirty="0">
                <a:effectLst/>
                <a:ea typeface="Times New Roman" panose="02020603050405020304" pitchFamily="18" charset="0"/>
                <a:cs typeface="Times New Roman" panose="02020603050405020304" pitchFamily="18" charset="0"/>
              </a:rPr>
              <a:t> από όλους, αλλά υποβαθμίζεται σημαντικά το συνολικό </a:t>
            </a:r>
            <a:r>
              <a:rPr lang="en-US" sz="1400" kern="0" dirty="0">
                <a:effectLst/>
                <a:ea typeface="Times New Roman" panose="02020603050405020304" pitchFamily="18" charset="0"/>
                <a:cs typeface="Times New Roman" panose="02020603050405020304" pitchFamily="18" charset="0"/>
              </a:rPr>
              <a:t>throughput</a:t>
            </a:r>
            <a:r>
              <a:rPr lang="el-GR" sz="1400" kern="0" dirty="0">
                <a:effectLst/>
                <a:ea typeface="Times New Roman" panose="02020603050405020304" pitchFamily="18" charset="0"/>
                <a:cs typeface="Times New Roman" panose="02020603050405020304" pitchFamily="18" charset="0"/>
              </a:rPr>
              <a:t> του συστήματος. </a:t>
            </a:r>
          </a:p>
          <a:p>
            <a:endParaRPr lang="el-GR" sz="1600" dirty="0"/>
          </a:p>
        </p:txBody>
      </p:sp>
      <p:pic>
        <p:nvPicPr>
          <p:cNvPr id="3" name="Picture 2">
            <a:extLst>
              <a:ext uri="{FF2B5EF4-FFF2-40B4-BE49-F238E27FC236}">
                <a16:creationId xmlns:a16="http://schemas.microsoft.com/office/drawing/2014/main" id="{B78E0A7A-44A2-1DA9-2D28-79A001E3C2FE}"/>
              </a:ext>
            </a:extLst>
          </p:cNvPr>
          <p:cNvPicPr>
            <a:picLocks noChangeAspect="1"/>
          </p:cNvPicPr>
          <p:nvPr/>
        </p:nvPicPr>
        <p:blipFill>
          <a:blip r:embed="rId3"/>
          <a:stretch>
            <a:fillRect/>
          </a:stretch>
        </p:blipFill>
        <p:spPr>
          <a:xfrm>
            <a:off x="2912358" y="4231117"/>
            <a:ext cx="6367281" cy="1349863"/>
          </a:xfrm>
          <a:prstGeom prst="rect">
            <a:avLst/>
          </a:prstGeom>
        </p:spPr>
      </p:pic>
      <p:pic>
        <p:nvPicPr>
          <p:cNvPr id="5" name="Picture 4">
            <a:extLst>
              <a:ext uri="{FF2B5EF4-FFF2-40B4-BE49-F238E27FC236}">
                <a16:creationId xmlns:a16="http://schemas.microsoft.com/office/drawing/2014/main" id="{CFBABF5B-DC34-7189-612B-74BDF3D4BEE7}"/>
              </a:ext>
            </a:extLst>
          </p:cNvPr>
          <p:cNvPicPr>
            <a:picLocks noChangeAspect="1"/>
          </p:cNvPicPr>
          <p:nvPr/>
        </p:nvPicPr>
        <p:blipFill>
          <a:blip r:embed="rId4"/>
          <a:stretch>
            <a:fillRect/>
          </a:stretch>
        </p:blipFill>
        <p:spPr>
          <a:xfrm>
            <a:off x="3528060" y="5780314"/>
            <a:ext cx="5135879" cy="795409"/>
          </a:xfrm>
          <a:prstGeom prst="rect">
            <a:avLst/>
          </a:prstGeom>
        </p:spPr>
      </p:pic>
    </p:spTree>
    <p:extLst>
      <p:ext uri="{BB962C8B-B14F-4D97-AF65-F5344CB8AC3E}">
        <p14:creationId xmlns:p14="http://schemas.microsoft.com/office/powerpoint/2010/main" val="1689351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2">
            <a:extLst>
              <a:ext uri="{FF2B5EF4-FFF2-40B4-BE49-F238E27FC236}">
                <a16:creationId xmlns:a16="http://schemas.microsoft.com/office/drawing/2014/main" id="{7A540D17-C753-0217-6FCC-A5142EBE5C47}"/>
              </a:ext>
            </a:extLst>
          </p:cNvPr>
          <p:cNvSpPr txBox="1">
            <a:spLocks/>
          </p:cNvSpPr>
          <p:nvPr/>
        </p:nvSpPr>
        <p:spPr>
          <a:xfrm>
            <a:off x="1128932" y="1468708"/>
            <a:ext cx="9104267" cy="271454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t>Πηγές</a:t>
            </a:r>
            <a:endParaRPr lang="en-US" dirty="0"/>
          </a:p>
          <a:p>
            <a:pPr marL="285750" indent="-285750">
              <a:buFont typeface="Arial" panose="020B0604020202020204" pitchFamily="34" charset="0"/>
              <a:buChar char="•"/>
            </a:pPr>
            <a:r>
              <a:rPr lang="en-US" sz="1400" dirty="0" err="1"/>
              <a:t>Alsharif</a:t>
            </a:r>
            <a:r>
              <a:rPr lang="en-US" sz="1400" dirty="0"/>
              <a:t>, M. H., &amp; Kim, S. (2022). Simulation of 5G Networks using MATLAB. </a:t>
            </a:r>
            <a:r>
              <a:rPr lang="en-US" sz="1400" dirty="0" err="1"/>
              <a:t>arXiv</a:t>
            </a:r>
            <a:r>
              <a:rPr lang="en-US" sz="1400" dirty="0"/>
              <a:t> preprint arXiv:2204.11369. Retrieved from </a:t>
            </a:r>
            <a:r>
              <a:rPr lang="en-US" sz="1400" dirty="0">
                <a:hlinkClick r:id="rId3"/>
              </a:rPr>
              <a:t>https://arxiv.org/pdf/2204.11369</a:t>
            </a:r>
            <a:endParaRPr lang="en-US" sz="1400" dirty="0"/>
          </a:p>
          <a:p>
            <a:pPr marL="285750" indent="-285750">
              <a:buFont typeface="Arial" panose="020B0604020202020204" pitchFamily="34" charset="0"/>
              <a:buChar char="•"/>
            </a:pPr>
            <a:r>
              <a:rPr lang="en-US" sz="1400" dirty="0"/>
              <a:t>MathWorks. (n.d.). 5G Toolbox Documentation. Retrieved from </a:t>
            </a:r>
            <a:r>
              <a:rPr lang="en-US" sz="1400" dirty="0">
                <a:hlinkClick r:id="rId4"/>
              </a:rPr>
              <a:t>https://www.mathworks.com/help/5g/</a:t>
            </a:r>
            <a:endParaRPr lang="en-US" sz="1400" dirty="0"/>
          </a:p>
          <a:p>
            <a:pPr marL="285750" indent="-285750">
              <a:buFont typeface="Arial" panose="020B0604020202020204" pitchFamily="34" charset="0"/>
              <a:buChar char="•"/>
            </a:pPr>
            <a:r>
              <a:rPr lang="en-US" sz="1400" dirty="0"/>
              <a:t>MathWorks. (n.d.). NR FDD Scheduling Performance Evaluation. Retrieved from </a:t>
            </a:r>
            <a:r>
              <a:rPr lang="en-US" sz="1400" dirty="0">
                <a:hlinkClick r:id="rId5"/>
              </a:rPr>
              <a:t>https://www.mathworks.com/help/5g/</a:t>
            </a:r>
            <a:endParaRPr lang="en-US" sz="1400" dirty="0"/>
          </a:p>
          <a:p>
            <a:pPr marL="285750" indent="-285750">
              <a:buFont typeface="Arial" panose="020B0604020202020204" pitchFamily="34" charset="0"/>
              <a:buChar char="•"/>
            </a:pPr>
            <a:r>
              <a:rPr lang="en-US" sz="1400" dirty="0"/>
              <a:t>Hussain, A., Khan, A., &amp; Khan, S. A. (2019). Performance Analysis of Scheduling Algorithms in LTE Networks. International Journal of Simulation: Systems, Science &amp; Technology, 20(2). Retrieved from </a:t>
            </a:r>
            <a:r>
              <a:rPr lang="en-US" sz="1400" dirty="0">
                <a:hlinkClick r:id="rId6"/>
              </a:rPr>
              <a:t>https://ijssst.info/Vol-20/No-2/paper17.pdf</a:t>
            </a:r>
            <a:endParaRPr lang="en-US" sz="1400" dirty="0"/>
          </a:p>
          <a:p>
            <a:endParaRPr lang="en-US" dirty="0"/>
          </a:p>
        </p:txBody>
      </p:sp>
    </p:spTree>
    <p:extLst>
      <p:ext uri="{BB962C8B-B14F-4D97-AF65-F5344CB8AC3E}">
        <p14:creationId xmlns:p14="http://schemas.microsoft.com/office/powerpoint/2010/main" val="381195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6150-B97F-4C3F-0C65-3096051E10A4}"/>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9E10302-D9A6-40CB-E2AB-0D6FED494978}"/>
              </a:ext>
            </a:extLst>
          </p:cNvPr>
          <p:cNvSpPr>
            <a:spLocks noGrp="1"/>
          </p:cNvSpPr>
          <p:nvPr>
            <p:ph type="title"/>
          </p:nvPr>
        </p:nvSpPr>
        <p:spPr>
          <a:xfrm>
            <a:off x="1221511" y="1021788"/>
            <a:ext cx="7498080" cy="1280160"/>
          </a:xfrm>
        </p:spPr>
        <p:txBody>
          <a:bodyPr/>
          <a:lstStyle/>
          <a:p>
            <a:r>
              <a:rPr lang="el-GR" sz="2800" dirty="0" err="1"/>
              <a:t>υλοποιηση</a:t>
            </a:r>
            <a:endParaRPr lang="en-US" sz="2800" dirty="0"/>
          </a:p>
        </p:txBody>
      </p:sp>
      <p:sp>
        <p:nvSpPr>
          <p:cNvPr id="3" name="Content Placeholder 2">
            <a:extLst>
              <a:ext uri="{FF2B5EF4-FFF2-40B4-BE49-F238E27FC236}">
                <a16:creationId xmlns:a16="http://schemas.microsoft.com/office/drawing/2014/main" id="{6A7C4A13-B2C7-C028-A02C-E9A316E5520E}"/>
              </a:ext>
            </a:extLst>
          </p:cNvPr>
          <p:cNvSpPr>
            <a:spLocks noGrp="1"/>
          </p:cNvSpPr>
          <p:nvPr>
            <p:ph idx="1"/>
          </p:nvPr>
        </p:nvSpPr>
        <p:spPr>
          <a:xfrm>
            <a:off x="1221511" y="2544372"/>
            <a:ext cx="7498080" cy="4023360"/>
          </a:xfrm>
        </p:spPr>
        <p:txBody>
          <a:bodyPr vert="horz" lIns="0" tIns="0" rIns="0" bIns="0" rtlCol="0" anchor="t">
            <a:noAutofit/>
          </a:bodyPr>
          <a:lstStyle/>
          <a:p>
            <a:pPr marL="285750" indent="-285750">
              <a:buFont typeface="Arial" panose="020B0604020202020204" pitchFamily="34" charset="0"/>
              <a:buChar char="•"/>
            </a:pPr>
            <a:r>
              <a:rPr lang="el-GR" dirty="0"/>
              <a:t>Προβλήματα με </a:t>
            </a:r>
            <a:r>
              <a:rPr lang="en-US" dirty="0"/>
              <a:t>LTE </a:t>
            </a:r>
            <a:r>
              <a:rPr lang="el-GR" dirty="0"/>
              <a:t>και</a:t>
            </a:r>
            <a:r>
              <a:rPr lang="en-US" dirty="0"/>
              <a:t> WLAN Toolbox</a:t>
            </a:r>
          </a:p>
          <a:p>
            <a:pPr marL="285750" indent="-285750">
              <a:buFont typeface="Arial" panose="020B0604020202020204" pitchFamily="34" charset="0"/>
              <a:buChar char="•"/>
            </a:pPr>
            <a:r>
              <a:rPr lang="el-GR" dirty="0"/>
              <a:t>Επιτυχία με 5</a:t>
            </a:r>
            <a:r>
              <a:rPr lang="en-US" dirty="0"/>
              <a:t>G Toolbox </a:t>
            </a:r>
            <a:r>
              <a:rPr lang="el-GR" dirty="0"/>
              <a:t>και </a:t>
            </a:r>
            <a:r>
              <a:rPr lang="en-US" dirty="0"/>
              <a:t>Communications Toolbox Wireless Network Simulation Library </a:t>
            </a:r>
            <a:r>
              <a:rPr lang="el-GR" dirty="0"/>
              <a:t>σε </a:t>
            </a:r>
            <a:r>
              <a:rPr lang="en-US" dirty="0"/>
              <a:t>Windows 1</a:t>
            </a:r>
            <a:r>
              <a:rPr lang="el-GR" dirty="0"/>
              <a:t>0 με</a:t>
            </a:r>
            <a:r>
              <a:rPr lang="en-US" dirty="0"/>
              <a:t> MATLAB R2024b</a:t>
            </a:r>
          </a:p>
          <a:p>
            <a:pPr marL="285750" indent="-285750">
              <a:buFont typeface="Wingdings" panose="05000000000000000000" pitchFamily="2" charset="2"/>
              <a:buChar char="Ø"/>
            </a:pPr>
            <a:r>
              <a:rPr lang="en-US" sz="1400" b="1" dirty="0" err="1"/>
              <a:t>nrGNB</a:t>
            </a:r>
            <a:r>
              <a:rPr lang="en-US" sz="1400" dirty="0"/>
              <a:t> </a:t>
            </a:r>
            <a:r>
              <a:rPr lang="el-GR" sz="1400" dirty="0"/>
              <a:t>αντικείμενο για τη δημιουργία και διαμόρφωση κόμβου </a:t>
            </a:r>
            <a:r>
              <a:rPr lang="en-US" sz="1400" dirty="0"/>
              <a:t>base station</a:t>
            </a:r>
            <a:r>
              <a:rPr lang="el-GR" sz="1400" dirty="0"/>
              <a:t>(</a:t>
            </a:r>
            <a:r>
              <a:rPr lang="en-US" sz="1400" dirty="0"/>
              <a:t>gNB</a:t>
            </a:r>
            <a:r>
              <a:rPr lang="el-GR" sz="1400" dirty="0"/>
              <a:t>) </a:t>
            </a:r>
            <a:r>
              <a:rPr lang="en-US" sz="1400" dirty="0"/>
              <a:t>NR 5G</a:t>
            </a:r>
          </a:p>
          <a:p>
            <a:pPr marL="285750" indent="-285750">
              <a:buFont typeface="Wingdings" panose="05000000000000000000" pitchFamily="2" charset="2"/>
              <a:buChar char="Ø"/>
            </a:pPr>
            <a:r>
              <a:rPr lang="en-US" sz="1400" b="1" dirty="0" err="1"/>
              <a:t>nrUE</a:t>
            </a:r>
            <a:r>
              <a:rPr lang="en-US" sz="1400" dirty="0"/>
              <a:t> </a:t>
            </a:r>
            <a:r>
              <a:rPr lang="el-GR" sz="1400" dirty="0"/>
              <a:t>αντικείμενα για τη δημιουργία και διαμόρφωση κόμβων </a:t>
            </a:r>
            <a:r>
              <a:rPr lang="en-US" sz="1400" dirty="0"/>
              <a:t>user equipment (UE)</a:t>
            </a:r>
          </a:p>
          <a:p>
            <a:pPr marL="285750" indent="-285750">
              <a:buFont typeface="Wingdings" panose="05000000000000000000" pitchFamily="2" charset="2"/>
              <a:buChar char="Ø"/>
            </a:pPr>
            <a:r>
              <a:rPr lang="en-US" sz="1400" b="1" dirty="0" err="1"/>
              <a:t>configureScheduler</a:t>
            </a:r>
            <a:r>
              <a:rPr lang="en-US" sz="1400" b="1" dirty="0"/>
              <a:t>(</a:t>
            </a:r>
            <a:r>
              <a:rPr lang="en-US" sz="1400" b="1" dirty="0" err="1"/>
              <a:t>gnb,Name</a:t>
            </a:r>
            <a:r>
              <a:rPr lang="en-US" sz="1400" b="1" dirty="0"/>
              <a:t>=Value)</a:t>
            </a:r>
            <a:r>
              <a:rPr lang="en-US" sz="1400" dirty="0"/>
              <a:t> </a:t>
            </a:r>
            <a:r>
              <a:rPr lang="el-GR" sz="1400" dirty="0"/>
              <a:t>διαμορφώνει έναν χρονοπρογραμματιστή στο κόμβο </a:t>
            </a:r>
            <a:r>
              <a:rPr lang="en-US" sz="1400" dirty="0"/>
              <a:t>gNB</a:t>
            </a:r>
            <a:r>
              <a:rPr lang="el-GR" sz="1400" dirty="0"/>
              <a:t>. Η συνάρτηση ορίζει τις παραμέτρους χρονοπρογραμματισμού χρησιμοποιώντας ένα ή περισσότερα προαιρετικά ορίσματα ονόματος-τιμής.</a:t>
            </a:r>
            <a:endParaRPr lang="en-US" sz="1400" dirty="0"/>
          </a:p>
        </p:txBody>
      </p:sp>
    </p:spTree>
    <p:extLst>
      <p:ext uri="{BB962C8B-B14F-4D97-AF65-F5344CB8AC3E}">
        <p14:creationId xmlns:p14="http://schemas.microsoft.com/office/powerpoint/2010/main" val="42587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133203" y="4033158"/>
            <a:ext cx="4846320" cy="2334857"/>
          </a:xfrm>
        </p:spPr>
        <p:txBody>
          <a:bodyPr vert="horz" lIns="0" tIns="0" rIns="0" bIns="0" rtlCol="0" anchor="t">
            <a:normAutofit/>
          </a:bodyPr>
          <a:lstStyle/>
          <a:p>
            <a:r>
              <a:rPr lang="en-US" b="1" dirty="0"/>
              <a:t>Round</a:t>
            </a:r>
            <a:r>
              <a:rPr lang="el-GR" b="1" dirty="0"/>
              <a:t> </a:t>
            </a:r>
            <a:r>
              <a:rPr lang="en-US" b="1" dirty="0"/>
              <a:t>Robin</a:t>
            </a:r>
            <a:endParaRPr lang="el-GR" b="1" dirty="0"/>
          </a:p>
          <a:p>
            <a:pPr marL="285750" indent="-285750">
              <a:buFont typeface="Arial" panose="020B0604020202020204" pitchFamily="34" charset="0"/>
              <a:buChar char="•"/>
            </a:pPr>
            <a:r>
              <a:rPr lang="el-GR" sz="1600" dirty="0"/>
              <a:t>Κατανέμει ίσα μπλοκ χρόνου ή πόρων σε κάθε UE με κυκλική σειρά.</a:t>
            </a:r>
          </a:p>
          <a:p>
            <a:pPr marL="285750" indent="-285750">
              <a:buFont typeface="Arial" panose="020B0604020202020204" pitchFamily="34" charset="0"/>
              <a:buChar char="•"/>
            </a:pPr>
            <a:r>
              <a:rPr lang="el-GR" sz="1600" dirty="0"/>
              <a:t>Εξασφαλίζει δικαιοσύνη όσον αφορά την κατανομή του χρόνου.</a:t>
            </a:r>
            <a:endParaRPr lang="en-US" sz="1600" dirty="0"/>
          </a:p>
          <a:p>
            <a:endParaRPr lang="en-US" dirty="0"/>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a:off x="6723402" y="4033157"/>
            <a:ext cx="4846320" cy="2334857"/>
          </a:xfrm>
        </p:spPr>
        <p:txBody>
          <a:bodyPr vert="horz" lIns="0" tIns="0" rIns="0" bIns="0" rtlCol="0" anchor="t">
            <a:normAutofit/>
          </a:bodyPr>
          <a:lstStyle/>
          <a:p>
            <a:r>
              <a:rPr lang="en-US" b="1" dirty="0"/>
              <a:t>Proportional</a:t>
            </a:r>
            <a:r>
              <a:rPr lang="el-GR" b="1" dirty="0"/>
              <a:t> </a:t>
            </a:r>
            <a:r>
              <a:rPr lang="en-US" b="1" dirty="0"/>
              <a:t>Fair</a:t>
            </a:r>
            <a:endParaRPr lang="el-GR" b="1" dirty="0"/>
          </a:p>
          <a:p>
            <a:pPr marL="285750" indent="-285750">
              <a:buFont typeface="Arial" panose="020B0604020202020204" pitchFamily="34" charset="0"/>
              <a:buChar char="•"/>
            </a:pPr>
            <a:r>
              <a:rPr lang="el-GR" sz="1600" dirty="0"/>
              <a:t>Κατανομή πόρων με βάση τον λόγο του στιγμιαίου ρυθμού δεδομένων προς το μέσο </a:t>
            </a:r>
            <a:r>
              <a:rPr lang="en-US" sz="1600" dirty="0"/>
              <a:t>throughput </a:t>
            </a:r>
            <a:r>
              <a:rPr lang="el-GR" sz="1600" dirty="0"/>
              <a:t>για κάθε UE.</a:t>
            </a:r>
            <a:endParaRPr lang="en-US" sz="1600" dirty="0"/>
          </a:p>
          <a:p>
            <a:pPr marL="285750" indent="-285750">
              <a:buFont typeface="Arial" panose="020B0604020202020204" pitchFamily="34" charset="0"/>
              <a:buChar char="•"/>
            </a:pPr>
            <a:r>
              <a:rPr lang="en-US" sz="1600" dirty="0">
                <a:ea typeface="Aptos" panose="020B0004020202020204" pitchFamily="34" charset="0"/>
                <a:cs typeface="Times New Roman" panose="02020603050405020304" pitchFamily="18" charset="0"/>
              </a:rPr>
              <a:t>O</a:t>
            </a:r>
            <a:r>
              <a:rPr lang="el-GR" sz="1600" dirty="0">
                <a:effectLst/>
                <a:ea typeface="Aptos" panose="020B0004020202020204" pitchFamily="34" charset="0"/>
                <a:cs typeface="Times New Roman" panose="02020603050405020304" pitchFamily="18" charset="0"/>
              </a:rPr>
              <a:t>ι χρήστες με καλές στιγμιαίες συνθήκες καναλιού (υψηλό </a:t>
            </a:r>
            <a:r>
              <a:rPr lang="en-US" sz="1600" dirty="0">
                <a:effectLst/>
                <a:ea typeface="Aptos" panose="020B0004020202020204" pitchFamily="34" charset="0"/>
                <a:cs typeface="Times New Roman" panose="02020603050405020304" pitchFamily="18" charset="0"/>
              </a:rPr>
              <a:t>data rate</a:t>
            </a:r>
            <a:r>
              <a:rPr lang="el-GR" sz="1600" dirty="0">
                <a:effectLst/>
                <a:ea typeface="Aptos" panose="020B0004020202020204" pitchFamily="34" charset="0"/>
                <a:cs typeface="Times New Roman" panose="02020603050405020304" pitchFamily="18" charset="0"/>
              </a:rPr>
              <a:t>) και χαμηλό</a:t>
            </a:r>
            <a:r>
              <a:rPr lang="en-US" sz="1600" dirty="0">
                <a:effectLst/>
                <a:ea typeface="Aptos" panose="020B0004020202020204" pitchFamily="34" charset="0"/>
                <a:cs typeface="Times New Roman" panose="02020603050405020304" pitchFamily="18" charset="0"/>
              </a:rPr>
              <a:t> throughput</a:t>
            </a:r>
            <a:r>
              <a:rPr lang="el-GR" sz="1600" dirty="0">
                <a:effectLst/>
                <a:ea typeface="Aptos" panose="020B0004020202020204" pitchFamily="34" charset="0"/>
                <a:cs typeface="Times New Roman" panose="02020603050405020304" pitchFamily="18" charset="0"/>
              </a:rPr>
              <a:t> έχουν προτεραιότητα, γεγονός που εξισορροπεί τη δικαιοσύνη και την αποδοτικότητα του συστήματος</a:t>
            </a:r>
            <a:r>
              <a:rPr lang="el-GR" sz="1600" dirty="0"/>
              <a:t>.</a:t>
            </a:r>
          </a:p>
          <a:p>
            <a:endParaRPr lang="el-GR" dirty="0"/>
          </a:p>
        </p:txBody>
      </p:sp>
      <p:sp>
        <p:nvSpPr>
          <p:cNvPr id="3" name="Content Placeholder 3">
            <a:extLst>
              <a:ext uri="{FF2B5EF4-FFF2-40B4-BE49-F238E27FC236}">
                <a16:creationId xmlns:a16="http://schemas.microsoft.com/office/drawing/2014/main" id="{8DFC40DD-245A-0B5B-AD5D-A06AFEF1AA37}"/>
              </a:ext>
            </a:extLst>
          </p:cNvPr>
          <p:cNvSpPr txBox="1">
            <a:spLocks/>
          </p:cNvSpPr>
          <p:nvPr/>
        </p:nvSpPr>
        <p:spPr>
          <a:xfrm>
            <a:off x="1133203" y="996820"/>
            <a:ext cx="5590199" cy="314639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spcAft>
                <a:spcPts val="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600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1600" dirty="0"/>
              <a:t>Οι </a:t>
            </a:r>
            <a:r>
              <a:rPr lang="en-US" sz="1600" dirty="0"/>
              <a:t>packet schedulers </a:t>
            </a:r>
            <a:r>
              <a:rPr lang="el-GR" sz="1600" dirty="0"/>
              <a:t>είναι υπεύθυνοι για την κατανομή των πόρων στα πακέτα των χρηστών και εφαρμόζονται στο </a:t>
            </a:r>
            <a:r>
              <a:rPr lang="en-US" sz="1600" dirty="0"/>
              <a:t>Medium Access Layer </a:t>
            </a:r>
            <a:r>
              <a:rPr lang="el-GR" sz="1600" dirty="0"/>
              <a:t>(MAC) που φιλοξενείται στον </a:t>
            </a:r>
            <a:r>
              <a:rPr lang="en-US" sz="1600" dirty="0"/>
              <a:t>gNB. </a:t>
            </a:r>
          </a:p>
          <a:p>
            <a:r>
              <a:rPr lang="en-US" sz="1600" dirty="0"/>
              <a:t>H </a:t>
            </a:r>
            <a:r>
              <a:rPr lang="en-US" sz="1600" dirty="0" err="1"/>
              <a:t>configureScheduler</a:t>
            </a:r>
            <a:r>
              <a:rPr lang="en-US" sz="1600" dirty="0"/>
              <a:t> </a:t>
            </a:r>
            <a:r>
              <a:rPr lang="el-GR" sz="1600" dirty="0"/>
              <a:t>συνάρτηση προσφέρει την επιλογή ανάμεσα σε 3 υλοποιημένες </a:t>
            </a:r>
            <a:r>
              <a:rPr lang="en-US" sz="1600" dirty="0"/>
              <a:t>scheduling </a:t>
            </a:r>
            <a:r>
              <a:rPr lang="el-GR" sz="1600" dirty="0"/>
              <a:t>στρατηγικές, καθώς και την δυνατότητα για δημιουργία μιας </a:t>
            </a:r>
            <a:r>
              <a:rPr lang="en-US" sz="1600" dirty="0"/>
              <a:t>custom </a:t>
            </a:r>
            <a:r>
              <a:rPr lang="el-GR" sz="1600" dirty="0"/>
              <a:t>στρατηγικής από τον χρήστη. </a:t>
            </a:r>
            <a:endParaRPr lang="en-US" sz="1600" dirty="0"/>
          </a:p>
          <a:p>
            <a:r>
              <a:rPr lang="el-GR" sz="1600" dirty="0"/>
              <a:t>Από τις υλοποιημένες εμείς επιλέγουμε τις παρακάτω.</a:t>
            </a:r>
            <a:endParaRPr lang="en-US" sz="1600" dirty="0"/>
          </a:p>
          <a:p>
            <a:endParaRPr lang="en-US" dirty="0"/>
          </a:p>
          <a:p>
            <a:endParaRPr lang="en-US" dirty="0"/>
          </a:p>
        </p:txBody>
      </p:sp>
      <p:pic>
        <p:nvPicPr>
          <p:cNvPr id="9" name="Picture 8" descr="A screenshot of a computer&#10;&#10;Description automatically generated">
            <a:extLst>
              <a:ext uri="{FF2B5EF4-FFF2-40B4-BE49-F238E27FC236}">
                <a16:creationId xmlns:a16="http://schemas.microsoft.com/office/drawing/2014/main" id="{5D61830E-4D55-A47A-7304-64D1F44C97AE}"/>
              </a:ext>
            </a:extLst>
          </p:cNvPr>
          <p:cNvPicPr>
            <a:picLocks noChangeAspect="1"/>
          </p:cNvPicPr>
          <p:nvPr/>
        </p:nvPicPr>
        <p:blipFill>
          <a:blip r:embed="rId3"/>
          <a:stretch>
            <a:fillRect/>
          </a:stretch>
        </p:blipFill>
        <p:spPr>
          <a:xfrm>
            <a:off x="7117762" y="996820"/>
            <a:ext cx="3730762" cy="2432180"/>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162D589B-0DF3-E7B5-D26F-10BBCFEC2C3B}"/>
              </a:ext>
            </a:extLst>
          </p:cNvPr>
          <p:cNvSpPr>
            <a:spLocks noGrp="1"/>
          </p:cNvSpPr>
          <p:nvPr>
            <p:ph sz="quarter" idx="4"/>
          </p:nvPr>
        </p:nvSpPr>
        <p:spPr>
          <a:xfrm>
            <a:off x="3672840" y="3797140"/>
            <a:ext cx="4846320" cy="2334857"/>
          </a:xfrm>
        </p:spPr>
        <p:txBody>
          <a:bodyPr vert="horz" lIns="0" tIns="0" rIns="0" bIns="0" rtlCol="0" anchor="t">
            <a:normAutofit/>
          </a:bodyPr>
          <a:lstStyle/>
          <a:p>
            <a:r>
              <a:rPr lang="en-US" b="1" dirty="0"/>
              <a:t>Packet Loss Ratio</a:t>
            </a:r>
          </a:p>
          <a:p>
            <a:pPr marL="285750" indent="-285750">
              <a:buFont typeface="Arial" panose="020B0604020202020204" pitchFamily="34" charset="0"/>
              <a:buChar char="•"/>
            </a:pPr>
            <a:r>
              <a:rPr lang="el-GR" sz="1600" dirty="0"/>
              <a:t>Κατανομή πόρων με βάση τον λόγο των </a:t>
            </a:r>
            <a:r>
              <a:rPr lang="el-GR" sz="1600" dirty="0" err="1"/>
              <a:t>retransmitted</a:t>
            </a:r>
            <a:r>
              <a:rPr lang="el-GR" sz="1600" dirty="0"/>
              <a:t> </a:t>
            </a:r>
            <a:r>
              <a:rPr lang="el-GR" sz="1600" dirty="0" err="1"/>
              <a:t>RBs</a:t>
            </a:r>
            <a:r>
              <a:rPr lang="el-GR" sz="1600" dirty="0"/>
              <a:t> προς των </a:t>
            </a:r>
            <a:r>
              <a:rPr lang="el-GR" sz="1600" dirty="0" err="1"/>
              <a:t>transmitted</a:t>
            </a:r>
            <a:r>
              <a:rPr lang="el-GR" sz="1600" dirty="0"/>
              <a:t> </a:t>
            </a:r>
            <a:r>
              <a:rPr lang="el-GR" sz="1600" dirty="0" err="1"/>
              <a:t>RBs</a:t>
            </a:r>
            <a:r>
              <a:rPr lang="el-GR" sz="1600" dirty="0"/>
              <a:t>, σε φθίνουσα σειρά.</a:t>
            </a:r>
          </a:p>
          <a:p>
            <a:pPr marL="285750" indent="-285750">
              <a:buFont typeface="Arial" panose="020B0604020202020204" pitchFamily="34" charset="0"/>
              <a:buChar char="•"/>
            </a:pPr>
            <a:r>
              <a:rPr lang="el-GR" sz="1600" dirty="0"/>
              <a:t> Δίνει βάση στην ευστάθεια της σύνδεσης κάθε UE.</a:t>
            </a:r>
          </a:p>
          <a:p>
            <a:endParaRPr lang="el-GR" dirty="0"/>
          </a:p>
        </p:txBody>
      </p:sp>
      <p:sp>
        <p:nvSpPr>
          <p:cNvPr id="12" name="Content Placeholder 3">
            <a:extLst>
              <a:ext uri="{FF2B5EF4-FFF2-40B4-BE49-F238E27FC236}">
                <a16:creationId xmlns:a16="http://schemas.microsoft.com/office/drawing/2014/main" id="{08825333-B6FB-3C54-A8F8-2473B0FC15A1}"/>
              </a:ext>
            </a:extLst>
          </p:cNvPr>
          <p:cNvSpPr txBox="1">
            <a:spLocks/>
          </p:cNvSpPr>
          <p:nvPr/>
        </p:nvSpPr>
        <p:spPr>
          <a:xfrm>
            <a:off x="1152676" y="1444405"/>
            <a:ext cx="4846320" cy="2334857"/>
          </a:xfrm>
          <a:prstGeom prst="rect">
            <a:avLst/>
          </a:prstGeom>
        </p:spPr>
        <p:txBody>
          <a:bodyPr vert="horz" lIns="0" tIns="0" rIns="0" bIns="0" rtlCol="0" anchor="t">
            <a:normAutofit/>
          </a:bodyPr>
          <a:lstStyle>
            <a:lvl1pPr marL="0" indent="0" algn="l" defTabSz="914400" rtl="0" eaLnBrk="1" latinLnBrk="0" hangingPunct="1">
              <a:lnSpc>
                <a:spcPct val="90000"/>
              </a:lnSpc>
              <a:spcBef>
                <a:spcPts val="1000"/>
              </a:spcBef>
              <a:spcAft>
                <a:spcPts val="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600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Exponential Proportional Fair</a:t>
            </a:r>
          </a:p>
          <a:p>
            <a:pPr marL="285750" indent="-285750">
              <a:buFont typeface="Arial,Sans-Serif" panose="020B0604020202020204" pitchFamily="34" charset="0"/>
              <a:buChar char="•"/>
            </a:pPr>
            <a:r>
              <a:rPr lang="el-GR" sz="1600" dirty="0"/>
              <a:t>Κατανομή πόρων με βάση τον λόγο του στιγμιαίου ρυθμού δεδομένων προς τον μέσο ρυθμό δεδομένων για κάθε UE.</a:t>
            </a:r>
            <a:endParaRPr lang="en-US" sz="1600" dirty="0"/>
          </a:p>
          <a:p>
            <a:pPr marL="285750" indent="-285750">
              <a:buFont typeface="Arial" panose="020B0604020202020204" pitchFamily="34" charset="0"/>
              <a:buChar char="•"/>
            </a:pPr>
            <a:r>
              <a:rPr lang="el-GR" sz="1600" dirty="0"/>
              <a:t>Κατάλληλο για δυναμικές συνθήκες, λόγω εκθέτη </a:t>
            </a:r>
            <a:r>
              <a:rPr lang="el-GR" sz="1600" dirty="0" err="1"/>
              <a:t>beta</a:t>
            </a:r>
            <a:r>
              <a:rPr lang="el-GR" sz="1600" dirty="0"/>
              <a:t>,</a:t>
            </a:r>
            <a:r>
              <a:rPr lang="en-US" sz="1600" dirty="0"/>
              <a:t> </a:t>
            </a:r>
            <a:r>
              <a:rPr lang="el-GR" sz="1600" dirty="0">
                <a:cs typeface="Times New Roman" panose="02020603050405020304" pitchFamily="18" charset="0"/>
              </a:rPr>
              <a:t>που ε</a:t>
            </a:r>
            <a:r>
              <a:rPr lang="el-GR" sz="1600" dirty="0">
                <a:effectLst/>
                <a:ea typeface="Aptos" panose="020B0004020202020204" pitchFamily="34" charset="0"/>
                <a:cs typeface="Times New Roman" panose="02020603050405020304" pitchFamily="18" charset="0"/>
              </a:rPr>
              <a:t>λέγχει πόσο επιθετικά ο </a:t>
            </a:r>
            <a:r>
              <a:rPr lang="en-US" sz="1600" dirty="0">
                <a:effectLst/>
                <a:ea typeface="Aptos" panose="020B0004020202020204" pitchFamily="34" charset="0"/>
                <a:cs typeface="Times New Roman" panose="02020603050405020304" pitchFamily="18" charset="0"/>
              </a:rPr>
              <a:t>scheduler</a:t>
            </a:r>
            <a:r>
              <a:rPr lang="el-GR" sz="1600" dirty="0">
                <a:effectLst/>
                <a:ea typeface="Aptos" panose="020B0004020202020204" pitchFamily="34" charset="0"/>
                <a:cs typeface="Times New Roman" panose="02020603050405020304" pitchFamily="18" charset="0"/>
              </a:rPr>
              <a:t> δίνει προτεραιότητα στο </a:t>
            </a:r>
            <a:r>
              <a:rPr lang="en-US" sz="1600" dirty="0">
                <a:effectLst/>
                <a:ea typeface="Aptos" panose="020B0004020202020204" pitchFamily="34" charset="0"/>
                <a:cs typeface="Times New Roman" panose="02020603050405020304" pitchFamily="18" charset="0"/>
              </a:rPr>
              <a:t>fairness</a:t>
            </a:r>
            <a:r>
              <a:rPr lang="el-GR" sz="1600" dirty="0"/>
              <a:t>.</a:t>
            </a:r>
          </a:p>
          <a:p>
            <a:endParaRPr lang="en-US" dirty="0"/>
          </a:p>
        </p:txBody>
      </p:sp>
      <p:sp>
        <p:nvSpPr>
          <p:cNvPr id="14" name="Content Placeholder 5">
            <a:extLst>
              <a:ext uri="{FF2B5EF4-FFF2-40B4-BE49-F238E27FC236}">
                <a16:creationId xmlns:a16="http://schemas.microsoft.com/office/drawing/2014/main" id="{AD9EC9D7-F276-83E5-C23C-69B04735079E}"/>
              </a:ext>
            </a:extLst>
          </p:cNvPr>
          <p:cNvSpPr txBox="1">
            <a:spLocks/>
          </p:cNvSpPr>
          <p:nvPr/>
        </p:nvSpPr>
        <p:spPr>
          <a:xfrm>
            <a:off x="6567509" y="1447543"/>
            <a:ext cx="4846320" cy="1613318"/>
          </a:xfrm>
          <a:prstGeom prst="rect">
            <a:avLst/>
          </a:prstGeom>
        </p:spPr>
        <p:txBody>
          <a:bodyPr vert="horz" lIns="0" tIns="0" rIns="0" bIns="0" rtlCol="0" anchor="t">
            <a:normAutofit/>
          </a:bodyPr>
          <a:lstStyle>
            <a:lvl1pPr marL="0" indent="0" algn="l" defTabSz="914400" rtl="0" eaLnBrk="1" latinLnBrk="0" hangingPunct="1">
              <a:lnSpc>
                <a:spcPct val="90000"/>
              </a:lnSpc>
              <a:spcBef>
                <a:spcPts val="1000"/>
              </a:spcBef>
              <a:spcAft>
                <a:spcPts val="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600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ea typeface="+mn-lt"/>
                <a:cs typeface="+mn-lt"/>
              </a:rPr>
              <a:t>Maximum Carrier-to-Interference</a:t>
            </a:r>
            <a:endParaRPr lang="en-US" b="1" dirty="0"/>
          </a:p>
          <a:p>
            <a:pPr marL="285750" indent="-285750">
              <a:buFont typeface="Arial" panose="020B0604020202020204" pitchFamily="34" charset="0"/>
              <a:buChar char="•"/>
            </a:pPr>
            <a:r>
              <a:rPr lang="el-GR" sz="1600" dirty="0">
                <a:ea typeface="+mn-lt"/>
                <a:cs typeface="+mn-lt"/>
              </a:rPr>
              <a:t>Κατανομή πόρων με βάση τη υψηλότερη </a:t>
            </a:r>
            <a:r>
              <a:rPr lang="el-GR" sz="1600" dirty="0" err="1">
                <a:ea typeface="+mn-lt"/>
                <a:cs typeface="+mn-lt"/>
              </a:rPr>
              <a:t>instantaneous</a:t>
            </a:r>
            <a:r>
              <a:rPr lang="el-GR" sz="1600" dirty="0">
                <a:ea typeface="+mn-lt"/>
                <a:cs typeface="+mn-lt"/>
              </a:rPr>
              <a:t> </a:t>
            </a:r>
            <a:r>
              <a:rPr lang="en-US" sz="1600" dirty="0">
                <a:ea typeface="+mn-lt"/>
                <a:cs typeface="+mn-lt"/>
              </a:rPr>
              <a:t>C</a:t>
            </a:r>
            <a:r>
              <a:rPr lang="el-GR" sz="1600" dirty="0" err="1">
                <a:ea typeface="+mn-lt"/>
                <a:cs typeface="+mn-lt"/>
              </a:rPr>
              <a:t>hannel</a:t>
            </a:r>
            <a:r>
              <a:rPr lang="el-GR" sz="1600" dirty="0">
                <a:ea typeface="+mn-lt"/>
                <a:cs typeface="+mn-lt"/>
              </a:rPr>
              <a:t> </a:t>
            </a:r>
            <a:r>
              <a:rPr lang="en-US" sz="1600" dirty="0">
                <a:ea typeface="+mn-lt"/>
                <a:cs typeface="+mn-lt"/>
              </a:rPr>
              <a:t>Q</a:t>
            </a:r>
            <a:r>
              <a:rPr lang="el-GR" sz="1600" dirty="0" err="1">
                <a:ea typeface="+mn-lt"/>
                <a:cs typeface="+mn-lt"/>
              </a:rPr>
              <a:t>uality</a:t>
            </a:r>
            <a:r>
              <a:rPr lang="el-GR" sz="1600" dirty="0">
                <a:ea typeface="+mn-lt"/>
                <a:cs typeface="+mn-lt"/>
              </a:rPr>
              <a:t> του κάθε UE</a:t>
            </a:r>
            <a:r>
              <a:rPr lang="el-GR" sz="1600" dirty="0"/>
              <a:t>.</a:t>
            </a:r>
            <a:endParaRPr lang="en-US" sz="1600" dirty="0"/>
          </a:p>
          <a:p>
            <a:pPr marL="285750" indent="-285750">
              <a:buFont typeface="Arial" panose="020B0604020202020204" pitchFamily="34" charset="0"/>
              <a:buChar char="•"/>
            </a:pPr>
            <a:r>
              <a:rPr lang="el-GR" sz="1600" dirty="0"/>
              <a:t>Δίνει βάση </a:t>
            </a:r>
            <a:r>
              <a:rPr lang="el-GR" sz="1600" dirty="0">
                <a:ea typeface="+mn-lt"/>
                <a:cs typeface="+mn-lt"/>
              </a:rPr>
              <a:t>στη μεγιστοποίηση του </a:t>
            </a:r>
            <a:r>
              <a:rPr lang="el-GR" sz="1600" dirty="0" err="1">
                <a:ea typeface="+mn-lt"/>
                <a:cs typeface="+mn-lt"/>
              </a:rPr>
              <a:t>throughput</a:t>
            </a:r>
            <a:r>
              <a:rPr lang="el-GR" sz="1600" dirty="0">
                <a:ea typeface="+mn-lt"/>
                <a:cs typeface="+mn-lt"/>
              </a:rPr>
              <a:t> του συστήματος.</a:t>
            </a:r>
          </a:p>
          <a:p>
            <a:pPr marL="285750" indent="-285750">
              <a:buFont typeface="Arial" panose="020B0604020202020204" pitchFamily="34" charset="0"/>
              <a:buChar char="•"/>
            </a:pPr>
            <a:endParaRPr lang="el-GR" sz="1600" dirty="0"/>
          </a:p>
          <a:p>
            <a:endParaRPr lang="el-GR" dirty="0"/>
          </a:p>
        </p:txBody>
      </p:sp>
    </p:spTree>
    <p:extLst>
      <p:ext uri="{BB962C8B-B14F-4D97-AF65-F5344CB8AC3E}">
        <p14:creationId xmlns:p14="http://schemas.microsoft.com/office/powerpoint/2010/main" val="627523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l-GR" sz="2800" dirty="0" err="1"/>
              <a:t>Μετρικεσ</a:t>
            </a:r>
            <a:r>
              <a:rPr lang="el-GR" sz="2800" dirty="0"/>
              <a:t> </a:t>
            </a:r>
            <a:r>
              <a:rPr lang="el-GR" sz="2800" dirty="0" err="1"/>
              <a:t>αξιολογησησ</a:t>
            </a:r>
            <a:r>
              <a:rPr lang="el-GR" sz="2800" dirty="0"/>
              <a:t> </a:t>
            </a:r>
            <a:r>
              <a:rPr lang="el-GR" sz="2800" dirty="0" err="1"/>
              <a:t>επιδοσεων</a:t>
            </a:r>
            <a:endParaRPr lang="en-US" sz="2800" dirty="0"/>
          </a:p>
        </p:txBody>
      </p:sp>
      <p:sp>
        <p:nvSpPr>
          <p:cNvPr id="11" name="Content Placeholder 10">
            <a:extLst>
              <a:ext uri="{FF2B5EF4-FFF2-40B4-BE49-F238E27FC236}">
                <a16:creationId xmlns:a16="http://schemas.microsoft.com/office/drawing/2014/main" id="{762FCA4D-7EEE-9E3D-F691-FEFB5FB337E6}"/>
              </a:ext>
            </a:extLst>
          </p:cNvPr>
          <p:cNvSpPr>
            <a:spLocks noGrp="1"/>
          </p:cNvSpPr>
          <p:nvPr>
            <p:ph sz="quarter" idx="4"/>
          </p:nvPr>
        </p:nvSpPr>
        <p:spPr>
          <a:xfrm>
            <a:off x="969916" y="261257"/>
            <a:ext cx="5126083" cy="3167743"/>
          </a:xfrm>
        </p:spPr>
        <p:txBody>
          <a:bodyPr/>
          <a:lstStyle/>
          <a:p>
            <a:pPr marL="0" indent="0">
              <a:buNone/>
            </a:pPr>
            <a:r>
              <a:rPr lang="en-US" b="1" dirty="0"/>
              <a:t>Average Throughput</a:t>
            </a:r>
            <a:endParaRPr lang="el-GR" b="1" dirty="0"/>
          </a:p>
          <a:p>
            <a:r>
              <a:rPr lang="el-GR" sz="1600" dirty="0"/>
              <a:t>Ο μέσος ρυθμός επιτυχούς μεταφοράς δεδομένων σε ένα κανάλι επικοινωνίας.</a:t>
            </a:r>
            <a:endParaRPr lang="en-US" sz="1600" dirty="0"/>
          </a:p>
          <a:p>
            <a:r>
              <a:rPr lang="el-GR" sz="1600" dirty="0"/>
              <a:t>Μετρά την αποδοτικότητα του δικτύου όσον αφορά τη χρήση των πόρων του.</a:t>
            </a:r>
            <a:endParaRPr lang="en-US" sz="1600" dirty="0"/>
          </a:p>
          <a:p>
            <a:r>
              <a:rPr lang="el-GR" sz="1600" dirty="0"/>
              <a:t>Υπολογισμός: Συνολικά δεδομένα που ελήφθησαν διαιρούμενα με το χρόνο προσομοίωσης.</a:t>
            </a:r>
            <a:endParaRPr lang="en-US" sz="1600" dirty="0"/>
          </a:p>
        </p:txBody>
      </p:sp>
      <p:sp>
        <p:nvSpPr>
          <p:cNvPr id="5" name="Content Placeholder 10">
            <a:extLst>
              <a:ext uri="{FF2B5EF4-FFF2-40B4-BE49-F238E27FC236}">
                <a16:creationId xmlns:a16="http://schemas.microsoft.com/office/drawing/2014/main" id="{83FAEC25-2DAD-4338-C20C-469E888D01EC}"/>
              </a:ext>
            </a:extLst>
          </p:cNvPr>
          <p:cNvSpPr txBox="1">
            <a:spLocks/>
          </p:cNvSpPr>
          <p:nvPr/>
        </p:nvSpPr>
        <p:spPr>
          <a:xfrm>
            <a:off x="972143" y="2990973"/>
            <a:ext cx="5123856" cy="3167743"/>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12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12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12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Jain's Fairness Index</a:t>
            </a:r>
          </a:p>
          <a:p>
            <a:r>
              <a:rPr lang="el-GR" sz="1600" dirty="0"/>
              <a:t>Μετρητής για την ποσοτικοποίηση της δίκαιης κατανομής των πόρων μεταξύ των χρηστών.</a:t>
            </a:r>
            <a:endParaRPr lang="en-US" sz="1600" dirty="0"/>
          </a:p>
          <a:p>
            <a:r>
              <a:rPr lang="el-GR" sz="1600" dirty="0"/>
              <a:t>Βοηθά στην αξιολόγηση του πόσο ομοιόμορφα κατανέμονται οι πόροι μεταξύ των χρηστών.</a:t>
            </a:r>
            <a:endParaRPr lang="en-US" sz="1600" dirty="0"/>
          </a:p>
          <a:p>
            <a:r>
              <a:rPr lang="el-GR" sz="1600" dirty="0"/>
              <a:t>Εύρος</a:t>
            </a:r>
            <a:r>
              <a:rPr lang="en-US" sz="1600" dirty="0"/>
              <a:t> </a:t>
            </a:r>
            <a:r>
              <a:rPr lang="el-GR" sz="1600" dirty="0"/>
              <a:t>μεταξύ 0 και 1, όπου το 1 υποδηλώνει τέλεια δικαιοσύνη.</a:t>
            </a:r>
          </a:p>
          <a:p>
            <a:r>
              <a:rPr lang="el-GR" sz="1600" dirty="0"/>
              <a:t>Υπολογισμός: </a:t>
            </a:r>
          </a:p>
          <a:p>
            <a:pPr marL="0" indent="0">
              <a:buNone/>
            </a:pPr>
            <a:r>
              <a:rPr lang="el-GR" sz="1600" dirty="0"/>
              <a:t> </a:t>
            </a:r>
            <a:r>
              <a:rPr lang="el-GR" sz="1600" dirty="0" err="1"/>
              <a:t>x</a:t>
            </a:r>
            <a:r>
              <a:rPr lang="el-GR" sz="900" dirty="0" err="1"/>
              <a:t>i</a:t>
            </a:r>
            <a:r>
              <a:rPr lang="el-GR" sz="1600" dirty="0"/>
              <a:t> το </a:t>
            </a:r>
            <a:r>
              <a:rPr lang="en-US" sz="1600" dirty="0"/>
              <a:t>throughput </a:t>
            </a:r>
            <a:r>
              <a:rPr lang="el-GR" sz="1600" dirty="0"/>
              <a:t>του </a:t>
            </a:r>
            <a:r>
              <a:rPr lang="el-GR" sz="1600" dirty="0" err="1"/>
              <a:t>i</a:t>
            </a:r>
            <a:r>
              <a:rPr lang="el-GR" sz="800" dirty="0" err="1"/>
              <a:t>στου</a:t>
            </a:r>
            <a:r>
              <a:rPr lang="el-GR" sz="1600" dirty="0"/>
              <a:t> UE</a:t>
            </a:r>
            <a:r>
              <a:rPr lang="en-US" sz="1600" dirty="0"/>
              <a:t>, </a:t>
            </a:r>
            <a:endParaRPr lang="el-GR" sz="1600" dirty="0"/>
          </a:p>
          <a:p>
            <a:pPr marL="0" indent="0">
              <a:buNone/>
            </a:pPr>
            <a:r>
              <a:rPr lang="el-GR" sz="1600" dirty="0"/>
              <a:t> </a:t>
            </a:r>
            <a:r>
              <a:rPr lang="en-US" sz="1600" dirty="0"/>
              <a:t>n</a:t>
            </a:r>
            <a:r>
              <a:rPr lang="el-GR" sz="1600" dirty="0"/>
              <a:t> ο συνολικός αριθμός των </a:t>
            </a:r>
            <a:r>
              <a:rPr lang="el-GR" sz="1600" dirty="0" err="1"/>
              <a:t>UEs</a:t>
            </a:r>
            <a:endParaRPr lang="en-US" sz="1600" dirty="0"/>
          </a:p>
          <a:p>
            <a:endParaRPr lang="en-US" sz="1600" dirty="0"/>
          </a:p>
        </p:txBody>
      </p:sp>
      <p:pic>
        <p:nvPicPr>
          <p:cNvPr id="7" name="Picture 6">
            <a:extLst>
              <a:ext uri="{FF2B5EF4-FFF2-40B4-BE49-F238E27FC236}">
                <a16:creationId xmlns:a16="http://schemas.microsoft.com/office/drawing/2014/main" id="{BC17DC6E-B951-C93A-74CD-5C633C03B5D7}"/>
              </a:ext>
            </a:extLst>
          </p:cNvPr>
          <p:cNvPicPr>
            <a:picLocks noChangeAspect="1"/>
          </p:cNvPicPr>
          <p:nvPr/>
        </p:nvPicPr>
        <p:blipFill>
          <a:blip r:embed="rId3"/>
          <a:stretch>
            <a:fillRect/>
          </a:stretch>
        </p:blipFill>
        <p:spPr>
          <a:xfrm>
            <a:off x="3532957" y="2328096"/>
            <a:ext cx="2314898" cy="619211"/>
          </a:xfrm>
          <a:prstGeom prst="rect">
            <a:avLst/>
          </a:prstGeom>
        </p:spPr>
      </p:pic>
      <p:pic>
        <p:nvPicPr>
          <p:cNvPr id="9" name="Picture 8">
            <a:extLst>
              <a:ext uri="{FF2B5EF4-FFF2-40B4-BE49-F238E27FC236}">
                <a16:creationId xmlns:a16="http://schemas.microsoft.com/office/drawing/2014/main" id="{18F16B67-1DE4-96E8-231C-A93ECDCE7AE3}"/>
              </a:ext>
            </a:extLst>
          </p:cNvPr>
          <p:cNvPicPr>
            <a:picLocks noChangeAspect="1"/>
          </p:cNvPicPr>
          <p:nvPr/>
        </p:nvPicPr>
        <p:blipFill>
          <a:blip r:embed="rId4"/>
          <a:stretch>
            <a:fillRect/>
          </a:stretch>
        </p:blipFill>
        <p:spPr>
          <a:xfrm>
            <a:off x="4371998" y="5016990"/>
            <a:ext cx="1581371" cy="1190791"/>
          </a:xfrm>
          <a:prstGeom prst="rect">
            <a:avLst/>
          </a:prstGeom>
        </p:spPr>
      </p:pic>
    </p:spTree>
    <p:extLst>
      <p:ext uri="{BB962C8B-B14F-4D97-AF65-F5344CB8AC3E}">
        <p14:creationId xmlns:p14="http://schemas.microsoft.com/office/powerpoint/2010/main" val="71966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2B4F-AE5C-B42A-185E-2B92752895E4}"/>
              </a:ext>
            </a:extLst>
          </p:cNvPr>
          <p:cNvSpPr>
            <a:spLocks noGrp="1"/>
          </p:cNvSpPr>
          <p:nvPr>
            <p:ph type="title"/>
          </p:nvPr>
        </p:nvSpPr>
        <p:spPr/>
        <p:txBody>
          <a:bodyPr/>
          <a:lstStyle/>
          <a:p>
            <a:r>
              <a:rPr lang="en-US" sz="3200" dirty="0" err="1"/>
              <a:t>Μετρικεσ</a:t>
            </a:r>
            <a:r>
              <a:rPr lang="en-US" sz="3200" dirty="0"/>
              <a:t> </a:t>
            </a:r>
            <a:r>
              <a:rPr lang="en-US" sz="3200" dirty="0" err="1"/>
              <a:t>των</a:t>
            </a:r>
            <a:r>
              <a:rPr lang="en-US" sz="3200" dirty="0"/>
              <a:t> scheduler</a:t>
            </a:r>
          </a:p>
        </p:txBody>
      </p:sp>
      <p:pic>
        <p:nvPicPr>
          <p:cNvPr id="7" name="Content Placeholder 6" descr="A black and white sign with white text&#10;&#10;Description automatically generated">
            <a:extLst>
              <a:ext uri="{FF2B5EF4-FFF2-40B4-BE49-F238E27FC236}">
                <a16:creationId xmlns:a16="http://schemas.microsoft.com/office/drawing/2014/main" id="{D3FEA627-0438-2151-DA4A-64FE0794F1D9}"/>
              </a:ext>
            </a:extLst>
          </p:cNvPr>
          <p:cNvPicPr>
            <a:picLocks noGrp="1" noChangeAspect="1"/>
          </p:cNvPicPr>
          <p:nvPr>
            <p:ph sz="quarter" idx="15"/>
          </p:nvPr>
        </p:nvPicPr>
        <p:blipFill>
          <a:blip r:embed="rId2"/>
          <a:stretch>
            <a:fillRect/>
          </a:stretch>
        </p:blipFill>
        <p:spPr>
          <a:xfrm>
            <a:off x="1103950" y="1418954"/>
            <a:ext cx="4663440" cy="653718"/>
          </a:xfrm>
        </p:spPr>
      </p:pic>
      <p:sp>
        <p:nvSpPr>
          <p:cNvPr id="6" name="TextBox 5">
            <a:extLst>
              <a:ext uri="{FF2B5EF4-FFF2-40B4-BE49-F238E27FC236}">
                <a16:creationId xmlns:a16="http://schemas.microsoft.com/office/drawing/2014/main" id="{50756FF4-D220-4116-F34B-EEB90CE1D9FC}"/>
              </a:ext>
            </a:extLst>
          </p:cNvPr>
          <p:cNvSpPr txBox="1"/>
          <p:nvPr/>
        </p:nvSpPr>
        <p:spPr>
          <a:xfrm>
            <a:off x="1138326" y="89404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Proportional</a:t>
            </a:r>
            <a:r>
              <a:rPr lang="el-GR" b="1" dirty="0"/>
              <a:t> </a:t>
            </a:r>
            <a:r>
              <a:rPr lang="en-US" b="1" dirty="0"/>
              <a:t>Fair</a:t>
            </a:r>
            <a:r>
              <a:rPr lang="en-US" dirty="0"/>
              <a:t>​</a:t>
            </a:r>
          </a:p>
        </p:txBody>
      </p:sp>
      <p:pic>
        <p:nvPicPr>
          <p:cNvPr id="9" name="Content Placeholder 5" descr="A close-up of a symbol&#10;&#10;Description automatically generated">
            <a:extLst>
              <a:ext uri="{FF2B5EF4-FFF2-40B4-BE49-F238E27FC236}">
                <a16:creationId xmlns:a16="http://schemas.microsoft.com/office/drawing/2014/main" id="{A4BBFDDB-7CA8-1F32-EA21-BFED6E08167E}"/>
              </a:ext>
            </a:extLst>
          </p:cNvPr>
          <p:cNvPicPr>
            <a:picLocks noChangeAspect="1"/>
          </p:cNvPicPr>
          <p:nvPr/>
        </p:nvPicPr>
        <p:blipFill>
          <a:blip r:embed="rId3"/>
          <a:stretch>
            <a:fillRect/>
          </a:stretch>
        </p:blipFill>
        <p:spPr>
          <a:xfrm>
            <a:off x="2413185" y="3961687"/>
            <a:ext cx="2113721" cy="733425"/>
          </a:xfrm>
          <a:prstGeom prst="rect">
            <a:avLst/>
          </a:prstGeom>
        </p:spPr>
      </p:pic>
      <p:sp>
        <p:nvSpPr>
          <p:cNvPr id="11" name="Content Placeholder 3">
            <a:extLst>
              <a:ext uri="{FF2B5EF4-FFF2-40B4-BE49-F238E27FC236}">
                <a16:creationId xmlns:a16="http://schemas.microsoft.com/office/drawing/2014/main" id="{1D7904EC-C53C-5763-A71C-EBBA7F7F4DF6}"/>
              </a:ext>
            </a:extLst>
          </p:cNvPr>
          <p:cNvSpPr txBox="1">
            <a:spLocks/>
          </p:cNvSpPr>
          <p:nvPr/>
        </p:nvSpPr>
        <p:spPr>
          <a:xfrm>
            <a:off x="1172702" y="4926606"/>
            <a:ext cx="4663440" cy="1190033"/>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12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12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12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ea typeface="+mn-lt"/>
                <a:cs typeface="+mn-lt"/>
              </a:rPr>
              <a:t>Με </a:t>
            </a:r>
            <a:r>
              <a:rPr lang="el-GR" dirty="0" err="1">
                <a:ea typeface="+mn-lt"/>
                <a:cs typeface="+mn-lt"/>
              </a:rPr>
              <a:t>Ri</a:t>
            </a:r>
            <a:r>
              <a:rPr lang="el-GR" dirty="0">
                <a:ea typeface="+mn-lt"/>
                <a:cs typeface="+mn-lt"/>
              </a:rPr>
              <a:t> είναι το </a:t>
            </a:r>
            <a:r>
              <a:rPr lang="el-GR" dirty="0" err="1">
                <a:ea typeface="+mn-lt"/>
                <a:cs typeface="+mn-lt"/>
              </a:rPr>
              <a:t>instantaneous</a:t>
            </a:r>
            <a:r>
              <a:rPr lang="el-GR" dirty="0">
                <a:ea typeface="+mn-lt"/>
                <a:cs typeface="+mn-lt"/>
              </a:rPr>
              <a:t> data </a:t>
            </a:r>
            <a:r>
              <a:rPr lang="el-GR" dirty="0" err="1">
                <a:ea typeface="+mn-lt"/>
                <a:cs typeface="+mn-lt"/>
              </a:rPr>
              <a:t>rate</a:t>
            </a:r>
            <a:r>
              <a:rPr lang="el-GR" dirty="0">
                <a:ea typeface="+mn-lt"/>
                <a:cs typeface="+mn-lt"/>
              </a:rPr>
              <a:t>, </a:t>
            </a:r>
            <a:r>
              <a:rPr lang="el-GR" dirty="0" err="1">
                <a:ea typeface="+mn-lt"/>
                <a:cs typeface="+mn-lt"/>
              </a:rPr>
              <a:t>Ti</a:t>
            </a:r>
            <a:r>
              <a:rPr lang="el-GR" dirty="0">
                <a:ea typeface="+mn-lt"/>
                <a:cs typeface="+mn-lt"/>
              </a:rPr>
              <a:t> είναι το average throughput και β το βάρος δικαιοσύνης. Εξισορρόπηση </a:t>
            </a:r>
            <a:r>
              <a:rPr lang="en-US" dirty="0">
                <a:ea typeface="+mn-lt"/>
                <a:cs typeface="+mn-lt"/>
              </a:rPr>
              <a:t>throughput </a:t>
            </a:r>
            <a:r>
              <a:rPr lang="el-GR" dirty="0">
                <a:ea typeface="+mn-lt"/>
                <a:cs typeface="+mn-lt"/>
              </a:rPr>
              <a:t>και δικαιοσύνης με βάσει το β</a:t>
            </a:r>
            <a:endParaRPr lang="en-US" dirty="0"/>
          </a:p>
          <a:p>
            <a:endParaRPr lang="en-US" dirty="0"/>
          </a:p>
        </p:txBody>
      </p:sp>
      <p:sp>
        <p:nvSpPr>
          <p:cNvPr id="13" name="TextBox 12">
            <a:extLst>
              <a:ext uri="{FF2B5EF4-FFF2-40B4-BE49-F238E27FC236}">
                <a16:creationId xmlns:a16="http://schemas.microsoft.com/office/drawing/2014/main" id="{2EE63545-BF83-48F2-C53F-7F78529D3CC7}"/>
              </a:ext>
            </a:extLst>
          </p:cNvPr>
          <p:cNvSpPr txBox="1"/>
          <p:nvPr/>
        </p:nvSpPr>
        <p:spPr>
          <a:xfrm>
            <a:off x="1138326" y="3360862"/>
            <a:ext cx="37469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Exponential Proportional Fair</a:t>
            </a:r>
            <a:r>
              <a:rPr lang="en-US" dirty="0"/>
              <a:t>​</a:t>
            </a:r>
          </a:p>
        </p:txBody>
      </p:sp>
      <p:sp>
        <p:nvSpPr>
          <p:cNvPr id="3" name="Content Placeholder 3">
            <a:extLst>
              <a:ext uri="{FF2B5EF4-FFF2-40B4-BE49-F238E27FC236}">
                <a16:creationId xmlns:a16="http://schemas.microsoft.com/office/drawing/2014/main" id="{C748FF4A-655E-D904-D627-678D00E9BCCA}"/>
              </a:ext>
            </a:extLst>
          </p:cNvPr>
          <p:cNvSpPr txBox="1">
            <a:spLocks/>
          </p:cNvSpPr>
          <p:nvPr/>
        </p:nvSpPr>
        <p:spPr>
          <a:xfrm>
            <a:off x="1283168" y="2226875"/>
            <a:ext cx="4484222" cy="899124"/>
          </a:xfrm>
          <a:prstGeom prst="rect">
            <a:avLst/>
          </a:prstGeom>
        </p:spPr>
        <p:txBody>
          <a:bodyPr vert="horz" lIns="0" tIns="0" rIns="0" bIns="0" rtlCol="0" anchor="t" anchorCtr="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90000"/>
              </a:lnSpc>
              <a:spcBef>
                <a:spcPts val="12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12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12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12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ea typeface="+mn-lt"/>
                <a:cs typeface="+mn-lt"/>
              </a:rPr>
              <a:t>Μετρική προτεραιότητα αντιστρόφως ανάλογη της αναμενόμενης κατανάλωσης πόρων</a:t>
            </a:r>
            <a:endParaRPr lang="en-US" dirty="0"/>
          </a:p>
          <a:p>
            <a:endParaRPr lang="en-US" dirty="0"/>
          </a:p>
        </p:txBody>
      </p:sp>
    </p:spTree>
    <p:extLst>
      <p:ext uri="{BB962C8B-B14F-4D97-AF65-F5344CB8AC3E}">
        <p14:creationId xmlns:p14="http://schemas.microsoft.com/office/powerpoint/2010/main" val="157411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6FCD-04A8-49DD-177B-F726B4373316}"/>
              </a:ext>
            </a:extLst>
          </p:cNvPr>
          <p:cNvSpPr>
            <a:spLocks noGrp="1"/>
          </p:cNvSpPr>
          <p:nvPr>
            <p:ph type="title"/>
          </p:nvPr>
        </p:nvSpPr>
        <p:spPr/>
        <p:txBody>
          <a:bodyPr/>
          <a:lstStyle/>
          <a:p>
            <a:r>
              <a:rPr lang="en-US" sz="3200" dirty="0" err="1"/>
              <a:t>Μετρικεσ</a:t>
            </a:r>
            <a:r>
              <a:rPr lang="en-US" sz="3200" dirty="0"/>
              <a:t> </a:t>
            </a:r>
            <a:r>
              <a:rPr lang="en-US" sz="3200" dirty="0" err="1"/>
              <a:t>των</a:t>
            </a:r>
            <a:r>
              <a:rPr lang="en-US" sz="3200" dirty="0"/>
              <a:t> scheduler</a:t>
            </a:r>
          </a:p>
        </p:txBody>
      </p:sp>
      <p:pic>
        <p:nvPicPr>
          <p:cNvPr id="8" name="Content Placeholder 7" descr="A black background with white text&#10;&#10;Description automatically generated">
            <a:extLst>
              <a:ext uri="{FF2B5EF4-FFF2-40B4-BE49-F238E27FC236}">
                <a16:creationId xmlns:a16="http://schemas.microsoft.com/office/drawing/2014/main" id="{0E81AF75-455D-53F4-D878-D6472DEAE436}"/>
              </a:ext>
            </a:extLst>
          </p:cNvPr>
          <p:cNvPicPr>
            <a:picLocks noGrp="1" noChangeAspect="1"/>
          </p:cNvPicPr>
          <p:nvPr>
            <p:ph sz="quarter" idx="4"/>
          </p:nvPr>
        </p:nvPicPr>
        <p:blipFill>
          <a:blip r:embed="rId2"/>
          <a:stretch>
            <a:fillRect/>
          </a:stretch>
        </p:blipFill>
        <p:spPr>
          <a:xfrm>
            <a:off x="985129" y="4410255"/>
            <a:ext cx="4663440" cy="860943"/>
          </a:xfrm>
        </p:spPr>
      </p:pic>
      <p:sp>
        <p:nvSpPr>
          <p:cNvPr id="7" name="TextBox 6">
            <a:extLst>
              <a:ext uri="{FF2B5EF4-FFF2-40B4-BE49-F238E27FC236}">
                <a16:creationId xmlns:a16="http://schemas.microsoft.com/office/drawing/2014/main" id="{71D92021-F97C-EE81-62EE-6C56C82E8FC7}"/>
              </a:ext>
            </a:extLst>
          </p:cNvPr>
          <p:cNvSpPr txBox="1"/>
          <p:nvPr/>
        </p:nvSpPr>
        <p:spPr>
          <a:xfrm>
            <a:off x="985129" y="1801415"/>
            <a:ext cx="4252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Maximum Carrier-to-Interference</a:t>
            </a:r>
            <a:endParaRPr lang="en-US" dirty="0"/>
          </a:p>
          <a:p>
            <a:endParaRPr lang="en-US" dirty="0"/>
          </a:p>
        </p:txBody>
      </p:sp>
      <p:sp>
        <p:nvSpPr>
          <p:cNvPr id="9" name="TextBox 8">
            <a:extLst>
              <a:ext uri="{FF2B5EF4-FFF2-40B4-BE49-F238E27FC236}">
                <a16:creationId xmlns:a16="http://schemas.microsoft.com/office/drawing/2014/main" id="{ACBBDE7D-CDDD-F46A-0EFF-9FBF7019037B}"/>
              </a:ext>
            </a:extLst>
          </p:cNvPr>
          <p:cNvSpPr txBox="1"/>
          <p:nvPr/>
        </p:nvSpPr>
        <p:spPr>
          <a:xfrm>
            <a:off x="985129" y="3837961"/>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Packet Loss</a:t>
            </a:r>
            <a:r>
              <a:rPr lang="en-US" dirty="0"/>
              <a:t>​</a:t>
            </a:r>
          </a:p>
        </p:txBody>
      </p:sp>
      <p:pic>
        <p:nvPicPr>
          <p:cNvPr id="14" name="Content Placeholder 13" descr="A black background with white text&#10;&#10;Description automatically generated">
            <a:extLst>
              <a:ext uri="{FF2B5EF4-FFF2-40B4-BE49-F238E27FC236}">
                <a16:creationId xmlns:a16="http://schemas.microsoft.com/office/drawing/2014/main" id="{D35EBC7D-9F19-BD48-7828-B15FA084B193}"/>
              </a:ext>
            </a:extLst>
          </p:cNvPr>
          <p:cNvPicPr>
            <a:picLocks noGrp="1" noChangeAspect="1"/>
          </p:cNvPicPr>
          <p:nvPr>
            <p:ph sz="quarter" idx="13"/>
          </p:nvPr>
        </p:nvPicPr>
        <p:blipFill>
          <a:blip r:embed="rId3"/>
          <a:stretch>
            <a:fillRect/>
          </a:stretch>
        </p:blipFill>
        <p:spPr>
          <a:xfrm>
            <a:off x="1300486" y="2274769"/>
            <a:ext cx="2819400" cy="590550"/>
          </a:xfrm>
        </p:spPr>
      </p:pic>
    </p:spTree>
    <p:extLst>
      <p:ext uri="{BB962C8B-B14F-4D97-AF65-F5344CB8AC3E}">
        <p14:creationId xmlns:p14="http://schemas.microsoft.com/office/powerpoint/2010/main" val="265899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E85CFF-CA44-F7C4-4CFE-F9BDB7AD3033}"/>
              </a:ext>
            </a:extLst>
          </p:cNvPr>
          <p:cNvSpPr>
            <a:spLocks noGrp="1"/>
          </p:cNvSpPr>
          <p:nvPr>
            <p:ph type="ctrTitle"/>
          </p:nvPr>
        </p:nvSpPr>
        <p:spPr>
          <a:xfrm>
            <a:off x="1659538" y="1614791"/>
            <a:ext cx="7983110" cy="1814209"/>
          </a:xfrm>
        </p:spPr>
        <p:txBody>
          <a:bodyPr/>
          <a:lstStyle/>
          <a:p>
            <a:r>
              <a:rPr lang="el-GR" sz="4400" dirty="0" err="1"/>
              <a:t>Κωδικασ</a:t>
            </a:r>
            <a:r>
              <a:rPr lang="el-GR" sz="4400" dirty="0"/>
              <a:t> </a:t>
            </a:r>
            <a:r>
              <a:rPr lang="en-US" sz="4400" dirty="0" err="1"/>
              <a:t>matlab</a:t>
            </a:r>
            <a:endParaRPr lang="en-US" sz="4400" dirty="0"/>
          </a:p>
        </p:txBody>
      </p:sp>
    </p:spTree>
    <p:extLst>
      <p:ext uri="{BB962C8B-B14F-4D97-AF65-F5344CB8AC3E}">
        <p14:creationId xmlns:p14="http://schemas.microsoft.com/office/powerpoint/2010/main" val="249602582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93f67e2-6810-486f-8e4d-255caca9cf75" xsi:nil="true"/>
    <lcf76f155ced4ddcb4097134ff3c332f xmlns="1b7e8ac3-c47f-4350-8950-881860e7e11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1A01456650124F8291BB645E5C3727" ma:contentTypeVersion="11" ma:contentTypeDescription="Create a new document." ma:contentTypeScope="" ma:versionID="56f6e73225d421cb832e8228bcb94653">
  <xsd:schema xmlns:xsd="http://www.w3.org/2001/XMLSchema" xmlns:xs="http://www.w3.org/2001/XMLSchema" xmlns:p="http://schemas.microsoft.com/office/2006/metadata/properties" xmlns:ns2="1b7e8ac3-c47f-4350-8950-881860e7e114" xmlns:ns3="393f67e2-6810-486f-8e4d-255caca9cf75" targetNamespace="http://schemas.microsoft.com/office/2006/metadata/properties" ma:root="true" ma:fieldsID="ff90339f79643efb64255ebd577a7c4e" ns2:_="" ns3:_="">
    <xsd:import namespace="1b7e8ac3-c47f-4350-8950-881860e7e114"/>
    <xsd:import namespace="393f67e2-6810-486f-8e4d-255caca9cf7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7e8ac3-c47f-4350-8950-881860e7e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f2828eb-5cbf-48e4-bd3a-96b67d04201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93f67e2-6810-486f-8e4d-255caca9cf7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2e6ee4c-e9f4-4324-b87f-d7b84834f484}" ma:internalName="TaxCatchAll" ma:showField="CatchAllData" ma:web="393f67e2-6810-486f-8e4d-255caca9cf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 ds:uri="393f67e2-6810-486f-8e4d-255caca9cf75"/>
    <ds:schemaRef ds:uri="1b7e8ac3-c47f-4350-8950-881860e7e114"/>
  </ds:schemaRefs>
</ds:datastoreItem>
</file>

<file path=customXml/itemProps2.xml><?xml version="1.0" encoding="utf-8"?>
<ds:datastoreItem xmlns:ds="http://schemas.openxmlformats.org/officeDocument/2006/customXml" ds:itemID="{0BF73030-EF90-4386-8E7E-2CF1B99A28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7e8ac3-c47f-4350-8950-881860e7e114"/>
    <ds:schemaRef ds:uri="393f67e2-6810-486f-8e4d-255caca9cf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BD9919-8F5A-4B99-83E1-E90FE1DCF2E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{D2B04211-A3AC-41E8-AD75-E73136581921}tf89338750_win32</Template>
  <TotalTime>411</TotalTime>
  <Words>1379</Words>
  <Application>Microsoft Office PowerPoint</Application>
  <PresentationFormat>Widescreen</PresentationFormat>
  <Paragraphs>100</Paragraphs>
  <Slides>23</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Arial</vt:lpstr>
      <vt:lpstr>Arial,Sans-Serif</vt:lpstr>
      <vt:lpstr>Calibri</vt:lpstr>
      <vt:lpstr>Courier New</vt:lpstr>
      <vt:lpstr>Times New Roman</vt:lpstr>
      <vt:lpstr>Univers</vt:lpstr>
      <vt:lpstr>Wingdings</vt:lpstr>
      <vt:lpstr>GradientVTI</vt:lpstr>
      <vt:lpstr>Scheduling αλγΟριθμοι σε MATLAB, για downlink σε LTE-4G  Βουλγαρησ νικολαοσ, 1084626 ΣΚΑΝΔΑΛΟΣ ΑΘΑΝΑΣΙΟΣ ΣΠΥΡΙΔΩΝ, 1084646</vt:lpstr>
      <vt:lpstr>ΣΤΟΧΟΙ Της ΕΡΓΑΣΙΑΣ</vt:lpstr>
      <vt:lpstr>υλοποιηση</vt:lpstr>
      <vt:lpstr>PowerPoint Presentation</vt:lpstr>
      <vt:lpstr>PowerPoint Presentation</vt:lpstr>
      <vt:lpstr>Μετρικεσ αξιολογησησ επιδοσεων</vt:lpstr>
      <vt:lpstr>Μετρικεσ των scheduler</vt:lpstr>
      <vt:lpstr>Μετρικεσ των scheduler</vt:lpstr>
      <vt:lpstr>Κωδικασ matlab</vt:lpstr>
      <vt:lpstr>PowerPoint Presentation</vt:lpstr>
      <vt:lpstr>PowerPoint Presentation</vt:lpstr>
      <vt:lpstr>PowerPoint Presentation</vt:lpstr>
      <vt:lpstr>Πειραματα και συγκριση αποτελεσματων</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ΒΟΥΛΓΑΡΗΣ ΝΙΚΟΛΑΟΣ</dc:creator>
  <cp:lastModifiedBy>ΒΟΥΛΓΑΡΗΣ ΝΙΚΟΛΑΟΣ</cp:lastModifiedBy>
  <cp:revision>364</cp:revision>
  <dcterms:created xsi:type="dcterms:W3CDTF">2024-11-10T12:12:04Z</dcterms:created>
  <dcterms:modified xsi:type="dcterms:W3CDTF">2024-12-09T00:15:03Z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0x010100B71A01456650124F8291BB645E5C3727</vt:lpwstr>
  </property>
  <property fmtid="{D5CDD505-2E9C-101B-9397-08002B2CF9AE}" pid="3" name="MediaServiceImageTags">
    <vt:lpwstr/>
  </property>
</Properties>
</file>