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6" d="100"/>
          <a:sy n="46" d="100"/>
        </p:scale>
        <p:origin x="1236" y="-2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1974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083" y="6124694"/>
            <a:ext cx="9448317" cy="7550259"/>
          </a:xfrm>
        </p:spPr>
        <p:txBody>
          <a:bodyPr anchor="b">
            <a:normAutofit/>
          </a:bodyPr>
          <a:lstStyle>
            <a:lvl1pPr algn="r">
              <a:defRPr sz="7275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83" y="13674961"/>
            <a:ext cx="9448317" cy="4382324"/>
          </a:xfrm>
        </p:spPr>
        <p:txBody>
          <a:bodyPr anchor="t">
            <a:normAutofit/>
          </a:bodyPr>
          <a:lstStyle>
            <a:lvl1pPr marL="0" indent="0" algn="r">
              <a:buNone/>
              <a:defRPr sz="2976" cap="all">
                <a:solidFill>
                  <a:schemeClr val="tx1"/>
                </a:solidFill>
              </a:defRPr>
            </a:lvl1pPr>
            <a:lvl2pPr marL="755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11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6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23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79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35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91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47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64760" y="18304784"/>
            <a:ext cx="2004294" cy="1178079"/>
          </a:xfrm>
        </p:spPr>
        <p:txBody>
          <a:bodyPr/>
          <a:lstStyle/>
          <a:p>
            <a:fld id="{E1180FB8-4ADF-47CC-B7C0-7387B91BF917}" type="datetimeFigureOut">
              <a:rPr lang="bg-BG" smtClean="0"/>
              <a:t>07.04.2022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37084" y="18304784"/>
            <a:ext cx="6501679" cy="1178079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295049" y="18304784"/>
            <a:ext cx="690351" cy="1178079"/>
          </a:xfrm>
        </p:spPr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284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69" y="14757336"/>
            <a:ext cx="12851448" cy="1767121"/>
          </a:xfrm>
        </p:spPr>
        <p:txBody>
          <a:bodyPr anchor="b">
            <a:normAutofit/>
          </a:bodyPr>
          <a:lstStyle>
            <a:lvl1pPr algn="l">
              <a:defRPr sz="3307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1936" y="2906377"/>
            <a:ext cx="11339513" cy="986857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646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969" y="16524457"/>
            <a:ext cx="12851448" cy="1539421"/>
          </a:xfrm>
        </p:spPr>
        <p:txBody>
          <a:bodyPr>
            <a:normAutofit/>
          </a:bodyPr>
          <a:lstStyle>
            <a:lvl1pPr marL="0" indent="0">
              <a:buNone/>
              <a:defRPr sz="2315"/>
            </a:lvl1pPr>
            <a:lvl2pPr marL="755980" indent="0">
              <a:buNone/>
              <a:defRPr sz="1984"/>
            </a:lvl2pPr>
            <a:lvl3pPr marL="1511960" indent="0">
              <a:buNone/>
              <a:defRPr sz="1654"/>
            </a:lvl3pPr>
            <a:lvl4pPr marL="2267941" indent="0">
              <a:buNone/>
              <a:defRPr sz="1488"/>
            </a:lvl4pPr>
            <a:lvl5pPr marL="3023921" indent="0">
              <a:buNone/>
              <a:defRPr sz="1488"/>
            </a:lvl5pPr>
            <a:lvl6pPr marL="3779901" indent="0">
              <a:buNone/>
              <a:defRPr sz="1488"/>
            </a:lvl6pPr>
            <a:lvl7pPr marL="4535881" indent="0">
              <a:buNone/>
              <a:defRPr sz="1488"/>
            </a:lvl7pPr>
            <a:lvl8pPr marL="5291861" indent="0">
              <a:buNone/>
              <a:defRPr sz="1488"/>
            </a:lvl8pPr>
            <a:lvl9pPr marL="6047842" indent="0">
              <a:buNone/>
              <a:defRPr sz="148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07.04.2022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081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73" y="1900774"/>
            <a:ext cx="12851446" cy="9741426"/>
          </a:xfrm>
        </p:spPr>
        <p:txBody>
          <a:bodyPr anchor="ctr">
            <a:normAutofit/>
          </a:bodyPr>
          <a:lstStyle>
            <a:lvl1pPr algn="l">
              <a:defRPr sz="5291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972" y="13542962"/>
            <a:ext cx="12851446" cy="4514321"/>
          </a:xfrm>
        </p:spPr>
        <p:txBody>
          <a:bodyPr anchor="ctr">
            <a:normAutofit/>
          </a:bodyPr>
          <a:lstStyle>
            <a:lvl1pPr marL="0" indent="0" algn="l">
              <a:buNone/>
              <a:defRPr sz="3307">
                <a:solidFill>
                  <a:schemeClr val="tx1"/>
                </a:solidFill>
              </a:defRPr>
            </a:lvl1pPr>
            <a:lvl2pPr marL="75598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07.04.2022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1490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7429" y="2239119"/>
            <a:ext cx="756164" cy="1823364"/>
          </a:xfrm>
          <a:prstGeom prst="rect">
            <a:avLst/>
          </a:prstGeom>
        </p:spPr>
        <p:txBody>
          <a:bodyPr vert="horz" lIns="151194" tIns="75597" rIns="151194" bIns="755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322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790931" y="8579863"/>
            <a:ext cx="756164" cy="1823364"/>
          </a:xfrm>
          <a:prstGeom prst="rect">
            <a:avLst/>
          </a:prstGeom>
        </p:spPr>
        <p:txBody>
          <a:bodyPr vert="horz" lIns="151194" tIns="75597" rIns="151194" bIns="755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322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53593" y="1900774"/>
            <a:ext cx="11725263" cy="8553447"/>
          </a:xfrm>
        </p:spPr>
        <p:txBody>
          <a:bodyPr anchor="ctr">
            <a:normAutofit/>
          </a:bodyPr>
          <a:lstStyle>
            <a:lvl1pPr algn="l">
              <a:defRPr sz="5291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4741" y="10454217"/>
            <a:ext cx="11369495" cy="1187979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46"/>
            </a:lvl1pPr>
            <a:lvl2pPr marL="755980" indent="0">
              <a:buFontTx/>
              <a:buNone/>
              <a:defRPr/>
            </a:lvl2pPr>
            <a:lvl3pPr marL="1511960" indent="0">
              <a:buFontTx/>
              <a:buNone/>
              <a:defRPr/>
            </a:lvl3pPr>
            <a:lvl4pPr marL="2267941" indent="0">
              <a:buFontTx/>
              <a:buNone/>
              <a:defRPr/>
            </a:lvl4pPr>
            <a:lvl5pPr marL="302392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344" y="13542962"/>
            <a:ext cx="12851448" cy="4514321"/>
          </a:xfrm>
        </p:spPr>
        <p:txBody>
          <a:bodyPr anchor="ctr">
            <a:normAutofit/>
          </a:bodyPr>
          <a:lstStyle>
            <a:lvl1pPr marL="0" indent="0" algn="l">
              <a:buNone/>
              <a:defRPr sz="3307">
                <a:solidFill>
                  <a:schemeClr val="tx1"/>
                </a:solidFill>
              </a:defRPr>
            </a:lvl1pPr>
            <a:lvl2pPr marL="75598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07.04.2022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032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70" y="10263541"/>
            <a:ext cx="12851449" cy="4579800"/>
          </a:xfrm>
        </p:spPr>
        <p:txBody>
          <a:bodyPr anchor="b">
            <a:normAutofit/>
          </a:bodyPr>
          <a:lstStyle>
            <a:lvl1pPr algn="l">
              <a:defRPr sz="463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967" y="14843341"/>
            <a:ext cx="12851451" cy="2682775"/>
          </a:xfrm>
        </p:spPr>
        <p:txBody>
          <a:bodyPr anchor="t">
            <a:normAutofit/>
          </a:bodyPr>
          <a:lstStyle>
            <a:lvl1pPr marL="0" indent="0" algn="l">
              <a:buNone/>
              <a:defRPr sz="2976">
                <a:solidFill>
                  <a:schemeClr val="tx1"/>
                </a:solidFill>
              </a:defRPr>
            </a:lvl1pPr>
            <a:lvl2pPr marL="75598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07.04.2022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3451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7429" y="2239119"/>
            <a:ext cx="756164" cy="1823364"/>
          </a:xfrm>
          <a:prstGeom prst="rect">
            <a:avLst/>
          </a:prstGeom>
        </p:spPr>
        <p:txBody>
          <a:bodyPr vert="horz" lIns="151194" tIns="75597" rIns="151194" bIns="755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322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790931" y="8579863"/>
            <a:ext cx="756164" cy="1823364"/>
          </a:xfrm>
          <a:prstGeom prst="rect">
            <a:avLst/>
          </a:prstGeom>
        </p:spPr>
        <p:txBody>
          <a:bodyPr vert="horz" lIns="151194" tIns="75597" rIns="151194" bIns="755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322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53593" y="1900774"/>
            <a:ext cx="11725263" cy="8553447"/>
          </a:xfrm>
        </p:spPr>
        <p:txBody>
          <a:bodyPr anchor="ctr">
            <a:normAutofit/>
          </a:bodyPr>
          <a:lstStyle>
            <a:lvl1pPr algn="l">
              <a:defRPr sz="5291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55968" y="12117388"/>
            <a:ext cx="12851449" cy="277195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307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968" y="14889339"/>
            <a:ext cx="12851449" cy="3167944"/>
          </a:xfrm>
        </p:spPr>
        <p:txBody>
          <a:bodyPr anchor="t">
            <a:normAutofit/>
          </a:bodyPr>
          <a:lstStyle>
            <a:lvl1pPr marL="0" indent="0" algn="l">
              <a:buNone/>
              <a:defRPr sz="2646">
                <a:solidFill>
                  <a:schemeClr val="tx1"/>
                </a:solidFill>
              </a:defRPr>
            </a:lvl1pPr>
            <a:lvl2pPr marL="75598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07.04.2022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1232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40" y="1900774"/>
            <a:ext cx="12851449" cy="855344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63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67940" y="10929408"/>
            <a:ext cx="12851449" cy="261355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307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938" y="13542962"/>
            <a:ext cx="12851449" cy="4514321"/>
          </a:xfrm>
        </p:spPr>
        <p:txBody>
          <a:bodyPr anchor="t">
            <a:normAutofit/>
          </a:bodyPr>
          <a:lstStyle>
            <a:lvl1pPr marL="0" indent="0" algn="l">
              <a:buNone/>
              <a:defRPr sz="2646">
                <a:solidFill>
                  <a:schemeClr val="tx1"/>
                </a:solidFill>
              </a:defRPr>
            </a:lvl1pPr>
            <a:lvl2pPr marL="75598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07.04.2022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264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5967" y="1900772"/>
            <a:ext cx="12851448" cy="4540721"/>
          </a:xfrm>
        </p:spPr>
        <p:txBody>
          <a:bodyPr>
            <a:normAutofit/>
          </a:bodyPr>
          <a:lstStyle>
            <a:lvl1pPr>
              <a:defRPr sz="4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07.04.2022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6514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35168" y="1900768"/>
            <a:ext cx="2772246" cy="16156520"/>
          </a:xfrm>
        </p:spPr>
        <p:txBody>
          <a:bodyPr vert="eaVert">
            <a:normAutofit/>
          </a:bodyPr>
          <a:lstStyle>
            <a:lvl1pPr>
              <a:defRPr sz="4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967" y="1900767"/>
            <a:ext cx="9904603" cy="16156517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07.04.2022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011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07.04.2022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897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71" y="10316339"/>
            <a:ext cx="12851448" cy="4579800"/>
          </a:xfrm>
        </p:spPr>
        <p:txBody>
          <a:bodyPr anchor="b">
            <a:normAutofit/>
          </a:bodyPr>
          <a:lstStyle>
            <a:lvl1pPr algn="l">
              <a:defRPr sz="5291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969" y="14896139"/>
            <a:ext cx="12851448" cy="2682775"/>
          </a:xfrm>
        </p:spPr>
        <p:txBody>
          <a:bodyPr anchor="t">
            <a:normAutofit/>
          </a:bodyPr>
          <a:lstStyle>
            <a:lvl1pPr marL="0" indent="0" algn="l">
              <a:buNone/>
              <a:defRPr sz="2976" cap="all">
                <a:solidFill>
                  <a:schemeClr val="tx1"/>
                </a:solidFill>
              </a:defRPr>
            </a:lvl1pPr>
            <a:lvl2pPr marL="75598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07.04.2022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886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69" y="6679087"/>
            <a:ext cx="6304769" cy="113782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02648" y="6679089"/>
            <a:ext cx="6304769" cy="1137819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07.04.2022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566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324" y="6916680"/>
            <a:ext cx="5854289" cy="1796817"/>
          </a:xfrm>
        </p:spPr>
        <p:txBody>
          <a:bodyPr anchor="b">
            <a:noAutofit/>
          </a:bodyPr>
          <a:lstStyle>
            <a:lvl1pPr marL="0" indent="0">
              <a:buNone/>
              <a:defRPr sz="3968" b="0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967" y="8949446"/>
            <a:ext cx="6304769" cy="910783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89706" y="6916680"/>
            <a:ext cx="5817709" cy="1796817"/>
          </a:xfrm>
        </p:spPr>
        <p:txBody>
          <a:bodyPr anchor="b">
            <a:noAutofit/>
          </a:bodyPr>
          <a:lstStyle>
            <a:lvl1pPr marL="0" indent="0">
              <a:buNone/>
              <a:defRPr sz="3968" b="0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02646" y="8949446"/>
            <a:ext cx="6304769" cy="910783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07.04.2022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772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69" y="1900772"/>
            <a:ext cx="12851448" cy="4540721"/>
          </a:xfrm>
        </p:spPr>
        <p:txBody>
          <a:bodyPr>
            <a:normAutofit/>
          </a:bodyPr>
          <a:lstStyle>
            <a:lvl1pPr>
              <a:defRPr sz="52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07.04.2022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138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07.04.2022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48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438" y="4857519"/>
            <a:ext cx="4733742" cy="4487917"/>
          </a:xfrm>
        </p:spPr>
        <p:txBody>
          <a:bodyPr anchor="b">
            <a:normAutofit/>
          </a:bodyPr>
          <a:lstStyle>
            <a:lvl1pPr algn="l">
              <a:defRPr sz="396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2660" y="1900770"/>
            <a:ext cx="7652228" cy="1615651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438" y="9345438"/>
            <a:ext cx="4733742" cy="5755104"/>
          </a:xfrm>
        </p:spPr>
        <p:txBody>
          <a:bodyPr anchor="t">
            <a:normAutofit/>
          </a:bodyPr>
          <a:lstStyle>
            <a:lvl1pPr marL="0" indent="0">
              <a:buNone/>
              <a:defRPr sz="2315"/>
            </a:lvl1pPr>
            <a:lvl2pPr marL="755980" indent="0">
              <a:buNone/>
              <a:defRPr sz="1984"/>
            </a:lvl2pPr>
            <a:lvl3pPr marL="1511960" indent="0">
              <a:buNone/>
              <a:defRPr sz="1654"/>
            </a:lvl3pPr>
            <a:lvl4pPr marL="2267941" indent="0">
              <a:buNone/>
              <a:defRPr sz="1488"/>
            </a:lvl4pPr>
            <a:lvl5pPr marL="3023921" indent="0">
              <a:buNone/>
              <a:defRPr sz="1488"/>
            </a:lvl5pPr>
            <a:lvl6pPr marL="3779901" indent="0">
              <a:buNone/>
              <a:defRPr sz="1488"/>
            </a:lvl6pPr>
            <a:lvl7pPr marL="4535881" indent="0">
              <a:buNone/>
              <a:defRPr sz="1488"/>
            </a:lvl7pPr>
            <a:lvl8pPr marL="5291861" indent="0">
              <a:buNone/>
              <a:defRPr sz="1488"/>
            </a:lvl8pPr>
            <a:lvl9pPr marL="6047842" indent="0">
              <a:buNone/>
              <a:defRPr sz="148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07.04.2022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80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116" y="5411922"/>
            <a:ext cx="6774613" cy="4276725"/>
          </a:xfrm>
        </p:spPr>
        <p:txBody>
          <a:bodyPr anchor="b">
            <a:normAutofit/>
          </a:bodyPr>
          <a:lstStyle>
            <a:lvl1pPr algn="l">
              <a:defRPr sz="396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15642" y="2851150"/>
            <a:ext cx="5291773" cy="1425575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646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4116" y="9688647"/>
            <a:ext cx="6774613" cy="5702300"/>
          </a:xfrm>
        </p:spPr>
        <p:txBody>
          <a:bodyPr anchor="t">
            <a:normAutofit/>
          </a:bodyPr>
          <a:lstStyle>
            <a:lvl1pPr marL="0" indent="0">
              <a:buNone/>
              <a:defRPr sz="2646"/>
            </a:lvl1pPr>
            <a:lvl2pPr marL="755980" indent="0">
              <a:buNone/>
              <a:defRPr sz="1984"/>
            </a:lvl2pPr>
            <a:lvl3pPr marL="1511960" indent="0">
              <a:buNone/>
              <a:defRPr sz="1654"/>
            </a:lvl3pPr>
            <a:lvl4pPr marL="2267941" indent="0">
              <a:buNone/>
              <a:defRPr sz="1488"/>
            </a:lvl4pPr>
            <a:lvl5pPr marL="3023921" indent="0">
              <a:buNone/>
              <a:defRPr sz="1488"/>
            </a:lvl5pPr>
            <a:lvl6pPr marL="3779901" indent="0">
              <a:buNone/>
              <a:defRPr sz="1488"/>
            </a:lvl6pPr>
            <a:lvl7pPr marL="4535881" indent="0">
              <a:buNone/>
              <a:defRPr sz="1488"/>
            </a:lvl7pPr>
            <a:lvl8pPr marL="5291861" indent="0">
              <a:buNone/>
              <a:defRPr sz="1488"/>
            </a:lvl8pPr>
            <a:lvl9pPr marL="6047842" indent="0">
              <a:buNone/>
              <a:defRPr sz="148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07.04.2022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650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967" y="1900772"/>
            <a:ext cx="12851448" cy="45407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967" y="6679089"/>
            <a:ext cx="12851448" cy="1137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86778" y="18304784"/>
            <a:ext cx="2004294" cy="1178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180FB8-4ADF-47CC-B7C0-7387B91BF917}" type="datetimeFigureOut">
              <a:rPr lang="bg-BG" smtClean="0"/>
              <a:t>07.04.2022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968" y="18304784"/>
            <a:ext cx="9904813" cy="1178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7066" y="18304784"/>
            <a:ext cx="690351" cy="1178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6961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755980" rtl="0" eaLnBrk="1" latinLnBrk="0" hangingPunct="1">
        <a:spcBef>
          <a:spcPct val="0"/>
        </a:spcBef>
        <a:buNone/>
        <a:defRPr sz="5291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72488" indent="-472488" algn="l" defTabSz="755980" rtl="0" eaLnBrk="1" latinLnBrk="0" hangingPunct="1">
        <a:spcBef>
          <a:spcPts val="0"/>
        </a:spcBef>
        <a:spcAft>
          <a:spcPts val="1654"/>
        </a:spcAft>
        <a:buClr>
          <a:schemeClr val="tx1"/>
        </a:buClr>
        <a:buSzPct val="100000"/>
        <a:buFont typeface="Arial"/>
        <a:buChar char="•"/>
        <a:defRPr sz="297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228468" indent="-472488" algn="l" defTabSz="755980" rtl="0" eaLnBrk="1" latinLnBrk="0" hangingPunct="1">
        <a:spcBef>
          <a:spcPts val="0"/>
        </a:spcBef>
        <a:spcAft>
          <a:spcPts val="1654"/>
        </a:spcAft>
        <a:buClr>
          <a:schemeClr val="tx1"/>
        </a:buClr>
        <a:buSzPct val="100000"/>
        <a:buFont typeface="Arial"/>
        <a:buChar char="•"/>
        <a:defRPr sz="264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984448" indent="-472488" algn="l" defTabSz="755980" rtl="0" eaLnBrk="1" latinLnBrk="0" hangingPunct="1">
        <a:spcBef>
          <a:spcPts val="0"/>
        </a:spcBef>
        <a:spcAft>
          <a:spcPts val="1654"/>
        </a:spcAft>
        <a:buClr>
          <a:schemeClr val="tx1"/>
        </a:buClr>
        <a:buSzPct val="100000"/>
        <a:buFont typeface="Arial"/>
        <a:buChar char="•"/>
        <a:defRPr sz="231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551433" indent="-283493" algn="l" defTabSz="755980" rtl="0" eaLnBrk="1" latinLnBrk="0" hangingPunct="1">
        <a:spcBef>
          <a:spcPts val="0"/>
        </a:spcBef>
        <a:spcAft>
          <a:spcPts val="1654"/>
        </a:spcAft>
        <a:buClr>
          <a:schemeClr val="tx1"/>
        </a:buClr>
        <a:buSzPct val="100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307413" indent="-283493" algn="l" defTabSz="755980" rtl="0" eaLnBrk="1" latinLnBrk="0" hangingPunct="1">
        <a:spcBef>
          <a:spcPts val="0"/>
        </a:spcBef>
        <a:spcAft>
          <a:spcPts val="1654"/>
        </a:spcAft>
        <a:buClr>
          <a:schemeClr val="tx1"/>
        </a:buClr>
        <a:buSzPct val="100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4157891" indent="-377990" algn="l" defTabSz="755980" rtl="0" eaLnBrk="1" latinLnBrk="0" hangingPunct="1">
        <a:spcBef>
          <a:spcPts val="0"/>
        </a:spcBef>
        <a:spcAft>
          <a:spcPts val="1654"/>
        </a:spcAft>
        <a:buClr>
          <a:schemeClr val="tx1"/>
        </a:buClr>
        <a:buSzPct val="100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913871" indent="-377990" algn="l" defTabSz="755980" rtl="0" eaLnBrk="1" latinLnBrk="0" hangingPunct="1">
        <a:spcBef>
          <a:spcPts val="0"/>
        </a:spcBef>
        <a:spcAft>
          <a:spcPts val="1654"/>
        </a:spcAft>
        <a:buClr>
          <a:schemeClr val="tx1"/>
        </a:buClr>
        <a:buSzPct val="100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669852" indent="-377990" algn="l" defTabSz="755980" rtl="0" eaLnBrk="1" latinLnBrk="0" hangingPunct="1">
        <a:spcBef>
          <a:spcPts val="0"/>
        </a:spcBef>
        <a:spcAft>
          <a:spcPts val="1654"/>
        </a:spcAft>
        <a:buClr>
          <a:schemeClr val="tx1"/>
        </a:buClr>
        <a:buSzPct val="100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6425832" indent="-377990" algn="l" defTabSz="755980" rtl="0" eaLnBrk="1" latinLnBrk="0" hangingPunct="1">
        <a:spcBef>
          <a:spcPts val="0"/>
        </a:spcBef>
        <a:spcAft>
          <a:spcPts val="1654"/>
        </a:spcAft>
        <a:buClr>
          <a:schemeClr val="tx1"/>
        </a:buClr>
        <a:buSzPct val="100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3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16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microsoft.com/office/2007/relationships/hdphoto" Target="../media/hdphoto3.wdp"/><Relationship Id="rId5" Type="http://schemas.microsoft.com/office/2007/relationships/hdphoto" Target="../media/hdphoto2.wdp"/><Relationship Id="rId1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microsoft.com/office/2007/relationships/hdphoto" Target="../media/hdphoto1.wdp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6" r="9616"/>
          <a:stretch/>
        </p:blipFill>
        <p:spPr>
          <a:xfrm rot="5400000">
            <a:off x="-3132138" y="3132138"/>
            <a:ext cx="21383625" cy="1511934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16800" y="457993"/>
            <a:ext cx="9085750" cy="2559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bg-BG" sz="4000" b="1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Технологично училище „Електронни системи“</a:t>
            </a:r>
          </a:p>
          <a:p>
            <a:pPr algn="ctr"/>
            <a:r>
              <a:rPr lang="bg-BG" sz="4000" b="1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Към Технически университет - София</a:t>
            </a:r>
            <a:endParaRPr lang="bg-BG" sz="4000" b="1" dirty="0">
              <a:solidFill>
                <a:srgbClr val="FFFF00"/>
              </a:solidFill>
              <a:latin typeface="Sofia Sans Cond" panose="020B0503060000020004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199" y="2704129"/>
            <a:ext cx="14204950" cy="12779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600" b="1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HADIS</a:t>
            </a:r>
            <a:r>
              <a:rPr lang="en-US" sz="4800" b="1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/>
            </a:r>
            <a:br>
              <a:rPr lang="en-US" sz="4800" b="1" dirty="0" smtClean="0">
                <a:solidFill>
                  <a:srgbClr val="FFFF00"/>
                </a:solidFill>
                <a:latin typeface="Sofia Sans Cond" panose="020B0503060000020004" pitchFamily="34" charset="0"/>
              </a:rPr>
            </a:br>
            <a:r>
              <a:rPr lang="en-US" sz="2800" b="1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Hook </a:t>
            </a:r>
            <a:r>
              <a:rPr lang="en-US" sz="2800" b="1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A Duck In Space</a:t>
            </a:r>
            <a:endParaRPr lang="bg-BG" sz="2800" b="1" dirty="0">
              <a:solidFill>
                <a:srgbClr val="FFFF00"/>
              </a:solidFill>
              <a:latin typeface="Sofia Sans Cond" panose="020B05030600000200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198" y="17292912"/>
            <a:ext cx="14204951" cy="3836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bg-BG" sz="2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Проектът е разработен от:</a:t>
            </a:r>
          </a:p>
          <a:p>
            <a:pPr marL="742950" lvl="1" indent="-285750" algn="just">
              <a:buFontTx/>
              <a:buChar char="-"/>
            </a:pPr>
            <a:r>
              <a:rPr lang="bg-BG" sz="2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Димитър Грозев, 9 „а“ клас</a:t>
            </a:r>
          </a:p>
          <a:p>
            <a:pPr marL="742950" lvl="1" indent="-285750" algn="just">
              <a:buFontTx/>
              <a:buChar char="-"/>
            </a:pPr>
            <a:r>
              <a:rPr lang="bg-BG" sz="2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Николай Захариев, 9 „а“ клас</a:t>
            </a:r>
            <a:endParaRPr lang="bg-BG" sz="2800" dirty="0">
              <a:solidFill>
                <a:srgbClr val="FFFF00"/>
              </a:solidFill>
              <a:latin typeface="Sofia Sans Cond" panose="020B05030600000200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4294981"/>
            <a:ext cx="7102800" cy="4266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</a:p>
          <a:p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Какво е </a:t>
            </a:r>
            <a:r>
              <a:rPr lang="en-US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HADIS?</a:t>
            </a:r>
            <a:endParaRPr lang="bg-BG" sz="4800" dirty="0" smtClean="0">
              <a:solidFill>
                <a:srgbClr val="FFFF00"/>
              </a:solidFill>
              <a:latin typeface="Sofia Sans Cond" panose="020B0503060000020004" pitchFamily="34" charset="0"/>
            </a:endParaRPr>
          </a:p>
          <a:p>
            <a:pPr marL="1143000" lvl="1" indent="-685800">
              <a:buBlip>
                <a:blip r:embed="rId4"/>
              </a:buBlip>
            </a:pPr>
            <a:endParaRPr lang="bg-BG" sz="2400" dirty="0" smtClean="0">
              <a:solidFill>
                <a:srgbClr val="FFFF00"/>
              </a:solidFill>
              <a:latin typeface="Sofia Sans Cond" panose="020B0503060000020004" pitchFamily="34" charset="0"/>
            </a:endParaRPr>
          </a:p>
          <a:p>
            <a:pPr lvl="1"/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Hunt A Duck In Space 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е игра, в която се намираш на космически кораб. Целта е с лазер да улавяш космическите патици, които прелитат покрай теб, и да ги събираш в кош. Различните патици носят различен брой точки. В играта няма различни нива, но на всяка минута резултатът ти се записва и започва нов рунд.</a:t>
            </a:r>
          </a:p>
        </p:txBody>
      </p:sp>
      <p:pic>
        <p:nvPicPr>
          <p:cNvPr id="1031" name="Picture 7" descr="https://www.elsys-bg.org/web/files/news/309/main_image/thumb_420x0_thumb_980x630_logo2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31429" y1="36667" x2="68333" y2="62593"/>
                        <a14:foregroundMark x1="32143" y1="32222" x2="42619" y2="32963"/>
                        <a14:foregroundMark x1="43095" y1="32593" x2="42619" y2="60370"/>
                        <a14:foregroundMark x1="38333" y1="60370" x2="58571" y2="60000"/>
                        <a14:foregroundMark x1="38333" y1="38519" x2="39048" y2="60000"/>
                        <a14:foregroundMark x1="29048" y1="32593" x2="34048" y2="55185"/>
                        <a14:foregroundMark x1="29286" y1="39259" x2="29048" y2="54444"/>
                        <a14:foregroundMark x1="45714" y1="39630" x2="75714" y2="38889"/>
                        <a14:foregroundMark x1="71905" y1="70741" x2="71667" y2="34444"/>
                        <a14:foregroundMark x1="46667" y1="46667" x2="72143" y2="45185"/>
                        <a14:foregroundMark x1="56190" y1="67037" x2="72619" y2="67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17857"/>
          <a:stretch/>
        </p:blipFill>
        <p:spPr bwMode="auto">
          <a:xfrm>
            <a:off x="457200" y="1374096"/>
            <a:ext cx="2559600" cy="25596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elsys-bg.org/tues30/img/LogoTU-BG-blu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1448" y="1374096"/>
            <a:ext cx="2550702" cy="25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57200" y="8558812"/>
            <a:ext cx="7102800" cy="4266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Как да играем?</a:t>
            </a:r>
          </a:p>
          <a:p>
            <a:endParaRPr lang="bg-BG" sz="2400" dirty="0">
              <a:solidFill>
                <a:srgbClr val="FFFF00"/>
              </a:solidFill>
              <a:latin typeface="Sofia Sans Cond" panose="020B0503060000020004" pitchFamily="34" charset="0"/>
            </a:endParaRPr>
          </a:p>
          <a:p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За момента играта е налична само на нашите компютри, 	под формата на демонстрация – още има неща, които да се 	доизпипат, преди да я пуснем в Интернет.</a:t>
            </a:r>
          </a:p>
          <a:p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С мишката движиш лазера. Няма нужда да се натиска нищо, 	за да се хване патето – щом курсорът попадне върху 	антенката, птицата автоматично е уловена. Ако обаче 	посочиш някъде другаде, патицата започва да лети по-	бързо и да се върти неконтролируемо.</a:t>
            </a:r>
            <a:endParaRPr lang="bg-BG" sz="2400" dirty="0">
              <a:solidFill>
                <a:srgbClr val="FFFF00"/>
              </a:solidFill>
              <a:latin typeface="Sofia Sans Cond" panose="020B05030600000200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57200" y="12823728"/>
            <a:ext cx="7102800" cy="4266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bg-BG" sz="2400" dirty="0">
              <a:solidFill>
                <a:srgbClr val="FFFF00"/>
              </a:solidFill>
              <a:latin typeface="Sofia Sans Cond" panose="020B0503060000020004" pitchFamily="34" charset="0"/>
            </a:endParaRPr>
          </a:p>
          <a:p>
            <a:r>
              <a:rPr lang="en-US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Използвани технологии</a:t>
            </a:r>
          </a:p>
          <a:p>
            <a:endParaRPr lang="bg-BG" sz="2400" dirty="0">
              <a:solidFill>
                <a:srgbClr val="FFFF00"/>
              </a:solidFill>
              <a:latin typeface="Sofia Sans Cond" panose="020B0503060000020004" pitchFamily="34" charset="0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Играта е написана на езика за програмиране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Python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, като са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използвани и модулите </a:t>
            </a:r>
            <a:r>
              <a:rPr lang="en-US" sz="2400" dirty="0" err="1" smtClean="0">
                <a:solidFill>
                  <a:srgbClr val="FFFF00"/>
                </a:solidFill>
                <a:latin typeface="Sofia Sans Cond" panose="020B0503060000020004" pitchFamily="34" charset="0"/>
              </a:rPr>
              <a:t>Pygame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  <a:latin typeface="Sofia Sans Cond" panose="020B0503060000020004" pitchFamily="34" charset="0"/>
              </a:rPr>
              <a:t>Pymenu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 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и </a:t>
            </a:r>
            <a:r>
              <a:rPr lang="en-US" sz="2400" dirty="0" err="1" smtClean="0">
                <a:solidFill>
                  <a:srgbClr val="FFFF00"/>
                </a:solidFill>
                <a:latin typeface="Sofia Sans Cond" panose="020B0503060000020004" pitchFamily="34" charset="0"/>
              </a:rPr>
              <a:t>Pymunk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.</a:t>
            </a:r>
            <a:endParaRPr lang="bg-BG" sz="2400" dirty="0">
              <a:solidFill>
                <a:srgbClr val="FFFF00"/>
              </a:solidFill>
              <a:latin typeface="Sofia Sans Cond" panose="020B0503060000020004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559675" y="12823186"/>
            <a:ext cx="7102800" cy="4266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Бъдещо развитие</a:t>
            </a:r>
          </a:p>
          <a:p>
            <a:endParaRPr lang="bg-BG" sz="2400" dirty="0">
              <a:solidFill>
                <a:srgbClr val="FFFF00"/>
              </a:solidFill>
              <a:latin typeface="Sofia Sans Cond" panose="020B0503060000020004" pitchFamily="34" charset="0"/>
            </a:endParaRPr>
          </a:p>
          <a:p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Поставили сме си няколко цели за пълното довършване на 	играта, които смятаме да изпълним до началото на 	следващата учебна година. Първо, смятаме да добавим и 	прехвърчащи астероиди, които в зависимост от вида си 	ти помагат или пречат да натрупаш повече точки. 	Смятаме и да направим уебсайт, където да може да се 	играе играта, а истинските фенове ще могат и да я 	инсталират на своите компютри или телефони.</a:t>
            </a:r>
            <a:endParaRPr lang="bg-BG" sz="2400" dirty="0">
              <a:solidFill>
                <a:srgbClr val="FFFF00"/>
              </a:solidFill>
              <a:latin typeface="Sofia Sans Cond" panose="020B0503060000020004" pitchFamily="34" charset="0"/>
            </a:endParaRPr>
          </a:p>
        </p:txBody>
      </p:sp>
      <p:pic>
        <p:nvPicPr>
          <p:cNvPr id="1035" name="Picture 11" descr="Python (programming language) - Wikipedi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874" y="17138099"/>
            <a:ext cx="3837600" cy="383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camo.githubusercontent.com/1971c0a4f776fb5351c765c37e59630c83cabd52/68747470733a2f2f7777772e707967616d652e6f72672f696d616765732f6c6f676f2e706e6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03" y="16371028"/>
            <a:ext cx="2664000" cy="105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www.pymunk.org/en/latest/_static/pymunk_logo_sphinx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283" y="15674077"/>
            <a:ext cx="2664000" cy="956572"/>
          </a:xfrm>
          <a:prstGeom prst="rect">
            <a:avLst/>
          </a:prstGeom>
          <a:noFill/>
          <a:effectLst>
            <a:glow rad="12700">
              <a:schemeClr val="tx1">
                <a:alpha val="87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780" y="17088337"/>
            <a:ext cx="4832533" cy="3837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1171" y1="1626" x2="98023" y2="1626"/>
                        <a14:foregroundMark x1="25769" y1="30759" x2="73939" y2="30081"/>
                        <a14:backgroundMark x1="13104" y1="13008" x2="13690" y2="93089"/>
                        <a14:backgroundMark x1="5783" y1="12737" x2="92826" y2="14905"/>
                        <a14:backgroundMark x1="87408" y1="92005" x2="86896" y2="21274"/>
                        <a14:backgroundMark x1="2709" y1="90921" x2="90337" y2="85230"/>
                        <a14:backgroundMark x1="3148" y1="9350" x2="2123" y2="95122"/>
                        <a14:backgroundMark x1="19473" y1="18022" x2="19400" y2="83333"/>
                        <a14:backgroundMark x1="25476" y1="21409" x2="80527" y2="20732"/>
                        <a14:backgroundMark x1="94290" y1="91463" x2="93045" y2="5827"/>
                        <a14:backgroundMark x1="81552" y1="27778" x2="81552" y2="82520"/>
                        <a14:backgroundMark x1="79063" y1="35637" x2="79063" y2="79946"/>
                        <a14:backgroundMark x1="75695" y1="31572" x2="75476" y2="76287"/>
                        <a14:backgroundMark x1="75256" y1="32385" x2="75256" y2="32385"/>
                        <a14:backgroundMark x1="75329" y1="65854" x2="75183" y2="299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9988" y="4509289"/>
            <a:ext cx="7102800" cy="3837384"/>
          </a:xfrm>
          <a:prstGeom prst="rect">
            <a:avLst/>
          </a:prstGeom>
          <a:ln>
            <a:solidFill>
              <a:srgbClr val="FFFF00"/>
            </a:solidFill>
          </a:ln>
          <a:effectLst/>
        </p:spPr>
      </p:pic>
      <p:pic>
        <p:nvPicPr>
          <p:cNvPr id="19" name="Picture 2" descr="https://cdn.discordapp.com/attachments/960191998462165033/961419990119088128/GolemoPate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" t="847" r="1095" b="815"/>
          <a:stretch/>
        </p:blipFill>
        <p:spPr bwMode="auto">
          <a:xfrm rot="752525">
            <a:off x="3961060" y="3191456"/>
            <a:ext cx="629989" cy="65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cdn.discordapp.com/attachments/960191998462165033/961423334522896414/unknown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988" y="8673463"/>
            <a:ext cx="7089680" cy="4034295"/>
          </a:xfrm>
          <a:prstGeom prst="rect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4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6" r="9616"/>
          <a:stretch/>
        </p:blipFill>
        <p:spPr>
          <a:xfrm rot="5400000">
            <a:off x="-3132138" y="3132138"/>
            <a:ext cx="21383625" cy="1511934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</p:pic>
      <p:pic>
        <p:nvPicPr>
          <p:cNvPr id="16" name="Picture 9" descr="https://elsys-bg.org/tues30/img/LogoTU-BG-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1447" y="449719"/>
            <a:ext cx="2550702" cy="25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457199" y="3864264"/>
            <a:ext cx="71024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Какво </a:t>
            </a:r>
            <a:r>
              <a:rPr lang="bg-BG" sz="4800" dirty="0">
                <a:solidFill>
                  <a:srgbClr val="FFFF00"/>
                </a:solidFill>
                <a:latin typeface="Sofia Sans Cond" panose="020B0503060000020004" pitchFamily="34" charset="0"/>
              </a:rPr>
              <a:t>е </a:t>
            </a:r>
            <a:r>
              <a:rPr lang="en-US" sz="4800" dirty="0">
                <a:solidFill>
                  <a:srgbClr val="FFFF00"/>
                </a:solidFill>
                <a:latin typeface="Sofia Sans Cond" panose="020B0503060000020004" pitchFamily="34" charset="0"/>
              </a:rPr>
              <a:t>HADIS?</a:t>
            </a:r>
            <a:endParaRPr lang="bg-BG" sz="4800" dirty="0">
              <a:solidFill>
                <a:srgbClr val="FFFF00"/>
              </a:solidFill>
              <a:latin typeface="Sofia Sans Cond" panose="020B0503060000020004" pitchFamily="34" charset="0"/>
            </a:endParaRPr>
          </a:p>
          <a:p>
            <a:pPr marL="1143000" lvl="1" indent="-685800">
              <a:buBlip>
                <a:blip r:embed="rId6"/>
              </a:buBlip>
            </a:pPr>
            <a:endParaRPr lang="bg-BG" sz="2400" dirty="0">
              <a:solidFill>
                <a:srgbClr val="FFFF00"/>
              </a:solidFill>
              <a:latin typeface="Sofia Sans Cond" panose="020B0503060000020004" pitchFamily="34" charset="0"/>
            </a:endParaRPr>
          </a:p>
          <a:p>
            <a:pPr lvl="1"/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Hook </a:t>
            </a:r>
            <a:r>
              <a:rPr lang="en-US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A Duck In Space 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е игра, в която се намираш на космически кораб. Целта е с лазер да улавяш космическите патици, които прелитат покрай теб, и да ги събираш в кош. Различните патици носят различен брой точки. В играта няма различни нива, но на всяка минута резултатът ти се записва и започва нов рунд.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59674" y="3543086"/>
            <a:ext cx="710247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Как </a:t>
            </a:r>
            <a:r>
              <a:rPr lang="bg-BG" sz="4800" dirty="0">
                <a:solidFill>
                  <a:srgbClr val="FFFF00"/>
                </a:solidFill>
                <a:latin typeface="Sofia Sans Cond" panose="020B0503060000020004" pitchFamily="34" charset="0"/>
              </a:rPr>
              <a:t>да играем?</a:t>
            </a:r>
          </a:p>
          <a:p>
            <a:endParaRPr lang="bg-BG" dirty="0">
              <a:solidFill>
                <a:srgbClr val="FFFF00"/>
              </a:solidFill>
              <a:latin typeface="Sofia Sans Cond" panose="020B0503060000020004" pitchFamily="34" charset="0"/>
            </a:endParaRPr>
          </a:p>
          <a:p>
            <a:r>
              <a:rPr lang="bg-BG" dirty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За момента играта е налична само на нашите компютри,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под формата 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на демонстрация – още има неща, които да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се доизпипат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, преди да я пуснем в Интернет.</a:t>
            </a:r>
          </a:p>
          <a:p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	С мишката движиш лазера. Няма нужда да се натиска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нищо,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 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за 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да се хване патето – щом курсорът попадне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върху антенката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, птицата автоматично е уловена. Ако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обаче посочиш 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някъде другаде, патицата започва да лети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по-бързо 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и да се върти неконтролируемо.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7200" y="15058492"/>
            <a:ext cx="7102474" cy="40626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Бъдещо </a:t>
            </a:r>
            <a:r>
              <a:rPr lang="bg-BG" sz="4800" dirty="0">
                <a:solidFill>
                  <a:srgbClr val="FFFF00"/>
                </a:solidFill>
                <a:latin typeface="Sofia Sans Cond" panose="020B0503060000020004" pitchFamily="34" charset="0"/>
              </a:rPr>
              <a:t>развитие</a:t>
            </a:r>
          </a:p>
          <a:p>
            <a:endParaRPr lang="bg-BG" dirty="0">
              <a:solidFill>
                <a:srgbClr val="FFFF00"/>
              </a:solidFill>
              <a:latin typeface="Sofia Sans Cond" panose="020B0503060000020004" pitchFamily="34" charset="0"/>
            </a:endParaRPr>
          </a:p>
          <a:p>
            <a:r>
              <a:rPr lang="bg-BG" dirty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Поставили сме си няколко цели за пълното довършване на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играта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, които смятаме да изпълним до началото на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следващата 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учебна година. Първо, смятаме да добавим и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прехвърчащи 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астероиди, които в зависимост от вида си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ти помагат 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или пречат да натрупаш повече точки.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Смятаме 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и да 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направим 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уебсайт, където да може да се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играе 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играта, а 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истинските 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фенове ще могат и да я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инсталират 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на своите 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компютри 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или телефони.</a:t>
            </a:r>
            <a:endParaRPr lang="bg-BG" sz="2400" dirty="0"/>
          </a:p>
        </p:txBody>
      </p:sp>
      <p:pic>
        <p:nvPicPr>
          <p:cNvPr id="25" name="Picture 2" descr="https://cdn.discordapp.com/attachments/960191998462165033/961419990119088128/GolemoPat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" t="394" r="457" b="491"/>
          <a:stretch/>
        </p:blipFill>
        <p:spPr bwMode="auto">
          <a:xfrm rot="1654823">
            <a:off x="1720647" y="454819"/>
            <a:ext cx="2117034" cy="220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https://www.elsys-bg.org/web/files/news/309/main_image/thumb_420x0_thumb_980x630_logo2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31429" y1="36667" x2="68333" y2="62593"/>
                        <a14:foregroundMark x1="32143" y1="32222" x2="42619" y2="32963"/>
                        <a14:foregroundMark x1="43095" y1="32593" x2="42619" y2="60370"/>
                        <a14:foregroundMark x1="38333" y1="60370" x2="58571" y2="60000"/>
                        <a14:foregroundMark x1="38333" y1="38519" x2="39048" y2="60000"/>
                        <a14:foregroundMark x1="29048" y1="32593" x2="34048" y2="55185"/>
                        <a14:foregroundMark x1="29286" y1="39259" x2="29048" y2="54444"/>
                        <a14:foregroundMark x1="45714" y1="39630" x2="75714" y2="38889"/>
                        <a14:foregroundMark x1="71905" y1="70741" x2="71667" y2="34444"/>
                        <a14:foregroundMark x1="46667" y1="46667" x2="72143" y2="45185"/>
                        <a14:foregroundMark x1="56190" y1="67037" x2="72619" y2="67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17857"/>
          <a:stretch/>
        </p:blipFill>
        <p:spPr bwMode="auto">
          <a:xfrm>
            <a:off x="457199" y="456917"/>
            <a:ext cx="2559600" cy="25596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7553116" y="13840026"/>
            <a:ext cx="7102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Използвани </a:t>
            </a:r>
            <a:r>
              <a:rPr lang="bg-BG" sz="4800" dirty="0">
                <a:solidFill>
                  <a:srgbClr val="FFFF00"/>
                </a:solidFill>
                <a:latin typeface="Sofia Sans Cond" panose="020B0503060000020004" pitchFamily="34" charset="0"/>
              </a:rPr>
              <a:t>технологии</a:t>
            </a:r>
          </a:p>
          <a:p>
            <a:endParaRPr lang="bg-BG" sz="2400" dirty="0">
              <a:solidFill>
                <a:srgbClr val="FFFF00"/>
              </a:solidFill>
              <a:latin typeface="Sofia Sans Cond" panose="020B0503060000020004" pitchFamily="34" charset="0"/>
            </a:endParaRPr>
          </a:p>
          <a:p>
            <a:r>
              <a:rPr lang="en-US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Играта е написана на езика за програмиране </a:t>
            </a:r>
            <a:r>
              <a:rPr lang="en-US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Python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, като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са използвани 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и модулите </a:t>
            </a:r>
            <a:r>
              <a:rPr lang="en-US" sz="2400" dirty="0" err="1">
                <a:solidFill>
                  <a:srgbClr val="FFFF00"/>
                </a:solidFill>
                <a:latin typeface="Sofia Sans Cond" panose="020B0503060000020004" pitchFamily="34" charset="0"/>
              </a:rPr>
              <a:t>Pygame</a:t>
            </a:r>
            <a:r>
              <a:rPr lang="en-US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, </a:t>
            </a:r>
            <a:r>
              <a:rPr lang="en-US" sz="2400" dirty="0" err="1">
                <a:solidFill>
                  <a:srgbClr val="FFFF00"/>
                </a:solidFill>
                <a:latin typeface="Sofia Sans Cond" panose="020B0503060000020004" pitchFamily="34" charset="0"/>
              </a:rPr>
              <a:t>Pymenu</a:t>
            </a:r>
            <a:r>
              <a:rPr lang="en-US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 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и </a:t>
            </a:r>
            <a:r>
              <a:rPr lang="en-US" sz="2400" dirty="0" err="1">
                <a:solidFill>
                  <a:srgbClr val="FFFF00"/>
                </a:solidFill>
                <a:latin typeface="Sofia Sans Cond" panose="020B0503060000020004" pitchFamily="34" charset="0"/>
              </a:rPr>
              <a:t>Pymunk</a:t>
            </a:r>
            <a:r>
              <a:rPr lang="en-US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.</a:t>
            </a:r>
            <a:endParaRPr lang="bg-BG" sz="2400" dirty="0">
              <a:solidFill>
                <a:srgbClr val="FFFF00"/>
              </a:solidFill>
              <a:latin typeface="Sofia Sans Cond" panose="020B05030600000200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559029" y="19183099"/>
            <a:ext cx="71024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800" b="1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Проектът </a:t>
            </a:r>
            <a:r>
              <a:rPr lang="bg-BG" sz="2800" b="1" dirty="0">
                <a:solidFill>
                  <a:srgbClr val="FFFF00"/>
                </a:solidFill>
                <a:latin typeface="Sofia Sans Cond" panose="020B0503060000020004" pitchFamily="34" charset="0"/>
              </a:rPr>
              <a:t>е разработен от:</a:t>
            </a:r>
          </a:p>
          <a:p>
            <a:pPr marL="742950" lvl="1" indent="-285750" algn="just">
              <a:buFontTx/>
              <a:buChar char="-"/>
            </a:pPr>
            <a:r>
              <a:rPr lang="bg-BG" sz="2800" dirty="0">
                <a:solidFill>
                  <a:srgbClr val="FFFF00"/>
                </a:solidFill>
                <a:latin typeface="Sofia Sans Cond" panose="020B0503060000020004" pitchFamily="34" charset="0"/>
              </a:rPr>
              <a:t>Димитър Грозев, 9 „а“ клас</a:t>
            </a:r>
          </a:p>
          <a:p>
            <a:pPr marL="742950" lvl="1" indent="-285750" algn="just">
              <a:buFontTx/>
              <a:buChar char="-"/>
            </a:pPr>
            <a:r>
              <a:rPr lang="bg-BG" sz="2800" dirty="0">
                <a:solidFill>
                  <a:srgbClr val="FFFF00"/>
                </a:solidFill>
                <a:latin typeface="Sofia Sans Cond" panose="020B0503060000020004" pitchFamily="34" charset="0"/>
              </a:rPr>
              <a:t>Николай Захариев, 9 „а“ клас</a:t>
            </a:r>
          </a:p>
        </p:txBody>
      </p:sp>
      <p:pic>
        <p:nvPicPr>
          <p:cNvPr id="31" name="Picture 2" descr="https://cdn.discordapp.com/attachments/960191998462165033/961419990119088128/GolemoPat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" t="847" r="1095" b="815"/>
          <a:stretch/>
        </p:blipFill>
        <p:spPr bwMode="auto">
          <a:xfrm rot="19993998" flipH="1">
            <a:off x="12580738" y="16001738"/>
            <a:ext cx="4189703" cy="43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1171" y1="1626" x2="98023" y2="1626"/>
                        <a14:foregroundMark x1="25769" y1="30759" x2="73939" y2="30081"/>
                        <a14:backgroundMark x1="13104" y1="13008" x2="13690" y2="93089"/>
                        <a14:backgroundMark x1="5783" y1="12737" x2="92826" y2="14905"/>
                        <a14:backgroundMark x1="87408" y1="92005" x2="86896" y2="21274"/>
                        <a14:backgroundMark x1="2709" y1="90921" x2="90337" y2="85230"/>
                        <a14:backgroundMark x1="3148" y1="9350" x2="2123" y2="95122"/>
                        <a14:backgroundMark x1="19473" y1="18022" x2="19400" y2="83333"/>
                        <a14:backgroundMark x1="25476" y1="21409" x2="80527" y2="20732"/>
                        <a14:backgroundMark x1="94290" y1="91463" x2="93045" y2="5827"/>
                        <a14:backgroundMark x1="81552" y1="27778" x2="81552" y2="82520"/>
                        <a14:backgroundMark x1="79063" y1="35637" x2="79063" y2="79946"/>
                        <a14:backgroundMark x1="75695" y1="31572" x2="75476" y2="76287"/>
                        <a14:backgroundMark x1="75256" y1="32385" x2="75256" y2="32385"/>
                        <a14:backgroundMark x1="75329" y1="65854" x2="75183" y2="299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6235" y="8273402"/>
            <a:ext cx="6480000" cy="3500908"/>
          </a:xfrm>
          <a:prstGeom prst="rect">
            <a:avLst/>
          </a:prstGeom>
          <a:ln>
            <a:solidFill>
              <a:srgbClr val="FFFF00"/>
            </a:solidFill>
          </a:ln>
          <a:effectLst/>
        </p:spPr>
      </p:pic>
      <p:pic>
        <p:nvPicPr>
          <p:cNvPr id="35" name="Picture 13" descr="https://camo.githubusercontent.com/1971c0a4f776fb5351c765c37e59630c83cabd52/68747470733a2f2f7777772e707967616d652e6f72672f696d616765732f6c6f676f2e706e6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9" y="12594115"/>
            <a:ext cx="7102152" cy="281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960191998462165033/961423334522896414/unknow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469" y="8680005"/>
            <a:ext cx="7089680" cy="4034295"/>
          </a:xfrm>
          <a:prstGeom prst="rect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470639" y="1293163"/>
            <a:ext cx="14204950" cy="12779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600" b="1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HADIS</a:t>
            </a:r>
            <a:r>
              <a:rPr lang="en-US" sz="4800" b="1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/>
            </a:r>
            <a:br>
              <a:rPr lang="en-US" sz="4800" b="1" dirty="0" smtClean="0">
                <a:solidFill>
                  <a:srgbClr val="FFFF00"/>
                </a:solidFill>
                <a:latin typeface="Sofia Sans Cond" panose="020B0503060000020004" pitchFamily="34" charset="0"/>
              </a:rPr>
            </a:br>
            <a:r>
              <a:rPr lang="en-US" sz="2800" b="1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Hook</a:t>
            </a:r>
            <a:r>
              <a:rPr lang="en-US" sz="2800" b="1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A Duck In Space</a:t>
            </a:r>
            <a:endParaRPr lang="bg-BG" sz="2800" b="1" dirty="0">
              <a:solidFill>
                <a:srgbClr val="FFFF00"/>
              </a:solidFill>
              <a:latin typeface="Sofia Sans Cond" panose="020B05030600000200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15507">
            <a:off x="1727123" y="19480392"/>
            <a:ext cx="2104083" cy="1670890"/>
          </a:xfrm>
          <a:prstGeom prst="rect">
            <a:avLst/>
          </a:prstGeom>
        </p:spPr>
      </p:pic>
      <p:pic>
        <p:nvPicPr>
          <p:cNvPr id="39" name="Picture 11" descr="Python (programming language) - Wikipedia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080" y="16638117"/>
            <a:ext cx="2047041" cy="204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7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373</TotalTime>
  <Words>13</Words>
  <Application>Microsoft Office PowerPoint</Application>
  <PresentationFormat>Custom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Sofia Sans Cond</vt:lpstr>
      <vt:lpstr>Celestial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</dc:creator>
  <cp:lastModifiedBy>Niki</cp:lastModifiedBy>
  <cp:revision>23</cp:revision>
  <dcterms:created xsi:type="dcterms:W3CDTF">2022-04-05T12:03:51Z</dcterms:created>
  <dcterms:modified xsi:type="dcterms:W3CDTF">2022-04-07T18:04:38Z</dcterms:modified>
</cp:coreProperties>
</file>