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B155B-AECB-9894-3105-0BAE312D5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222EC0-5F7F-999F-C784-4482925BC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B445E-3F75-3769-6E86-720307DA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04DF67-DD42-EAA8-550E-DCA67953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532E1C-9AA8-CEC2-0EEC-3067610B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D48F4-3A5C-B0C7-31A0-1ECD6ACA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3429C0-9658-EB90-9304-F61B421C7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C5AA57-260C-91E3-BD86-BF92BB75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0A7E3-D67F-8D7D-160D-27F71A97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830B1-DF87-4CCB-A5BF-1C4EAFDF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C0E38A-DF3F-6F0F-D89E-782B8617F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65333-19A4-13C8-B93B-A114AAFD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FD41F-E87F-DFCC-4381-1E823075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60DD51-28B9-389C-B1CC-1E8883F6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E2394-2CF6-F1A8-D40A-8568BAEA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C7AE2-7995-4DBE-A28F-EAD56775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DB45B-6642-53B6-A245-7A461FAF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87F8F-CA55-9DDB-173B-80C9090B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11FEB-4AA9-DFEF-2EB3-D4597D0C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447CC5-7E69-FB83-EFF4-DA8F3FE6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2018B-7F7D-8E8E-897B-2169EC41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FD7AE0-C367-A9E5-421F-238B49B6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5DF23-19F4-5AB6-8E45-530C8A6A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8AD30-3436-F61A-339B-AFBED57C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7D0F98-EEFF-4E15-1D0D-2B8BC625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E0EE2-E362-DF9B-73F8-5FBDA723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4D686-C8B9-195C-376A-455BCA595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A6AC23-B639-569C-C4AA-73E16629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2B4F7-B377-3BAA-E602-D08971CB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66C96A-E6D0-4549-0BEB-50DFF2F8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C17DB-0F49-7C21-71B7-795C17AC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7A42-FF66-8B9B-DB56-27BE04FF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E7FB9-E0A7-49D1-76A9-0F88DB22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614BF3-25B4-9E92-DEE9-C60D4AAB6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ADD71B-655B-9AD9-A732-60CF0A2A1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F903FE-3183-AF17-3B11-1BEE4511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5479B6-C88C-B5A2-5DC8-1B07B14E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7E6073-0A02-AB53-A768-A0F1EB82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819697-8F9D-019C-0050-4E92C32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DAFD7-2354-A40D-306B-C1C3D92B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FC7F3B-BF68-8D9A-C05D-2741E739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7D939F-91A5-1048-5590-8CFAED06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63D16A-CDF1-7C94-371D-8B622024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B94BC8-A6AE-8752-8C57-AF9A781E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912546-301E-32B9-BCC6-B00E09BB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E0291-58EF-3F70-75A9-BE8B10D0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AC9BD-A21D-27B1-D7E2-52ACCE7E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83A16-AA57-ACA3-245D-22B21387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BF8358-019F-50AF-A494-50851814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DB0A1E-DC7B-DEBE-5AD4-4D6AB909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D46891-CC0D-4C26-2B24-B50EB7AA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E0E069-6CB6-13F6-C488-52A9C5DD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6830-CC3A-52C3-8453-7C1FFDF2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513846-19EE-C5CF-634A-1E09113D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C90560-61F6-38A2-F3FE-488B1C67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EF2DB7-4F7D-627E-3C23-C5FF8F37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4DCBE-5484-57C1-AEB5-6DADD1D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94770D-2212-08CE-284B-D6FE8641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9A733-EBE3-340B-03A8-D9997892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4086F-B5E8-53B4-09D2-AF5DA240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0C5F1-E695-A332-A6A3-E50BD0268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D0B50-AF84-7F05-2CE2-D69224AA6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A2287-B9B9-7818-B920-56118E19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35591-5BB5-31CC-D4E7-A4E3B196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Построение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DWH 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и создание аналитической отчетности для группы предприятий.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5848A-82CC-4547-BE0E-49FDB4C5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87" y="3172908"/>
            <a:ext cx="4478112" cy="259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818DC-17EF-4371-A69A-4B4DC2B1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14" y="3652520"/>
            <a:ext cx="2307086" cy="1631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E9DCC-9023-4D74-9790-422B72E67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811" y="2931459"/>
            <a:ext cx="3678593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7CE7B-B242-4418-906B-01F9061B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668" y="1702663"/>
            <a:ext cx="9752663" cy="50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B6AA-E612-A0E0-6DBF-B41446FF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3651064"/>
            <a:ext cx="10515600" cy="620993"/>
          </a:xfrm>
        </p:spPr>
        <p:txBody>
          <a:bodyPr>
            <a:normAutofit/>
          </a:bodyPr>
          <a:lstStyle/>
          <a:p>
            <a:r>
              <a:rPr lang="ru-RU" sz="3200" b="1" dirty="0"/>
              <a:t>Мотивация</a:t>
            </a:r>
            <a:endParaRPr lang="en-US" sz="32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A5B64F-8BEE-575D-937D-D78260A34902}"/>
              </a:ext>
            </a:extLst>
          </p:cNvPr>
          <p:cNvSpPr/>
          <p:nvPr/>
        </p:nvSpPr>
        <p:spPr>
          <a:xfrm>
            <a:off x="506506" y="4204450"/>
            <a:ext cx="10515600" cy="2488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822960"/>
            <a:r>
              <a:rPr lang="ru-RU" dirty="0">
                <a:solidFill>
                  <a:schemeClr val="tx1"/>
                </a:solidFill>
              </a:rPr>
              <a:t>	На работе я занимаюсь </a:t>
            </a:r>
            <a:r>
              <a:rPr lang="en-US" dirty="0">
                <a:solidFill>
                  <a:schemeClr val="tx1"/>
                </a:solidFill>
              </a:rPr>
              <a:t>BI-</a:t>
            </a:r>
            <a:r>
              <a:rPr lang="ru-RU" dirty="0">
                <a:solidFill>
                  <a:schemeClr val="tx1"/>
                </a:solidFill>
              </a:rPr>
              <a:t>аналитикой, основной набор задач строится вокруг непосредственного производства </a:t>
            </a:r>
            <a:r>
              <a:rPr lang="ru-RU" dirty="0" err="1">
                <a:solidFill>
                  <a:schemeClr val="tx1"/>
                </a:solidFill>
              </a:rPr>
              <a:t>дашборда</a:t>
            </a:r>
            <a:r>
              <a:rPr lang="ru-RU" dirty="0">
                <a:solidFill>
                  <a:schemeClr val="tx1"/>
                </a:solidFill>
              </a:rPr>
              <a:t>. Сбор, документирование и требований, создание витрин и визуализаций. Однако, очевидно, что для эффективной работы слоя витрин данных нужна оптимальная архитектура хранения и преобразования данных с проектированием которых я мало соприкасаюсь в рамках моей деятельности.</a:t>
            </a:r>
          </a:p>
          <a:p>
            <a:pPr defTabSz="822960"/>
            <a:r>
              <a:rPr lang="ru-RU" dirty="0">
                <a:solidFill>
                  <a:schemeClr val="tx1"/>
                </a:solidFill>
              </a:rPr>
              <a:t>В этом проекте моей целью была попытка самостоятельного проектирования целевой БД, учитывающей  особенности процесса подготовки витрин данных и архитектурные практики, повышающие эффективность всего решения.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А так же практика разработки БД и </a:t>
            </a:r>
            <a:r>
              <a:rPr lang="en-US" dirty="0">
                <a:solidFill>
                  <a:schemeClr val="tx1"/>
                </a:solidFill>
              </a:rPr>
              <a:t>ETL </a:t>
            </a:r>
            <a:r>
              <a:rPr lang="ru-RU" dirty="0">
                <a:solidFill>
                  <a:schemeClr val="tx1"/>
                </a:solidFill>
              </a:rPr>
              <a:t>с помощью инструментов </a:t>
            </a:r>
            <a:r>
              <a:rPr lang="en-US" dirty="0">
                <a:solidFill>
                  <a:schemeClr val="tx1"/>
                </a:solidFill>
              </a:rPr>
              <a:t>MS SQL SERVER.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277F46-74C8-460B-950C-24D2C4C73373}"/>
              </a:ext>
            </a:extLst>
          </p:cNvPr>
          <p:cNvSpPr txBox="1">
            <a:spLocks/>
          </p:cNvSpPr>
          <p:nvPr/>
        </p:nvSpPr>
        <p:spPr>
          <a:xfrm>
            <a:off x="506506" y="227386"/>
            <a:ext cx="10515600" cy="620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Цели и задачи</a:t>
            </a:r>
            <a:endParaRPr lang="en-US" sz="3200" b="1" dirty="0"/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117FE781-5F8D-4782-A1AC-956D141F938A}"/>
              </a:ext>
            </a:extLst>
          </p:cNvPr>
          <p:cNvSpPr/>
          <p:nvPr/>
        </p:nvSpPr>
        <p:spPr>
          <a:xfrm>
            <a:off x="506506" y="866309"/>
            <a:ext cx="10515600" cy="2655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Разделение этапов хранения и преобразования данных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Обеспечение </a:t>
            </a:r>
            <a:r>
              <a:rPr lang="ru-RU" dirty="0" err="1">
                <a:solidFill>
                  <a:schemeClr val="tx1"/>
                </a:solidFill>
              </a:rPr>
              <a:t>консистентности</a:t>
            </a:r>
            <a:r>
              <a:rPr lang="ru-RU" dirty="0">
                <a:solidFill>
                  <a:schemeClr val="tx1"/>
                </a:solidFill>
              </a:rPr>
              <a:t>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Обеспечение безопасности доступа к данным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Обеспечение лучших показателей масштабируемости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Упрощение процесса обслуживания каждого потока в рамках бизнес-процесса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Упрощение подготовки наборов данных под различные пользовательские сервисы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6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04A18C4-A12A-55EA-D3A1-B7314053F139}"/>
              </a:ext>
            </a:extLst>
          </p:cNvPr>
          <p:cNvSpPr/>
          <p:nvPr/>
        </p:nvSpPr>
        <p:spPr>
          <a:xfrm>
            <a:off x="5121145" y="1238260"/>
            <a:ext cx="2599764" cy="4509247"/>
          </a:xfrm>
          <a:prstGeom prst="rect">
            <a:avLst/>
          </a:prstGeom>
          <a:ln w="28575">
            <a:prstDash val="lgDash"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Operate</a:t>
            </a:r>
          </a:p>
        </p:txBody>
      </p:sp>
      <p:sp>
        <p:nvSpPr>
          <p:cNvPr id="73" name="Стрелка: изогнутая вверх 72">
            <a:extLst>
              <a:ext uri="{FF2B5EF4-FFF2-40B4-BE49-F238E27FC236}">
                <a16:creationId xmlns:a16="http://schemas.microsoft.com/office/drawing/2014/main" id="{B9C1C741-6304-B7E0-1F74-A6BBDAF58DD7}"/>
              </a:ext>
            </a:extLst>
          </p:cNvPr>
          <p:cNvSpPr/>
          <p:nvPr/>
        </p:nvSpPr>
        <p:spPr>
          <a:xfrm>
            <a:off x="7512078" y="1986576"/>
            <a:ext cx="1090229" cy="3431332"/>
          </a:xfrm>
          <a:prstGeom prst="bentUpArrow">
            <a:avLst>
              <a:gd name="adj1" fmla="val 25000"/>
              <a:gd name="adj2" fmla="val 25000"/>
              <a:gd name="adj3" fmla="val 169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1D864-FFB9-6859-24C6-CA898A38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6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Схема потоков данных</a:t>
            </a:r>
            <a:endParaRPr lang="en-US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69852F-7E71-A5CD-D9DF-90A16B92F1D9}"/>
              </a:ext>
            </a:extLst>
          </p:cNvPr>
          <p:cNvSpPr/>
          <p:nvPr/>
        </p:nvSpPr>
        <p:spPr>
          <a:xfrm>
            <a:off x="1900518" y="1238260"/>
            <a:ext cx="2599764" cy="4509247"/>
          </a:xfrm>
          <a:prstGeom prst="rect">
            <a:avLst/>
          </a:prstGeom>
          <a:ln w="28575">
            <a:prstDash val="lgDash"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Staging</a:t>
            </a:r>
          </a:p>
        </p:txBody>
      </p:sp>
      <p:sp>
        <p:nvSpPr>
          <p:cNvPr id="6" name="Цилиндр 5">
            <a:extLst>
              <a:ext uri="{FF2B5EF4-FFF2-40B4-BE49-F238E27FC236}">
                <a16:creationId xmlns:a16="http://schemas.microsoft.com/office/drawing/2014/main" id="{B4A4C19E-EDA4-4B3A-281B-5A051D19A2F1}"/>
              </a:ext>
            </a:extLst>
          </p:cNvPr>
          <p:cNvSpPr/>
          <p:nvPr/>
        </p:nvSpPr>
        <p:spPr>
          <a:xfrm>
            <a:off x="313764" y="1894207"/>
            <a:ext cx="995077" cy="121615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61FFBDA-1E1A-AB54-D9C5-B99639821203}"/>
              </a:ext>
            </a:extLst>
          </p:cNvPr>
          <p:cNvSpPr/>
          <p:nvPr/>
        </p:nvSpPr>
        <p:spPr>
          <a:xfrm>
            <a:off x="2232211" y="1875732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1</a:t>
            </a:r>
            <a:r>
              <a:rPr lang="en-US" dirty="0">
                <a:solidFill>
                  <a:schemeClr val="tx1"/>
                </a:solidFill>
              </a:rPr>
              <a:t>.1</a:t>
            </a:r>
          </a:p>
        </p:txBody>
      </p:sp>
      <p:sp>
        <p:nvSpPr>
          <p:cNvPr id="10" name="Цилиндр 9">
            <a:extLst>
              <a:ext uri="{FF2B5EF4-FFF2-40B4-BE49-F238E27FC236}">
                <a16:creationId xmlns:a16="http://schemas.microsoft.com/office/drawing/2014/main" id="{DA50B126-A735-36B7-0D55-E8A1F3BEC9A2}"/>
              </a:ext>
            </a:extLst>
          </p:cNvPr>
          <p:cNvSpPr/>
          <p:nvPr/>
        </p:nvSpPr>
        <p:spPr>
          <a:xfrm>
            <a:off x="331364" y="3376767"/>
            <a:ext cx="995077" cy="121615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4D1B922-9123-C73A-9590-0EFE3738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16" y="2229076"/>
            <a:ext cx="739372" cy="73937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DA08EA9-CCE4-1FC6-2FC2-F9B0371E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2" y="3689456"/>
            <a:ext cx="857078" cy="788722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FF7C8DB-2BFD-4BF5-E666-35589C0269E6}"/>
              </a:ext>
            </a:extLst>
          </p:cNvPr>
          <p:cNvSpPr/>
          <p:nvPr/>
        </p:nvSpPr>
        <p:spPr>
          <a:xfrm>
            <a:off x="2683596" y="2359251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2</a:t>
            </a:r>
            <a:r>
              <a:rPr lang="en-US" dirty="0">
                <a:solidFill>
                  <a:schemeClr val="tx1"/>
                </a:solidFill>
              </a:rPr>
              <a:t>.1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20E6AD5-8BF1-02BA-ACCE-4277C95D0BC2}"/>
              </a:ext>
            </a:extLst>
          </p:cNvPr>
          <p:cNvSpPr/>
          <p:nvPr/>
        </p:nvSpPr>
        <p:spPr>
          <a:xfrm>
            <a:off x="3102271" y="2842770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</a:t>
            </a:r>
            <a:r>
              <a:rPr lang="en-US" dirty="0">
                <a:solidFill>
                  <a:schemeClr val="tx1"/>
                </a:solidFill>
              </a:rPr>
              <a:t>n.1</a:t>
            </a:r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6BFCE307-CE17-F00A-3FB2-E3AC34210681}"/>
              </a:ext>
            </a:extLst>
          </p:cNvPr>
          <p:cNvSpPr/>
          <p:nvPr/>
        </p:nvSpPr>
        <p:spPr>
          <a:xfrm rot="16200000">
            <a:off x="1658533" y="2084518"/>
            <a:ext cx="611067" cy="9054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D6E0C5C7-F41F-E221-55A6-85F07ED10880}"/>
              </a:ext>
            </a:extLst>
          </p:cNvPr>
          <p:cNvSpPr/>
          <p:nvPr/>
        </p:nvSpPr>
        <p:spPr>
          <a:xfrm>
            <a:off x="2230877" y="3809808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</a:t>
            </a:r>
            <a:r>
              <a:rPr lang="en-US" dirty="0">
                <a:solidFill>
                  <a:schemeClr val="tx1"/>
                </a:solidFill>
              </a:rPr>
              <a:t>1.2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6925859-D469-F7B4-05ED-A9BF7313767B}"/>
              </a:ext>
            </a:extLst>
          </p:cNvPr>
          <p:cNvSpPr/>
          <p:nvPr/>
        </p:nvSpPr>
        <p:spPr>
          <a:xfrm>
            <a:off x="2691227" y="4304189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</a:t>
            </a:r>
            <a:r>
              <a:rPr lang="en-US" dirty="0">
                <a:solidFill>
                  <a:schemeClr val="tx1"/>
                </a:solidFill>
              </a:rPr>
              <a:t>n.2</a:t>
            </a: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AF799149-B069-888B-9681-207D3101AC55}"/>
              </a:ext>
            </a:extLst>
          </p:cNvPr>
          <p:cNvSpPr/>
          <p:nvPr/>
        </p:nvSpPr>
        <p:spPr>
          <a:xfrm rot="16200000">
            <a:off x="1622545" y="3546080"/>
            <a:ext cx="611067" cy="9054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7EABB56F-AA6F-6C81-9568-48655DBB6A25}"/>
              </a:ext>
            </a:extLst>
          </p:cNvPr>
          <p:cNvSpPr/>
          <p:nvPr/>
        </p:nvSpPr>
        <p:spPr>
          <a:xfrm>
            <a:off x="5806943" y="1719396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1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0D1D293-D0A8-FD2D-1488-7E386A29520C}"/>
              </a:ext>
            </a:extLst>
          </p:cNvPr>
          <p:cNvSpPr/>
          <p:nvPr/>
        </p:nvSpPr>
        <p:spPr>
          <a:xfrm>
            <a:off x="5801072" y="2647960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2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FF99FDD-5D70-E143-614C-6699FAEC0595}"/>
              </a:ext>
            </a:extLst>
          </p:cNvPr>
          <p:cNvSpPr/>
          <p:nvPr/>
        </p:nvSpPr>
        <p:spPr>
          <a:xfrm>
            <a:off x="5806943" y="3597501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3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B879789-3D13-4FB1-196D-16F31C1A1465}"/>
              </a:ext>
            </a:extLst>
          </p:cNvPr>
          <p:cNvSpPr/>
          <p:nvPr/>
        </p:nvSpPr>
        <p:spPr>
          <a:xfrm>
            <a:off x="5290991" y="5002176"/>
            <a:ext cx="2248328" cy="5752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 справочников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7A6AC2-244F-E177-C7B8-898605AC5639}"/>
              </a:ext>
            </a:extLst>
          </p:cNvPr>
          <p:cNvSpPr txBox="1"/>
          <p:nvPr/>
        </p:nvSpPr>
        <p:spPr>
          <a:xfrm>
            <a:off x="1596501" y="235972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5AD2CA-9311-4572-6389-44C80AD87980}"/>
              </a:ext>
            </a:extLst>
          </p:cNvPr>
          <p:cNvSpPr txBox="1"/>
          <p:nvPr/>
        </p:nvSpPr>
        <p:spPr>
          <a:xfrm>
            <a:off x="1606851" y="38141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7FDECD07-C15F-DCDC-DA09-86F9BE8426FC}"/>
              </a:ext>
            </a:extLst>
          </p:cNvPr>
          <p:cNvSpPr/>
          <p:nvPr/>
        </p:nvSpPr>
        <p:spPr>
          <a:xfrm rot="20768154">
            <a:off x="4134799" y="2072153"/>
            <a:ext cx="1587479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9FBE4530-0D04-DC6B-C9D5-A80A405975DD}"/>
              </a:ext>
            </a:extLst>
          </p:cNvPr>
          <p:cNvSpPr/>
          <p:nvPr/>
        </p:nvSpPr>
        <p:spPr>
          <a:xfrm rot="769673">
            <a:off x="4149479" y="2517432"/>
            <a:ext cx="1558116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EBF32504-7FB5-27E8-F450-34E701707D09}"/>
              </a:ext>
            </a:extLst>
          </p:cNvPr>
          <p:cNvSpPr/>
          <p:nvPr/>
        </p:nvSpPr>
        <p:spPr>
          <a:xfrm rot="19788884">
            <a:off x="3713817" y="3506637"/>
            <a:ext cx="2157449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579997E0-7A76-F36D-9790-CF1888E6F1F9}"/>
              </a:ext>
            </a:extLst>
          </p:cNvPr>
          <p:cNvSpPr/>
          <p:nvPr/>
        </p:nvSpPr>
        <p:spPr>
          <a:xfrm rot="20667914">
            <a:off x="3925465" y="3996582"/>
            <a:ext cx="1844950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Цилиндр 42">
            <a:extLst>
              <a:ext uri="{FF2B5EF4-FFF2-40B4-BE49-F238E27FC236}">
                <a16:creationId xmlns:a16="http://schemas.microsoft.com/office/drawing/2014/main" id="{735F3B20-3058-698B-7F61-975BB28D8848}"/>
              </a:ext>
            </a:extLst>
          </p:cNvPr>
          <p:cNvSpPr/>
          <p:nvPr/>
        </p:nvSpPr>
        <p:spPr>
          <a:xfrm>
            <a:off x="369825" y="4859328"/>
            <a:ext cx="995077" cy="82324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Корп</a:t>
            </a:r>
            <a:endParaRPr lang="ru-RU" sz="1400" dirty="0"/>
          </a:p>
          <a:p>
            <a:pPr algn="ctr"/>
            <a:r>
              <a:rPr lang="ru-RU" sz="1400" dirty="0"/>
              <a:t>НСИ</a:t>
            </a:r>
            <a:endParaRPr lang="en-US" sz="1400" dirty="0"/>
          </a:p>
        </p:txBody>
      </p:sp>
      <p:sp>
        <p:nvSpPr>
          <p:cNvPr id="44" name="Стрелка: вниз 43">
            <a:extLst>
              <a:ext uri="{FF2B5EF4-FFF2-40B4-BE49-F238E27FC236}">
                <a16:creationId xmlns:a16="http://schemas.microsoft.com/office/drawing/2014/main" id="{62CF5C38-9CEB-AC58-DF6C-99BD76A6D392}"/>
              </a:ext>
            </a:extLst>
          </p:cNvPr>
          <p:cNvSpPr/>
          <p:nvPr/>
        </p:nvSpPr>
        <p:spPr>
          <a:xfrm rot="16200000">
            <a:off x="3095637" y="3395567"/>
            <a:ext cx="611067" cy="3779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8136D1-1ACC-91D2-34A5-B5E3943F922E}"/>
              </a:ext>
            </a:extLst>
          </p:cNvPr>
          <p:cNvSpPr txBox="1"/>
          <p:nvPr/>
        </p:nvSpPr>
        <p:spPr>
          <a:xfrm>
            <a:off x="1642838" y="5100723"/>
            <a:ext cx="211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46248B80-2502-1C6D-7A83-EA6D5CC3AB8B}"/>
              </a:ext>
            </a:extLst>
          </p:cNvPr>
          <p:cNvSpPr/>
          <p:nvPr/>
        </p:nvSpPr>
        <p:spPr>
          <a:xfrm>
            <a:off x="8853003" y="1238260"/>
            <a:ext cx="1970389" cy="4509247"/>
          </a:xfrm>
          <a:prstGeom prst="rect">
            <a:avLst/>
          </a:prstGeom>
          <a:ln w="28575">
            <a:prstDash val="lgDash"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Market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B044124-F508-7031-6FDE-4A4455F02A35}"/>
              </a:ext>
            </a:extLst>
          </p:cNvPr>
          <p:cNvSpPr/>
          <p:nvPr/>
        </p:nvSpPr>
        <p:spPr>
          <a:xfrm>
            <a:off x="9175343" y="1743550"/>
            <a:ext cx="1296791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Витрина 1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C9AEB831-2C0D-E8BE-7FE4-6B9700DA05A0}"/>
              </a:ext>
            </a:extLst>
          </p:cNvPr>
          <p:cNvSpPr/>
          <p:nvPr/>
        </p:nvSpPr>
        <p:spPr>
          <a:xfrm>
            <a:off x="9181437" y="3067661"/>
            <a:ext cx="1293434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Витрина 2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70618B2D-5729-F702-7FEA-EB5B5A6A46CF}"/>
              </a:ext>
            </a:extLst>
          </p:cNvPr>
          <p:cNvSpPr/>
          <p:nvPr/>
        </p:nvSpPr>
        <p:spPr>
          <a:xfrm>
            <a:off x="9231460" y="4410114"/>
            <a:ext cx="129343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Витрина 3</a:t>
            </a:r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12030307-1C47-6833-3CC8-1CA42FE07531}"/>
              </a:ext>
            </a:extLst>
          </p:cNvPr>
          <p:cNvSpPr/>
          <p:nvPr/>
        </p:nvSpPr>
        <p:spPr>
          <a:xfrm>
            <a:off x="7121890" y="1867080"/>
            <a:ext cx="2147237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5BEBECC1-AAF5-0C35-D856-536ADEE58F57}"/>
              </a:ext>
            </a:extLst>
          </p:cNvPr>
          <p:cNvSpPr/>
          <p:nvPr/>
        </p:nvSpPr>
        <p:spPr>
          <a:xfrm rot="693708">
            <a:off x="7136373" y="3017545"/>
            <a:ext cx="1975392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Стрелка: вправо 51">
            <a:extLst>
              <a:ext uri="{FF2B5EF4-FFF2-40B4-BE49-F238E27FC236}">
                <a16:creationId xmlns:a16="http://schemas.microsoft.com/office/drawing/2014/main" id="{8C275023-511C-2632-A4CC-62C59587D255}"/>
              </a:ext>
            </a:extLst>
          </p:cNvPr>
          <p:cNvSpPr/>
          <p:nvPr/>
        </p:nvSpPr>
        <p:spPr>
          <a:xfrm rot="1467328">
            <a:off x="7161247" y="4138511"/>
            <a:ext cx="1968436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D58661-4FD7-6056-ED16-67289FDC874C}"/>
              </a:ext>
            </a:extLst>
          </p:cNvPr>
          <p:cNvSpPr txBox="1"/>
          <p:nvPr/>
        </p:nvSpPr>
        <p:spPr>
          <a:xfrm rot="16200000">
            <a:off x="6809952" y="3618929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обогащение данными справочников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BC7E0E-0662-7016-7857-D932BA2D4B50}"/>
              </a:ext>
            </a:extLst>
          </p:cNvPr>
          <p:cNvSpPr txBox="1"/>
          <p:nvPr/>
        </p:nvSpPr>
        <p:spPr>
          <a:xfrm rot="20681659">
            <a:off x="4617014" y="21420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6266C0-B991-2715-4661-7B2C7A97B497}"/>
              </a:ext>
            </a:extLst>
          </p:cNvPr>
          <p:cNvSpPr txBox="1"/>
          <p:nvPr/>
        </p:nvSpPr>
        <p:spPr>
          <a:xfrm rot="750323">
            <a:off x="4636017" y="25595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BC8C2E-1B15-DB1B-64B7-E59D4C65E1D7}"/>
              </a:ext>
            </a:extLst>
          </p:cNvPr>
          <p:cNvSpPr txBox="1"/>
          <p:nvPr/>
        </p:nvSpPr>
        <p:spPr>
          <a:xfrm rot="19777473">
            <a:off x="4559459" y="35517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1CDDE0-B497-62CE-0D3C-F077622B0C53}"/>
              </a:ext>
            </a:extLst>
          </p:cNvPr>
          <p:cNvSpPr txBox="1"/>
          <p:nvPr/>
        </p:nvSpPr>
        <p:spPr>
          <a:xfrm rot="20539652">
            <a:off x="4663683" y="404173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2261FC-0E37-4E57-A4A9-13A1EE7EAF6B}"/>
              </a:ext>
            </a:extLst>
          </p:cNvPr>
          <p:cNvSpPr txBox="1"/>
          <p:nvPr/>
        </p:nvSpPr>
        <p:spPr>
          <a:xfrm>
            <a:off x="7078342" y="1926302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формирование витрины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89104D-EB3E-C65B-FB33-3DE842ECBAC8}"/>
              </a:ext>
            </a:extLst>
          </p:cNvPr>
          <p:cNvSpPr txBox="1"/>
          <p:nvPr/>
        </p:nvSpPr>
        <p:spPr>
          <a:xfrm>
            <a:off x="1900518" y="5874995"/>
            <a:ext cx="259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Слой «грязных» данных или промежуточный слой. Обеспечивает независимость хранения, историчность, </a:t>
            </a:r>
            <a:r>
              <a:rPr lang="ru-RU" sz="1200" dirty="0" err="1"/>
              <a:t>сопоставляемость</a:t>
            </a:r>
            <a:r>
              <a:rPr lang="ru-RU" sz="1200" dirty="0"/>
              <a:t>.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A3F25E-D5BC-2625-FB14-941E1DEFF25D}"/>
              </a:ext>
            </a:extLst>
          </p:cNvPr>
          <p:cNvSpPr txBox="1"/>
          <p:nvPr/>
        </p:nvSpPr>
        <p:spPr>
          <a:xfrm>
            <a:off x="5121145" y="5834473"/>
            <a:ext cx="2714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Оперативный слой. При записи производим преобразования данных, проверку качества. Бизнес-блоки храним в отдельных схемах. На таблицах строим индексы. 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5F263C-9CC2-81F8-FB43-E2E1B483805C}"/>
              </a:ext>
            </a:extLst>
          </p:cNvPr>
          <p:cNvSpPr txBox="1"/>
          <p:nvPr/>
        </p:nvSpPr>
        <p:spPr>
          <a:xfrm>
            <a:off x="8853003" y="5788565"/>
            <a:ext cx="2599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Слой витрин. Максимально подготовленные к отображению наборы данных. Агрегированные и обогащенные данными справочников.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01A04-1923-41BF-AA59-B05AAE36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409" y="1732937"/>
            <a:ext cx="780962" cy="73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1177B-00CA-41CB-96B1-B7508A554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5648" y="3766096"/>
            <a:ext cx="750484" cy="7047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9E74D2-5B99-4B9F-B364-6CB22CB47D15}"/>
              </a:ext>
            </a:extLst>
          </p:cNvPr>
          <p:cNvCxnSpPr>
            <a:stCxn id="47" idx="3"/>
            <a:endCxn id="4" idx="1"/>
          </p:cNvCxnSpPr>
          <p:nvPr/>
        </p:nvCxnSpPr>
        <p:spPr>
          <a:xfrm>
            <a:off x="10472134" y="2096894"/>
            <a:ext cx="788275" cy="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127FB0-E0C4-40F4-8CDD-52D3C24AD444}"/>
              </a:ext>
            </a:extLst>
          </p:cNvPr>
          <p:cNvCxnSpPr>
            <a:stCxn id="48" idx="3"/>
            <a:endCxn id="5" idx="1"/>
          </p:cNvCxnSpPr>
          <p:nvPr/>
        </p:nvCxnSpPr>
        <p:spPr>
          <a:xfrm>
            <a:off x="10474871" y="3421005"/>
            <a:ext cx="800777" cy="69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DBCB14-0755-456F-896F-C8251FF987E0}"/>
              </a:ext>
            </a:extLst>
          </p:cNvPr>
          <p:cNvCxnSpPr>
            <a:endCxn id="5" idx="1"/>
          </p:cNvCxnSpPr>
          <p:nvPr/>
        </p:nvCxnSpPr>
        <p:spPr>
          <a:xfrm flipV="1">
            <a:off x="10524895" y="4118470"/>
            <a:ext cx="750753" cy="64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8E9F6-671E-24CE-427B-C24AAB38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5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Промежуточный </a:t>
            </a:r>
            <a:r>
              <a:rPr lang="en-US" sz="3200" b="1" dirty="0"/>
              <a:t>Stage </a:t>
            </a:r>
            <a:r>
              <a:rPr lang="ru-RU" sz="3200" b="1" dirty="0"/>
              <a:t>слой</a:t>
            </a:r>
            <a:endParaRPr lang="en-US" sz="3200" b="1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75AB744E-2BD7-4309-A99B-53F7CE3BC03C}"/>
              </a:ext>
            </a:extLst>
          </p:cNvPr>
          <p:cNvSpPr/>
          <p:nvPr/>
        </p:nvSpPr>
        <p:spPr>
          <a:xfrm>
            <a:off x="443753" y="3636403"/>
            <a:ext cx="10515600" cy="2655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Особенности: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Хранение данных в неизмененных относительно источника виде;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Каждая загрузка имеет уникальный признак. </a:t>
            </a:r>
            <a:r>
              <a:rPr lang="en-US" dirty="0">
                <a:solidFill>
                  <a:schemeClr val="tx1"/>
                </a:solidFill>
              </a:rPr>
              <a:t>Id, </a:t>
            </a:r>
            <a:r>
              <a:rPr lang="ru-RU" dirty="0" err="1">
                <a:solidFill>
                  <a:schemeClr val="tx1"/>
                </a:solidFill>
              </a:rPr>
              <a:t>датаВремя</a:t>
            </a:r>
            <a:r>
              <a:rPr lang="ru-RU" dirty="0">
                <a:solidFill>
                  <a:schemeClr val="tx1"/>
                </a:solidFill>
              </a:rPr>
              <a:t> загрузки, </a:t>
            </a:r>
            <a:r>
              <a:rPr lang="en-US" dirty="0" err="1">
                <a:solidFill>
                  <a:schemeClr val="tx1"/>
                </a:solidFill>
              </a:rPr>
              <a:t>hashID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Каждая уникальная строка имеет уникальный код, что позволяет облегчить прослеживаемость значений между слоями и отдельными загрузками и в дальнейшем построение индексов;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3">
            <a:extLst>
              <a:ext uri="{FF2B5EF4-FFF2-40B4-BE49-F238E27FC236}">
                <a16:creationId xmlns:a16="http://schemas.microsoft.com/office/drawing/2014/main" id="{CC92AAD7-4A73-4D26-AC84-2F8B35D2654C}"/>
              </a:ext>
            </a:extLst>
          </p:cNvPr>
          <p:cNvSpPr/>
          <p:nvPr/>
        </p:nvSpPr>
        <p:spPr>
          <a:xfrm>
            <a:off x="443753" y="1164373"/>
            <a:ext cx="10515600" cy="23497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Слой используется как независимое от источника хранилище: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 случае потери мастер-источника, доступны данные и их история.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 случае порчи данных на следующих слоях перезагрузка доступна без перенастройки выгрузки из источника.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Глубина хранения регулируется в зависимости от потребностей бизнеса и ресурсов, но может быть легче масштабирована.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8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53C859-1DD1-41CB-B988-115E1046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ETL  Stage &gt;&gt; 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5BD5D-EC96-494C-8E01-079168FA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595"/>
            <a:ext cx="6200775" cy="3943350"/>
          </a:xfrm>
          <a:prstGeom prst="rect">
            <a:avLst/>
          </a:prstGeom>
        </p:spPr>
      </p:pic>
      <p:sp>
        <p:nvSpPr>
          <p:cNvPr id="8" name="Прямоугольник 3">
            <a:extLst>
              <a:ext uri="{FF2B5EF4-FFF2-40B4-BE49-F238E27FC236}">
                <a16:creationId xmlns:a16="http://schemas.microsoft.com/office/drawing/2014/main" id="{FBB12232-6837-422A-8DE7-6298D62F7BE0}"/>
              </a:ext>
            </a:extLst>
          </p:cNvPr>
          <p:cNvSpPr/>
          <p:nvPr/>
        </p:nvSpPr>
        <p:spPr>
          <a:xfrm>
            <a:off x="7274860" y="1488141"/>
            <a:ext cx="4594412" cy="4723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Отдельный поток </a:t>
            </a:r>
            <a:r>
              <a:rPr lang="en-US" sz="1600" dirty="0">
                <a:solidFill>
                  <a:schemeClr val="tx1"/>
                </a:solidFill>
              </a:rPr>
              <a:t>ETL </a:t>
            </a:r>
            <a:r>
              <a:rPr lang="ru-RU" sz="1600" dirty="0">
                <a:solidFill>
                  <a:schemeClr val="tx1"/>
                </a:solidFill>
              </a:rPr>
              <a:t>перемещает данные одной таблицы;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 процессе перемещения производится </a:t>
            </a:r>
            <a:r>
              <a:rPr lang="ru-RU" sz="1600" dirty="0" err="1">
                <a:solidFill>
                  <a:schemeClr val="tx1"/>
                </a:solidFill>
              </a:rPr>
              <a:t>консистентности</a:t>
            </a:r>
            <a:r>
              <a:rPr lang="ru-RU" sz="1600" dirty="0">
                <a:solidFill>
                  <a:schemeClr val="tx1"/>
                </a:solidFill>
              </a:rPr>
              <a:t> данных путем сверки с основными справочниками. Записи, не прошедшие проверку записываются в отдельный лог.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Опционально производится проверка и преобразование типов данных или отдельных записей.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7CC6BCB-2B99-4409-8FE9-76F8B90B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5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Оперативный слой данных. </a:t>
            </a:r>
            <a:r>
              <a:rPr lang="en-US" sz="3200" b="1" dirty="0"/>
              <a:t>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086F2-1801-4DE3-B6C1-427EBAAF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65" y="1216947"/>
            <a:ext cx="6166841" cy="5062901"/>
          </a:xfrm>
          <a:prstGeom prst="rect">
            <a:avLst/>
          </a:prstGeom>
        </p:spPr>
      </p:pic>
      <p:sp>
        <p:nvSpPr>
          <p:cNvPr id="8" name="Прямоугольник 3">
            <a:extLst>
              <a:ext uri="{FF2B5EF4-FFF2-40B4-BE49-F238E27FC236}">
                <a16:creationId xmlns:a16="http://schemas.microsoft.com/office/drawing/2014/main" id="{DF03F4BF-BFA1-4B80-A79D-318B894DF530}"/>
              </a:ext>
            </a:extLst>
          </p:cNvPr>
          <p:cNvSpPr/>
          <p:nvPr/>
        </p:nvSpPr>
        <p:spPr>
          <a:xfrm>
            <a:off x="443753" y="943277"/>
            <a:ext cx="4594412" cy="53491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</a:rPr>
              <a:t>Особенности: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Данные в рамках бизнес-процессов схемами разнесены в разные схемы(</a:t>
            </a:r>
            <a:r>
              <a:rPr lang="en-US" sz="1600" dirty="0" err="1">
                <a:solidFill>
                  <a:schemeClr val="tx1"/>
                </a:solidFill>
              </a:rPr>
              <a:t>shema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для разделения доступа к ним;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Таблицы с данными и справочники сопоставлены через </a:t>
            </a:r>
            <a:r>
              <a:rPr lang="en-US" sz="1600" dirty="0">
                <a:solidFill>
                  <a:schemeClr val="tx1"/>
                </a:solidFill>
              </a:rPr>
              <a:t>PK-FK, </a:t>
            </a:r>
            <a:r>
              <a:rPr lang="ru-RU" sz="1600" dirty="0">
                <a:solidFill>
                  <a:schemeClr val="tx1"/>
                </a:solidFill>
              </a:rPr>
              <a:t>обеспечивая </a:t>
            </a:r>
            <a:r>
              <a:rPr lang="ru-RU" sz="1600" dirty="0" err="1">
                <a:solidFill>
                  <a:schemeClr val="tx1"/>
                </a:solidFill>
              </a:rPr>
              <a:t>консистентность</a:t>
            </a:r>
            <a:r>
              <a:rPr lang="ru-RU" sz="1600" dirty="0">
                <a:solidFill>
                  <a:schemeClr val="tx1"/>
                </a:solidFill>
              </a:rPr>
              <a:t> при хранении данных в слое;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Таблицы приведены к 2 или 3 нормальной форме, экономим место;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 самих таблицах данные обезличены, так обеспечивается безопасность;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На таблицах настроены индексы для ускорения запросов поиска по ключевым аналитикам.</a:t>
            </a:r>
          </a:p>
        </p:txBody>
      </p:sp>
    </p:spTree>
    <p:extLst>
      <p:ext uri="{BB962C8B-B14F-4D97-AF65-F5344CB8AC3E}">
        <p14:creationId xmlns:p14="http://schemas.microsoft.com/office/powerpoint/2010/main" val="308181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8472F222-64EE-467B-A6A8-3BDCF2BA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ETL  ODS &gt;&gt; DataMart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8AE15-67D5-4AC5-B4B1-8297C838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45342"/>
            <a:ext cx="6899510" cy="4242266"/>
          </a:xfrm>
          <a:prstGeom prst="rect">
            <a:avLst/>
          </a:prstGeom>
        </p:spPr>
      </p:pic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77BC27A5-3385-43EE-88FE-4E4B31BB3C9D}"/>
              </a:ext>
            </a:extLst>
          </p:cNvPr>
          <p:cNvSpPr/>
          <p:nvPr/>
        </p:nvSpPr>
        <p:spPr>
          <a:xfrm>
            <a:off x="7525872" y="1464046"/>
            <a:ext cx="4594412" cy="4723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Обогащаем обезличенные данные названиями\именами из справочников (опционально в зависимости от сервиса-потребителя);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Производим агрегации/слияния разных таблиц;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Нарезаем данные на целевые наборы согласно потребностям бизнеса для использования в различных </a:t>
            </a:r>
            <a:r>
              <a:rPr lang="en-US" sz="1600" dirty="0">
                <a:solidFill>
                  <a:schemeClr val="tx1"/>
                </a:solidFill>
              </a:rPr>
              <a:t>data-</a:t>
            </a:r>
            <a:r>
              <a:rPr lang="ru-RU" sz="1600" dirty="0">
                <a:solidFill>
                  <a:schemeClr val="tx1"/>
                </a:solidFill>
              </a:rPr>
              <a:t>сервисах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для оптимизации времени загрузки данных в сервис.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8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7BDD-EBB0-4DF7-994C-2A84050E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</p:spPr>
        <p:txBody>
          <a:bodyPr>
            <a:normAutofit/>
          </a:bodyPr>
          <a:lstStyle/>
          <a:p>
            <a:r>
              <a:rPr lang="ru-RU" sz="3600" b="1" dirty="0"/>
              <a:t>Построение отчетов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A45A0-DC7F-4539-AF84-65480713C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82" y="1667436"/>
            <a:ext cx="8366318" cy="4697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FC800-6B35-4F6D-BB77-F2AD9A0A043E}"/>
              </a:ext>
            </a:extLst>
          </p:cNvPr>
          <p:cNvSpPr/>
          <p:nvPr/>
        </p:nvSpPr>
        <p:spPr>
          <a:xfrm>
            <a:off x="0" y="1177176"/>
            <a:ext cx="11770659" cy="293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Витрины данных подключаются к сервисам для построения отчетов.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0A96-4F0A-4ACB-8C13-B9601D81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2607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225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439</Words>
  <Application>Microsoft Office PowerPoint</Application>
  <PresentationFormat>Широкоэкранный</PresentationFormat>
  <Paragraphs>68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Построение DWH и создание аналитической отчетности для группы предприятий.</vt:lpstr>
      <vt:lpstr>Мотивация</vt:lpstr>
      <vt:lpstr>Схема потоков данных</vt:lpstr>
      <vt:lpstr>Промежуточный Stage слой</vt:lpstr>
      <vt:lpstr>ETL  Stage &gt;&gt; ODS</vt:lpstr>
      <vt:lpstr>Оперативный слой данных. ODS.</vt:lpstr>
      <vt:lpstr>ETL  ODS &gt;&gt; DataMart</vt:lpstr>
      <vt:lpstr>Построение отчетов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Зигалов</dc:creator>
  <cp:lastModifiedBy>Николай Зигалов</cp:lastModifiedBy>
  <cp:revision>30</cp:revision>
  <dcterms:created xsi:type="dcterms:W3CDTF">2024-08-11T08:01:46Z</dcterms:created>
  <dcterms:modified xsi:type="dcterms:W3CDTF">2024-09-29T12:23:20Z</dcterms:modified>
</cp:coreProperties>
</file>