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083" r:id="rId2"/>
    <p:sldId id="2092" r:id="rId3"/>
    <p:sldId id="2087" r:id="rId4"/>
    <p:sldId id="2097" r:id="rId5"/>
    <p:sldId id="2035" r:id="rId6"/>
    <p:sldId id="2096" r:id="rId7"/>
    <p:sldId id="2098" r:id="rId8"/>
    <p:sldId id="2105" r:id="rId9"/>
    <p:sldId id="2106" r:id="rId10"/>
    <p:sldId id="2115" r:id="rId11"/>
    <p:sldId id="2113" r:id="rId12"/>
    <p:sldId id="2116" r:id="rId13"/>
    <p:sldId id="2118" r:id="rId14"/>
    <p:sldId id="2109" r:id="rId15"/>
    <p:sldId id="2124" r:id="rId16"/>
    <p:sldId id="2126" r:id="rId17"/>
    <p:sldId id="2127" r:id="rId18"/>
    <p:sldId id="2131" r:id="rId19"/>
    <p:sldId id="2132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C7CF"/>
    <a:srgbClr val="27A2DB"/>
    <a:srgbClr val="D45544"/>
    <a:srgbClr val="000000"/>
    <a:srgbClr val="F8F8F8"/>
    <a:srgbClr val="1B8BCD"/>
    <a:srgbClr val="14689A"/>
    <a:srgbClr val="FCD462"/>
    <a:srgbClr val="F6C358"/>
    <a:srgbClr val="7AE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5400" autoAdjust="0"/>
  </p:normalViewPr>
  <p:slideViewPr>
    <p:cSldViewPr snapToGrid="0" snapToObjects="1">
      <p:cViewPr>
        <p:scale>
          <a:sx n="33" d="100"/>
          <a:sy n="33" d="100"/>
        </p:scale>
        <p:origin x="1440" y="581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192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31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498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356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74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300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54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8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42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25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41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99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61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41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47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51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4433683" y="3094762"/>
            <a:ext cx="6550131" cy="75159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8473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2" r:id="rId3"/>
    <p:sldLayoutId id="2147483958" r:id="rId4"/>
    <p:sldLayoutId id="2147483959" r:id="rId5"/>
    <p:sldLayoutId id="2147483960" r:id="rId6"/>
    <p:sldLayoutId id="2147483953" r:id="rId7"/>
    <p:sldLayoutId id="21474839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5683069" y="6305228"/>
            <a:ext cx="130115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8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CRYPTO</a:t>
            </a:r>
            <a:r>
              <a:rPr lang="en-US" sz="9800" b="1" spc="300" dirty="0" smtClean="0">
                <a:latin typeface="Nunito" charset="0"/>
                <a:ea typeface="Nunito" charset="0"/>
                <a:cs typeface="Nunito" charset="0"/>
              </a:rPr>
              <a:t>CURRENCY</a:t>
            </a:r>
            <a:endParaRPr lang="en-US" sz="14000" b="1" spc="300" dirty="0" smtClean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657875" y="8429421"/>
            <a:ext cx="1106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 smtClean="0">
                <a:latin typeface="Nunito" charset="0"/>
                <a:ea typeface="Nunito" charset="0"/>
                <a:cs typeface="Nunito" charset="0"/>
              </a:rPr>
              <a:t>FUNZIONAMENTO E ANDAMENTO ECONOMICO</a:t>
            </a:r>
            <a:endParaRPr lang="en-US" sz="2800" spc="600" dirty="0"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42" name="TextBox 39"/>
          <p:cNvSpPr txBox="1"/>
          <p:nvPr/>
        </p:nvSpPr>
        <p:spPr>
          <a:xfrm>
            <a:off x="7003605" y="11568262"/>
            <a:ext cx="10370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400" spc="300" dirty="0" smtClean="0">
                <a:latin typeface="Nunito" charset="0"/>
                <a:ea typeface="Nunito" charset="0"/>
                <a:cs typeface="Nunito" charset="0"/>
              </a:rPr>
              <a:t>Tesina e progetto realizzati da</a:t>
            </a:r>
            <a:r>
              <a:rPr lang="en-US" sz="2400" spc="300" dirty="0" smtClean="0">
                <a:solidFill>
                  <a:schemeClr val="accent3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2400" b="1" spc="300" dirty="0">
                <a:solidFill>
                  <a:schemeClr val="accent3"/>
                </a:solidFill>
                <a:latin typeface="Nunito" charset="0"/>
                <a:ea typeface="Nunito" charset="0"/>
                <a:cs typeface="Nunito" charset="0"/>
              </a:rPr>
              <a:t>Niccolò </a:t>
            </a:r>
            <a:r>
              <a:rPr lang="en-US" sz="2400" b="1" spc="300" dirty="0" smtClean="0">
                <a:solidFill>
                  <a:schemeClr val="accent3"/>
                </a:solidFill>
                <a:latin typeface="Nunito" charset="0"/>
                <a:ea typeface="Nunito" charset="0"/>
                <a:cs typeface="Nunito" charset="0"/>
              </a:rPr>
              <a:t>Campitelli</a:t>
            </a:r>
            <a:r>
              <a:rPr lang="en-US" sz="2400" spc="300" dirty="0" smtClean="0">
                <a:latin typeface="Nunito" charset="0"/>
                <a:ea typeface="Nunito" charset="0"/>
                <a:cs typeface="Nunito" charset="0"/>
              </a:rPr>
              <a:t>, 5 IND</a:t>
            </a:r>
          </a:p>
          <a:p>
            <a:pPr algn="ctr">
              <a:lnSpc>
                <a:spcPts val="4200"/>
              </a:lnSpc>
            </a:pPr>
            <a:r>
              <a:rPr lang="en-US" sz="2400" b="1" spc="300" dirty="0" smtClean="0">
                <a:solidFill>
                  <a:schemeClr val="accent3"/>
                </a:solidFill>
                <a:latin typeface="Nunito" charset="0"/>
                <a:ea typeface="Nunito" charset="0"/>
                <a:cs typeface="Nunito" charset="0"/>
              </a:rPr>
              <a:t>“G. e M. MONTANI” - Fermo</a:t>
            </a:r>
            <a:endParaRPr lang="en-US" sz="2400" b="1" spc="300" dirty="0">
              <a:solidFill>
                <a:schemeClr val="accent3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97" y="2594038"/>
            <a:ext cx="10033256" cy="30768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78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783740" y="7153600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 smtClean="0">
                <a:solidFill>
                  <a:srgbClr val="27C7CF"/>
                </a:solidFill>
                <a:latin typeface="Nunito"/>
              </a:rPr>
              <a:t>A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grpSp>
        <p:nvGrpSpPr>
          <p:cNvPr id="53" name="Gruppo 52"/>
          <p:cNvGrpSpPr/>
          <p:nvPr/>
        </p:nvGrpSpPr>
        <p:grpSpPr>
          <a:xfrm>
            <a:off x="10897625" y="4188114"/>
            <a:ext cx="2582401" cy="2366210"/>
            <a:chOff x="10897625" y="4188114"/>
            <a:chExt cx="2582401" cy="2366210"/>
          </a:xfrm>
        </p:grpSpPr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7625" y="4188114"/>
              <a:ext cx="2582401" cy="929664"/>
            </a:xfrm>
            <a:prstGeom prst="rect">
              <a:avLst/>
            </a:prstGeom>
          </p:spPr>
        </p:pic>
        <p:sp>
          <p:nvSpPr>
            <p:cNvPr id="16" name="Ovale 15"/>
            <p:cNvSpPr/>
            <p:nvPr/>
          </p:nvSpPr>
          <p:spPr>
            <a:xfrm>
              <a:off x="11369581" y="4913093"/>
              <a:ext cx="1641231" cy="1641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0" b="1" dirty="0">
                  <a:solidFill>
                    <a:srgbClr val="D45544"/>
                  </a:solidFill>
                  <a:latin typeface="Nunito"/>
                </a:rPr>
                <a:t>X</a:t>
              </a:r>
              <a:endParaRPr lang="it-IT" sz="6000" b="1" dirty="0">
                <a:solidFill>
                  <a:srgbClr val="D45544"/>
                </a:solidFill>
                <a:latin typeface="Nunito"/>
              </a:endParaRPr>
            </a:p>
          </p:txBody>
        </p:sp>
      </p:grpSp>
      <p:sp>
        <p:nvSpPr>
          <p:cNvPr id="20" name="Ovale 19"/>
          <p:cNvSpPr/>
          <p:nvPr/>
        </p:nvSpPr>
        <p:spPr>
          <a:xfrm>
            <a:off x="11369581" y="10049645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B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424" y="9882697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03" y="6998363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00" y="7494260"/>
            <a:ext cx="983330" cy="98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Ovale 30"/>
          <p:cNvSpPr/>
          <p:nvPr/>
        </p:nvSpPr>
        <p:spPr>
          <a:xfrm>
            <a:off x="17952340" y="7153600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C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pic>
        <p:nvPicPr>
          <p:cNvPr id="33" name="Immagine 3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365" y="7001200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cxnSp>
        <p:nvCxnSpPr>
          <p:cNvPr id="35" name="Connettore diritto 34"/>
          <p:cNvCxnSpPr/>
          <p:nvPr/>
        </p:nvCxnSpPr>
        <p:spPr>
          <a:xfrm flipV="1">
            <a:off x="6920868" y="5943601"/>
            <a:ext cx="3937948" cy="1442946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/>
          <p:cNvCxnSpPr/>
          <p:nvPr/>
        </p:nvCxnSpPr>
        <p:spPr>
          <a:xfrm>
            <a:off x="6920868" y="8794831"/>
            <a:ext cx="3976757" cy="1727544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/>
          <p:cNvCxnSpPr/>
          <p:nvPr/>
        </p:nvCxnSpPr>
        <p:spPr>
          <a:xfrm>
            <a:off x="13518495" y="5943601"/>
            <a:ext cx="3937948" cy="1442946"/>
          </a:xfrm>
          <a:prstGeom prst="line">
            <a:avLst/>
          </a:prstGeom>
          <a:ln w="76200">
            <a:solidFill>
              <a:srgbClr val="D45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/>
          <p:cNvGrpSpPr/>
          <p:nvPr/>
        </p:nvGrpSpPr>
        <p:grpSpPr>
          <a:xfrm>
            <a:off x="13241943" y="5446328"/>
            <a:ext cx="983330" cy="1107996"/>
            <a:chOff x="20381262" y="7494260"/>
            <a:chExt cx="983330" cy="1107996"/>
          </a:xfrm>
        </p:grpSpPr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1262" y="7497097"/>
              <a:ext cx="983330" cy="98333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Rettangolo 45"/>
            <p:cNvSpPr/>
            <p:nvPr/>
          </p:nvSpPr>
          <p:spPr>
            <a:xfrm>
              <a:off x="20480870" y="7494260"/>
              <a:ext cx="78909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6400" b="1" dirty="0">
                  <a:solidFill>
                    <a:srgbClr val="D45544"/>
                  </a:solidFill>
                  <a:latin typeface="Nunito"/>
                </a:rPr>
                <a:t>X</a:t>
              </a: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829095" y="4501235"/>
            <a:ext cx="5453741" cy="1679854"/>
            <a:chOff x="11638158" y="9422830"/>
            <a:chExt cx="5453741" cy="1679854"/>
          </a:xfrm>
        </p:grpSpPr>
        <p:sp>
          <p:nvSpPr>
            <p:cNvPr id="49" name="Rettangolo 48"/>
            <p:cNvSpPr/>
            <p:nvPr/>
          </p:nvSpPr>
          <p:spPr>
            <a:xfrm>
              <a:off x="11638158" y="9422830"/>
              <a:ext cx="5453741" cy="1679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50" name="Immagine 4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9458" y="9738980"/>
              <a:ext cx="1036042" cy="1036042"/>
            </a:xfrm>
            <a:prstGeom prst="rect">
              <a:avLst/>
            </a:prstGeom>
          </p:spPr>
        </p:pic>
        <p:sp>
          <p:nvSpPr>
            <p:cNvPr id="51" name="Rettangolo 50"/>
            <p:cNvSpPr/>
            <p:nvPr/>
          </p:nvSpPr>
          <p:spPr>
            <a:xfrm>
              <a:off x="13076800" y="9738980"/>
              <a:ext cx="3713513" cy="1036042"/>
            </a:xfrm>
            <a:prstGeom prst="rect">
              <a:avLst/>
            </a:prstGeom>
            <a:noFill/>
            <a:ln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rgbClr val="27C7CF"/>
                  </a:solidFill>
                </a:rPr>
                <a:t>A </a:t>
              </a:r>
              <a:r>
                <a:rPr lang="it-IT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C   </a:t>
              </a:r>
              <a:r>
                <a:rPr lang="it-IT" b="1" dirty="0" smtClean="0">
                  <a:solidFill>
                    <a:srgbClr val="27A2DB"/>
                  </a:solidFill>
                  <a:sym typeface="Wingdings" panose="05000000000000000000" pitchFamily="2" charset="2"/>
                </a:rPr>
                <a:t>10</a:t>
              </a:r>
              <a:endParaRPr lang="it-IT" b="1" dirty="0">
                <a:solidFill>
                  <a:srgbClr val="27A2DB"/>
                </a:solidFill>
              </a:endParaRP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11958212" y="9908088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#6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pic>
        <p:nvPicPr>
          <p:cNvPr id="54" name="Immagine 5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5" y="8408876"/>
            <a:ext cx="983330" cy="98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5" name="Immagine 5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62" y="6802507"/>
            <a:ext cx="983330" cy="98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6" name="Gruppo 55"/>
          <p:cNvGrpSpPr/>
          <p:nvPr/>
        </p:nvGrpSpPr>
        <p:grpSpPr>
          <a:xfrm>
            <a:off x="9523780" y="6882874"/>
            <a:ext cx="5453741" cy="1679854"/>
            <a:chOff x="11638158" y="9422830"/>
            <a:chExt cx="5453741" cy="1679854"/>
          </a:xfrm>
        </p:grpSpPr>
        <p:sp>
          <p:nvSpPr>
            <p:cNvPr id="57" name="Rettangolo 56"/>
            <p:cNvSpPr/>
            <p:nvPr/>
          </p:nvSpPr>
          <p:spPr>
            <a:xfrm>
              <a:off x="11638158" y="9422830"/>
              <a:ext cx="5453741" cy="1679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58" name="Immagine 5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9458" y="9738980"/>
              <a:ext cx="1036042" cy="1036042"/>
            </a:xfrm>
            <a:prstGeom prst="rect">
              <a:avLst/>
            </a:prstGeom>
          </p:spPr>
        </p:pic>
        <p:sp>
          <p:nvSpPr>
            <p:cNvPr id="59" name="Rettangolo 58"/>
            <p:cNvSpPr/>
            <p:nvPr/>
          </p:nvSpPr>
          <p:spPr>
            <a:xfrm>
              <a:off x="13076800" y="9738980"/>
              <a:ext cx="3713513" cy="1036042"/>
            </a:xfrm>
            <a:prstGeom prst="rect">
              <a:avLst/>
            </a:prstGeom>
            <a:noFill/>
            <a:ln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rgbClr val="27C7CF"/>
                  </a:solidFill>
                </a:rPr>
                <a:t>A </a:t>
              </a:r>
              <a:r>
                <a:rPr lang="it-IT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C   </a:t>
              </a:r>
              <a:r>
                <a:rPr lang="it-IT" b="1" dirty="0" smtClean="0">
                  <a:solidFill>
                    <a:srgbClr val="27A2DB"/>
                  </a:solidFill>
                  <a:sym typeface="Wingdings" panose="05000000000000000000" pitchFamily="2" charset="2"/>
                </a:rPr>
                <a:t>10</a:t>
              </a:r>
              <a:endParaRPr lang="it-IT" b="1" dirty="0">
                <a:solidFill>
                  <a:srgbClr val="27A2DB"/>
                </a:solidFill>
              </a:endParaRPr>
            </a:p>
          </p:txBody>
        </p:sp>
        <p:sp>
          <p:nvSpPr>
            <p:cNvPr id="60" name="TextBox 9"/>
            <p:cNvSpPr txBox="1"/>
            <p:nvPr/>
          </p:nvSpPr>
          <p:spPr>
            <a:xfrm>
              <a:off x="11958212" y="9908088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#6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9523779" y="6877118"/>
            <a:ext cx="5453741" cy="1679854"/>
            <a:chOff x="11638158" y="9422830"/>
            <a:chExt cx="5453741" cy="1679854"/>
          </a:xfrm>
        </p:grpSpPr>
        <p:sp>
          <p:nvSpPr>
            <p:cNvPr id="64" name="Rettangolo 63"/>
            <p:cNvSpPr/>
            <p:nvPr/>
          </p:nvSpPr>
          <p:spPr>
            <a:xfrm>
              <a:off x="11638158" y="9422830"/>
              <a:ext cx="5453741" cy="1679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5" name="Immagine 6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9458" y="9738980"/>
              <a:ext cx="1036042" cy="1036042"/>
            </a:xfrm>
            <a:prstGeom prst="rect">
              <a:avLst/>
            </a:prstGeom>
          </p:spPr>
        </p:pic>
        <p:sp>
          <p:nvSpPr>
            <p:cNvPr id="66" name="Rettangolo 65"/>
            <p:cNvSpPr/>
            <p:nvPr/>
          </p:nvSpPr>
          <p:spPr>
            <a:xfrm>
              <a:off x="13076800" y="9738980"/>
              <a:ext cx="3713513" cy="1036042"/>
            </a:xfrm>
            <a:prstGeom prst="rect">
              <a:avLst/>
            </a:prstGeom>
            <a:noFill/>
            <a:ln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rgbClr val="27C7CF"/>
                  </a:solidFill>
                </a:rPr>
                <a:t>A </a:t>
              </a:r>
              <a:r>
                <a:rPr lang="it-IT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</a:t>
              </a:r>
              <a:r>
                <a:rPr lang="it-IT" b="1" dirty="0">
                  <a:solidFill>
                    <a:srgbClr val="D45544"/>
                  </a:solidFill>
                  <a:sym typeface="Wingdings" panose="05000000000000000000" pitchFamily="2" charset="2"/>
                </a:rPr>
                <a:t>X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  </a:t>
              </a:r>
              <a:r>
                <a:rPr lang="it-IT" b="1" dirty="0" smtClean="0">
                  <a:solidFill>
                    <a:srgbClr val="27A2DB"/>
                  </a:solidFill>
                  <a:sym typeface="Wingdings" panose="05000000000000000000" pitchFamily="2" charset="2"/>
                </a:rPr>
                <a:t>10</a:t>
              </a:r>
              <a:endParaRPr lang="it-IT" b="1" dirty="0">
                <a:solidFill>
                  <a:srgbClr val="27A2DB"/>
                </a:solidFill>
              </a:endParaRPr>
            </a:p>
          </p:txBody>
        </p:sp>
        <p:sp>
          <p:nvSpPr>
            <p:cNvPr id="67" name="TextBox 9"/>
            <p:cNvSpPr txBox="1"/>
            <p:nvPr/>
          </p:nvSpPr>
          <p:spPr>
            <a:xfrm>
              <a:off x="11958212" y="9908088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#6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97723" y="7702763"/>
            <a:ext cx="11424737" cy="2098144"/>
            <a:chOff x="6369878" y="11081069"/>
            <a:chExt cx="11424737" cy="2098144"/>
          </a:xfrm>
        </p:grpSpPr>
        <p:sp>
          <p:nvSpPr>
            <p:cNvPr id="75" name="Rettangolo 7"/>
            <p:cNvSpPr/>
            <p:nvPr/>
          </p:nvSpPr>
          <p:spPr>
            <a:xfrm>
              <a:off x="6369878" y="11081069"/>
              <a:ext cx="11331275" cy="2098144"/>
            </a:xfrm>
            <a:custGeom>
              <a:avLst/>
              <a:gdLst>
                <a:gd name="connsiteX0" fmla="*/ 0 w 14447519"/>
                <a:gd name="connsiteY0" fmla="*/ 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0 w 14447519"/>
                <a:gd name="connsiteY4" fmla="*/ 0 h 3071896"/>
                <a:gd name="connsiteX0" fmla="*/ 1137920 w 14447519"/>
                <a:gd name="connsiteY0" fmla="*/ 20320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1137920 w 14447519"/>
                <a:gd name="connsiteY4" fmla="*/ 203200 h 3071896"/>
                <a:gd name="connsiteX0" fmla="*/ 20320 w 13329919"/>
                <a:gd name="connsiteY0" fmla="*/ 203200 h 3071896"/>
                <a:gd name="connsiteX1" fmla="*/ 13329919 w 13329919"/>
                <a:gd name="connsiteY1" fmla="*/ 0 h 3071896"/>
                <a:gd name="connsiteX2" fmla="*/ 13329919 w 13329919"/>
                <a:gd name="connsiteY2" fmla="*/ 3071896 h 3071896"/>
                <a:gd name="connsiteX3" fmla="*/ 0 w 13329919"/>
                <a:gd name="connsiteY3" fmla="*/ 2299736 h 3071896"/>
                <a:gd name="connsiteX4" fmla="*/ 20320 w 13329919"/>
                <a:gd name="connsiteY4" fmla="*/ 203200 h 3071896"/>
                <a:gd name="connsiteX0" fmla="*/ 467360 w 13776959"/>
                <a:gd name="connsiteY0" fmla="*/ 203200 h 3254776"/>
                <a:gd name="connsiteX1" fmla="*/ 13776959 w 13776959"/>
                <a:gd name="connsiteY1" fmla="*/ 0 h 3254776"/>
                <a:gd name="connsiteX2" fmla="*/ 13776959 w 13776959"/>
                <a:gd name="connsiteY2" fmla="*/ 3071896 h 3254776"/>
                <a:gd name="connsiteX3" fmla="*/ 0 w 13776959"/>
                <a:gd name="connsiteY3" fmla="*/ 3254776 h 3254776"/>
                <a:gd name="connsiteX4" fmla="*/ 467360 w 13776959"/>
                <a:gd name="connsiteY4" fmla="*/ 203200 h 3254776"/>
                <a:gd name="connsiteX0" fmla="*/ 0 w 14244319"/>
                <a:gd name="connsiteY0" fmla="*/ 0 h 3315736"/>
                <a:gd name="connsiteX1" fmla="*/ 14244319 w 14244319"/>
                <a:gd name="connsiteY1" fmla="*/ 609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244319"/>
                <a:gd name="connsiteY0" fmla="*/ 0 h 3315736"/>
                <a:gd name="connsiteX1" fmla="*/ 14142719 w 14244319"/>
                <a:gd name="connsiteY1" fmla="*/ 12801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244319 w 14671039"/>
                <a:gd name="connsiteY2" fmla="*/ 313285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305279 w 14671039"/>
                <a:gd name="connsiteY2" fmla="*/ 301093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132856"/>
                <a:gd name="connsiteX1" fmla="*/ 14671039 w 14671039"/>
                <a:gd name="connsiteY1" fmla="*/ 731520 h 3132856"/>
                <a:gd name="connsiteX2" fmla="*/ 14305279 w 14671039"/>
                <a:gd name="connsiteY2" fmla="*/ 3010936 h 3132856"/>
                <a:gd name="connsiteX3" fmla="*/ 345440 w 14671039"/>
                <a:gd name="connsiteY3" fmla="*/ 3132856 h 3132856"/>
                <a:gd name="connsiteX4" fmla="*/ 0 w 14671039"/>
                <a:gd name="connsiteY4" fmla="*/ 0 h 3132856"/>
                <a:gd name="connsiteX0" fmla="*/ 0 w 14406879"/>
                <a:gd name="connsiteY0" fmla="*/ 0 h 2725820"/>
                <a:gd name="connsiteX1" fmla="*/ 14406879 w 14406879"/>
                <a:gd name="connsiteY1" fmla="*/ 324484 h 2725820"/>
                <a:gd name="connsiteX2" fmla="*/ 14041119 w 14406879"/>
                <a:gd name="connsiteY2" fmla="*/ 2603900 h 2725820"/>
                <a:gd name="connsiteX3" fmla="*/ 81280 w 14406879"/>
                <a:gd name="connsiteY3" fmla="*/ 2725820 h 2725820"/>
                <a:gd name="connsiteX4" fmla="*/ 0 w 14406879"/>
                <a:gd name="connsiteY4" fmla="*/ 0 h 2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879" h="2725820">
                  <a:moveTo>
                    <a:pt x="0" y="0"/>
                  </a:moveTo>
                  <a:lnTo>
                    <a:pt x="14406879" y="324484"/>
                  </a:lnTo>
                  <a:lnTo>
                    <a:pt x="14041119" y="2603900"/>
                  </a:lnTo>
                  <a:lnTo>
                    <a:pt x="81280" y="272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TextBox 9"/>
            <p:cNvSpPr txBox="1"/>
            <p:nvPr/>
          </p:nvSpPr>
          <p:spPr>
            <a:xfrm>
              <a:off x="7068220" y="11531369"/>
              <a:ext cx="1072639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Deve essere garantita l’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integrità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delle transazioni,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evitando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modifiche</a:t>
              </a:r>
              <a:endParaRPr lang="en-US" sz="4000" b="1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3697723" y="4605028"/>
            <a:ext cx="11390553" cy="2098144"/>
            <a:chOff x="6369878" y="11081069"/>
            <a:chExt cx="11390553" cy="2098144"/>
          </a:xfrm>
        </p:grpSpPr>
        <p:sp>
          <p:nvSpPr>
            <p:cNvPr id="78" name="Rettangolo 7"/>
            <p:cNvSpPr/>
            <p:nvPr/>
          </p:nvSpPr>
          <p:spPr>
            <a:xfrm>
              <a:off x="6369878" y="11081069"/>
              <a:ext cx="11331275" cy="2098144"/>
            </a:xfrm>
            <a:custGeom>
              <a:avLst/>
              <a:gdLst>
                <a:gd name="connsiteX0" fmla="*/ 0 w 14447519"/>
                <a:gd name="connsiteY0" fmla="*/ 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0 w 14447519"/>
                <a:gd name="connsiteY4" fmla="*/ 0 h 3071896"/>
                <a:gd name="connsiteX0" fmla="*/ 1137920 w 14447519"/>
                <a:gd name="connsiteY0" fmla="*/ 20320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1137920 w 14447519"/>
                <a:gd name="connsiteY4" fmla="*/ 203200 h 3071896"/>
                <a:gd name="connsiteX0" fmla="*/ 20320 w 13329919"/>
                <a:gd name="connsiteY0" fmla="*/ 203200 h 3071896"/>
                <a:gd name="connsiteX1" fmla="*/ 13329919 w 13329919"/>
                <a:gd name="connsiteY1" fmla="*/ 0 h 3071896"/>
                <a:gd name="connsiteX2" fmla="*/ 13329919 w 13329919"/>
                <a:gd name="connsiteY2" fmla="*/ 3071896 h 3071896"/>
                <a:gd name="connsiteX3" fmla="*/ 0 w 13329919"/>
                <a:gd name="connsiteY3" fmla="*/ 2299736 h 3071896"/>
                <a:gd name="connsiteX4" fmla="*/ 20320 w 13329919"/>
                <a:gd name="connsiteY4" fmla="*/ 203200 h 3071896"/>
                <a:gd name="connsiteX0" fmla="*/ 467360 w 13776959"/>
                <a:gd name="connsiteY0" fmla="*/ 203200 h 3254776"/>
                <a:gd name="connsiteX1" fmla="*/ 13776959 w 13776959"/>
                <a:gd name="connsiteY1" fmla="*/ 0 h 3254776"/>
                <a:gd name="connsiteX2" fmla="*/ 13776959 w 13776959"/>
                <a:gd name="connsiteY2" fmla="*/ 3071896 h 3254776"/>
                <a:gd name="connsiteX3" fmla="*/ 0 w 13776959"/>
                <a:gd name="connsiteY3" fmla="*/ 3254776 h 3254776"/>
                <a:gd name="connsiteX4" fmla="*/ 467360 w 13776959"/>
                <a:gd name="connsiteY4" fmla="*/ 203200 h 3254776"/>
                <a:gd name="connsiteX0" fmla="*/ 0 w 14244319"/>
                <a:gd name="connsiteY0" fmla="*/ 0 h 3315736"/>
                <a:gd name="connsiteX1" fmla="*/ 14244319 w 14244319"/>
                <a:gd name="connsiteY1" fmla="*/ 609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244319"/>
                <a:gd name="connsiteY0" fmla="*/ 0 h 3315736"/>
                <a:gd name="connsiteX1" fmla="*/ 14142719 w 14244319"/>
                <a:gd name="connsiteY1" fmla="*/ 12801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244319 w 14671039"/>
                <a:gd name="connsiteY2" fmla="*/ 313285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305279 w 14671039"/>
                <a:gd name="connsiteY2" fmla="*/ 301093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132856"/>
                <a:gd name="connsiteX1" fmla="*/ 14671039 w 14671039"/>
                <a:gd name="connsiteY1" fmla="*/ 731520 h 3132856"/>
                <a:gd name="connsiteX2" fmla="*/ 14305279 w 14671039"/>
                <a:gd name="connsiteY2" fmla="*/ 3010936 h 3132856"/>
                <a:gd name="connsiteX3" fmla="*/ 345440 w 14671039"/>
                <a:gd name="connsiteY3" fmla="*/ 3132856 h 3132856"/>
                <a:gd name="connsiteX4" fmla="*/ 0 w 14671039"/>
                <a:gd name="connsiteY4" fmla="*/ 0 h 3132856"/>
                <a:gd name="connsiteX0" fmla="*/ 0 w 14406879"/>
                <a:gd name="connsiteY0" fmla="*/ 0 h 2725820"/>
                <a:gd name="connsiteX1" fmla="*/ 14406879 w 14406879"/>
                <a:gd name="connsiteY1" fmla="*/ 324484 h 2725820"/>
                <a:gd name="connsiteX2" fmla="*/ 14041119 w 14406879"/>
                <a:gd name="connsiteY2" fmla="*/ 2603900 h 2725820"/>
                <a:gd name="connsiteX3" fmla="*/ 81280 w 14406879"/>
                <a:gd name="connsiteY3" fmla="*/ 2725820 h 2725820"/>
                <a:gd name="connsiteX4" fmla="*/ 0 w 14406879"/>
                <a:gd name="connsiteY4" fmla="*/ 0 h 2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879" h="2725820">
                  <a:moveTo>
                    <a:pt x="0" y="0"/>
                  </a:moveTo>
                  <a:lnTo>
                    <a:pt x="14406879" y="324484"/>
                  </a:lnTo>
                  <a:lnTo>
                    <a:pt x="14041119" y="2603900"/>
                  </a:lnTo>
                  <a:lnTo>
                    <a:pt x="81280" y="272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TextBox 9"/>
            <p:cNvSpPr txBox="1"/>
            <p:nvPr/>
          </p:nvSpPr>
          <p:spPr>
            <a:xfrm>
              <a:off x="7034036" y="11549943"/>
              <a:ext cx="1072639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Solo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il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vero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possessore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della moneta può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creare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transazioni</a:t>
              </a:r>
              <a:endParaRPr lang="en-US" sz="4000" b="1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15425549" y="5759763"/>
            <a:ext cx="1138335" cy="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15425549" y="8852022"/>
            <a:ext cx="1138335" cy="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17047185" y="4998552"/>
            <a:ext cx="4875285" cy="15224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CRITTOGRAFIA ASIMMETRICA</a:t>
            </a:r>
            <a:endParaRPr lang="it-IT" dirty="0"/>
          </a:p>
        </p:txBody>
      </p:sp>
      <p:sp>
        <p:nvSpPr>
          <p:cNvPr id="83" name="Rettangolo arrotondato 82"/>
          <p:cNvSpPr/>
          <p:nvPr/>
        </p:nvSpPr>
        <p:spPr>
          <a:xfrm>
            <a:off x="17047185" y="8027864"/>
            <a:ext cx="4875284" cy="15224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FIRMA DIGITALE</a:t>
            </a:r>
            <a:endParaRPr lang="it-IT" dirty="0"/>
          </a:p>
        </p:txBody>
      </p:sp>
      <p:sp>
        <p:nvSpPr>
          <p:cNvPr id="84" name="Ovale 83"/>
          <p:cNvSpPr/>
          <p:nvPr/>
        </p:nvSpPr>
        <p:spPr>
          <a:xfrm>
            <a:off x="19047695" y="6837286"/>
            <a:ext cx="874264" cy="8742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600" b="1" dirty="0" smtClean="0">
                <a:solidFill>
                  <a:srgbClr val="27C7CF"/>
                </a:solidFill>
                <a:latin typeface="Nunito"/>
              </a:rPr>
              <a:t>+</a:t>
            </a:r>
            <a:br>
              <a:rPr lang="it-IT" sz="6600" b="1" dirty="0" smtClean="0">
                <a:solidFill>
                  <a:srgbClr val="27C7CF"/>
                </a:solidFill>
                <a:latin typeface="Nunito"/>
              </a:rPr>
            </a:br>
            <a:r>
              <a:rPr lang="it-IT" sz="300" b="1" dirty="0" smtClean="0">
                <a:solidFill>
                  <a:srgbClr val="27C7CF"/>
                </a:solidFill>
                <a:latin typeface="Nunito"/>
              </a:rPr>
              <a:t> </a:t>
            </a:r>
            <a:endParaRPr lang="it-IT" b="1" dirty="0">
              <a:solidFill>
                <a:srgbClr val="27C7CF"/>
              </a:solidFill>
              <a:latin typeface="Nunito"/>
            </a:endParaRPr>
          </a:p>
        </p:txBody>
      </p:sp>
      <p:pic>
        <p:nvPicPr>
          <p:cNvPr id="85" name="Immagine 8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33" y="7738109"/>
            <a:ext cx="2030450" cy="2030450"/>
          </a:xfrm>
          <a:prstGeom prst="rect">
            <a:avLst/>
          </a:prstGeom>
        </p:spPr>
      </p:pic>
      <p:pic>
        <p:nvPicPr>
          <p:cNvPr id="86" name="Immagine 8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99" y="4714775"/>
            <a:ext cx="1873643" cy="1873643"/>
          </a:xfrm>
          <a:prstGeom prst="rect">
            <a:avLst/>
          </a:prstGeom>
        </p:spPr>
      </p:pic>
      <p:sp>
        <p:nvSpPr>
          <p:cNvPr id="27" name="TextBox 311"/>
          <p:cNvSpPr txBox="1"/>
          <p:nvPr/>
        </p:nvSpPr>
        <p:spPr>
          <a:xfrm>
            <a:off x="4072503" y="2064713"/>
            <a:ext cx="16232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GESTIONE DELLA </a:t>
            </a:r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SICUREZZA</a:t>
            </a:r>
            <a:endParaRPr lang="en-US" sz="8800" b="1" spc="300" dirty="0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2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2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2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2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42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2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2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1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5968E-6 -2.96296E-6 L 0.15037 -0.0947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5" y="-4745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695E-6 -2.59259E-6 L 0.14776 0.1121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5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6 0.11216 L 0.18768 0.14306 C 0.19615 0.14989 0.20891 0.1551 0.22239 0.15753 C 0.23789 0.16042 0.25033 0.15996 0.25932 0.15637 L 0.3021 0.14097 " pathEditMode="relative" rAng="360000" ptsTypes="AAAAA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9" y="2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91E-6 5.55112E-17 L 0.14223 0.09248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1" y="46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22 0.09248 L 0.18136 0.11458 C 0.18931 0.11933 0.20168 0.12454 0.21509 0.1294 C 0.22968 0.13438 0.24179 0.13738 0.25039 0.13854 L 0.29128 0.14398 " pathEditMode="relative" rAng="660000" ptsTypes="AAAAA">
                                      <p:cBhvr>
                                        <p:cTn id="1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1" y="3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0" grpId="0" animBg="1"/>
      <p:bldP spid="20" grpId="1" animBg="1"/>
      <p:bldP spid="31" grpId="0" animBg="1"/>
      <p:bldP spid="31" grpId="1" animBg="1"/>
      <p:bldP spid="82" grpId="0" animBg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11"/>
          <p:cNvSpPr txBox="1"/>
          <p:nvPr/>
        </p:nvSpPr>
        <p:spPr>
          <a:xfrm>
            <a:off x="4045515" y="2064713"/>
            <a:ext cx="16286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CRITTOGRAFIA </a:t>
            </a:r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ASIMMETRICA</a:t>
            </a:r>
            <a:endParaRPr lang="en-US" sz="88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65" name="TextBox 9"/>
          <p:cNvSpPr txBox="1"/>
          <p:nvPr/>
        </p:nvSpPr>
        <p:spPr>
          <a:xfrm>
            <a:off x="11102003" y="6776299"/>
            <a:ext cx="9742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Disponibile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a tutti gli utenti</a:t>
            </a:r>
            <a:endParaRPr lang="en-US" sz="4000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527833" y="3732318"/>
            <a:ext cx="17503366" cy="2230473"/>
            <a:chOff x="3154609" y="3732318"/>
            <a:chExt cx="17503366" cy="2230473"/>
          </a:xfrm>
        </p:grpSpPr>
        <p:sp>
          <p:nvSpPr>
            <p:cNvPr id="71" name="Rettangolo 7"/>
            <p:cNvSpPr/>
            <p:nvPr/>
          </p:nvSpPr>
          <p:spPr>
            <a:xfrm>
              <a:off x="3154609" y="3732318"/>
              <a:ext cx="17503366" cy="2230473"/>
            </a:xfrm>
            <a:custGeom>
              <a:avLst/>
              <a:gdLst>
                <a:gd name="connsiteX0" fmla="*/ 0 w 14447519"/>
                <a:gd name="connsiteY0" fmla="*/ 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0 w 14447519"/>
                <a:gd name="connsiteY4" fmla="*/ 0 h 3071896"/>
                <a:gd name="connsiteX0" fmla="*/ 1137920 w 14447519"/>
                <a:gd name="connsiteY0" fmla="*/ 20320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1137920 w 14447519"/>
                <a:gd name="connsiteY4" fmla="*/ 203200 h 3071896"/>
                <a:gd name="connsiteX0" fmla="*/ 20320 w 13329919"/>
                <a:gd name="connsiteY0" fmla="*/ 203200 h 3071896"/>
                <a:gd name="connsiteX1" fmla="*/ 13329919 w 13329919"/>
                <a:gd name="connsiteY1" fmla="*/ 0 h 3071896"/>
                <a:gd name="connsiteX2" fmla="*/ 13329919 w 13329919"/>
                <a:gd name="connsiteY2" fmla="*/ 3071896 h 3071896"/>
                <a:gd name="connsiteX3" fmla="*/ 0 w 13329919"/>
                <a:gd name="connsiteY3" fmla="*/ 2299736 h 3071896"/>
                <a:gd name="connsiteX4" fmla="*/ 20320 w 13329919"/>
                <a:gd name="connsiteY4" fmla="*/ 203200 h 3071896"/>
                <a:gd name="connsiteX0" fmla="*/ 467360 w 13776959"/>
                <a:gd name="connsiteY0" fmla="*/ 203200 h 3254776"/>
                <a:gd name="connsiteX1" fmla="*/ 13776959 w 13776959"/>
                <a:gd name="connsiteY1" fmla="*/ 0 h 3254776"/>
                <a:gd name="connsiteX2" fmla="*/ 13776959 w 13776959"/>
                <a:gd name="connsiteY2" fmla="*/ 3071896 h 3254776"/>
                <a:gd name="connsiteX3" fmla="*/ 0 w 13776959"/>
                <a:gd name="connsiteY3" fmla="*/ 3254776 h 3254776"/>
                <a:gd name="connsiteX4" fmla="*/ 467360 w 13776959"/>
                <a:gd name="connsiteY4" fmla="*/ 203200 h 3254776"/>
                <a:gd name="connsiteX0" fmla="*/ 0 w 14244319"/>
                <a:gd name="connsiteY0" fmla="*/ 0 h 3315736"/>
                <a:gd name="connsiteX1" fmla="*/ 14244319 w 14244319"/>
                <a:gd name="connsiteY1" fmla="*/ 609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244319"/>
                <a:gd name="connsiteY0" fmla="*/ 0 h 3315736"/>
                <a:gd name="connsiteX1" fmla="*/ 14142719 w 14244319"/>
                <a:gd name="connsiteY1" fmla="*/ 12801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244319 w 14671039"/>
                <a:gd name="connsiteY2" fmla="*/ 313285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305279 w 14671039"/>
                <a:gd name="connsiteY2" fmla="*/ 301093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132856"/>
                <a:gd name="connsiteX1" fmla="*/ 14671039 w 14671039"/>
                <a:gd name="connsiteY1" fmla="*/ 731520 h 3132856"/>
                <a:gd name="connsiteX2" fmla="*/ 14305279 w 14671039"/>
                <a:gd name="connsiteY2" fmla="*/ 3010936 h 3132856"/>
                <a:gd name="connsiteX3" fmla="*/ 345440 w 14671039"/>
                <a:gd name="connsiteY3" fmla="*/ 3132856 h 3132856"/>
                <a:gd name="connsiteX4" fmla="*/ 0 w 14671039"/>
                <a:gd name="connsiteY4" fmla="*/ 0 h 3132856"/>
                <a:gd name="connsiteX0" fmla="*/ 0 w 14406879"/>
                <a:gd name="connsiteY0" fmla="*/ 0 h 2725820"/>
                <a:gd name="connsiteX1" fmla="*/ 14406879 w 14406879"/>
                <a:gd name="connsiteY1" fmla="*/ 324484 h 2725820"/>
                <a:gd name="connsiteX2" fmla="*/ 14041119 w 14406879"/>
                <a:gd name="connsiteY2" fmla="*/ 2603900 h 2725820"/>
                <a:gd name="connsiteX3" fmla="*/ 81280 w 14406879"/>
                <a:gd name="connsiteY3" fmla="*/ 2725820 h 2725820"/>
                <a:gd name="connsiteX4" fmla="*/ 0 w 14406879"/>
                <a:gd name="connsiteY4" fmla="*/ 0 h 2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879" h="2725820">
                  <a:moveTo>
                    <a:pt x="0" y="0"/>
                  </a:moveTo>
                  <a:lnTo>
                    <a:pt x="14406879" y="324484"/>
                  </a:lnTo>
                  <a:lnTo>
                    <a:pt x="14041119" y="2603900"/>
                  </a:lnTo>
                  <a:lnTo>
                    <a:pt x="81280" y="272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TextBox 9"/>
            <p:cNvSpPr txBox="1"/>
            <p:nvPr/>
          </p:nvSpPr>
          <p:spPr>
            <a:xfrm>
              <a:off x="3791029" y="4224723"/>
              <a:ext cx="1654118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Ogni utente 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della rete è possessore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di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due differenti chiavi 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legate da una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relazione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matematica</a:t>
              </a:r>
              <a:endParaRPr lang="en-US" sz="4000" b="1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sp>
        <p:nvSpPr>
          <p:cNvPr id="73" name="Rettangolo arrotondato 72"/>
          <p:cNvSpPr/>
          <p:nvPr/>
        </p:nvSpPr>
        <p:spPr>
          <a:xfrm>
            <a:off x="3814762" y="6652603"/>
            <a:ext cx="4462017" cy="9552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Chiave pubblica</a:t>
            </a:r>
            <a:endParaRPr lang="it-IT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814761" y="8136988"/>
            <a:ext cx="4462017" cy="9553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45544"/>
                </a:solidFill>
                <a:latin typeface="Nunito Light" charset="0"/>
                <a:ea typeface="Nunito Light" charset="0"/>
                <a:cs typeface="Nunito Light" charset="0"/>
              </a:rPr>
              <a:t>Chiave privata</a:t>
            </a:r>
            <a:endParaRPr lang="it-IT" dirty="0">
              <a:solidFill>
                <a:srgbClr val="D45544"/>
              </a:solidFill>
            </a:endParaRPr>
          </a:p>
        </p:txBody>
      </p:sp>
      <p:sp>
        <p:nvSpPr>
          <p:cNvPr id="75" name="TextBox 9"/>
          <p:cNvSpPr txBox="1"/>
          <p:nvPr/>
        </p:nvSpPr>
        <p:spPr>
          <a:xfrm>
            <a:off x="11102003" y="8266286"/>
            <a:ext cx="9742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Mantenuta </a:t>
            </a:r>
            <a:r>
              <a:rPr lang="en-US" sz="4000" b="1" spc="300" dirty="0" smtClean="0">
                <a:solidFill>
                  <a:srgbClr val="D45544"/>
                </a:solidFill>
                <a:latin typeface="Nunito" charset="0"/>
                <a:ea typeface="Nunito" charset="0"/>
                <a:cs typeface="Nunito" charset="0"/>
              </a:rPr>
              <a:t>segreta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dal possessore</a:t>
            </a:r>
            <a:endParaRPr lang="en-US" sz="4000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1" name="TextBox 9"/>
          <p:cNvSpPr txBox="1"/>
          <p:nvPr/>
        </p:nvSpPr>
        <p:spPr>
          <a:xfrm>
            <a:off x="3814762" y="9812816"/>
            <a:ext cx="17216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Un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messaggio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codificato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con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una chiave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, può essere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decodificato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solamente con l’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altra chiave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della coppia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27C7C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 flipH="1">
            <a:off x="9068118" y="6508969"/>
            <a:ext cx="1242546" cy="1242546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D4554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 flipH="1">
            <a:off x="9068116" y="7993366"/>
            <a:ext cx="1242546" cy="12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0642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8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8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8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8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8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8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8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8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8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3" grpId="0" animBg="1"/>
      <p:bldP spid="74" grpId="0" animBg="1"/>
      <p:bldP spid="75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11"/>
          <p:cNvSpPr txBox="1"/>
          <p:nvPr/>
        </p:nvSpPr>
        <p:spPr>
          <a:xfrm>
            <a:off x="7723766" y="2064713"/>
            <a:ext cx="8930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FIRMA </a:t>
            </a:r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DIGITALE</a:t>
            </a:r>
            <a:endParaRPr lang="en-US" sz="88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65" name="TextBox 9"/>
          <p:cNvSpPr txBox="1"/>
          <p:nvPr/>
        </p:nvSpPr>
        <p:spPr>
          <a:xfrm>
            <a:off x="16423172" y="6600060"/>
            <a:ext cx="2520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 smtClean="0">
                <a:solidFill>
                  <a:srgbClr val="D45544"/>
                </a:solidFill>
                <a:latin typeface="Nunito" charset="0"/>
                <a:ea typeface="Nunito" charset="0"/>
                <a:cs typeface="Nunito" charset="0"/>
              </a:rPr>
              <a:t>DIGEST</a:t>
            </a:r>
            <a:endParaRPr lang="en-US" sz="4000" spc="300" dirty="0">
              <a:solidFill>
                <a:srgbClr val="D45544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03" y="1260032"/>
            <a:ext cx="2846001" cy="2846001"/>
          </a:xfrm>
          <a:prstGeom prst="rect">
            <a:avLst/>
          </a:prstGeom>
          <a:effectLst>
            <a:outerShdw blurRad="152400" algn="ctr" rotWithShape="0">
              <a:prstClr val="black">
                <a:alpha val="28000"/>
              </a:prstClr>
            </a:outerShdw>
          </a:effectLst>
        </p:spPr>
      </p:pic>
      <p:grpSp>
        <p:nvGrpSpPr>
          <p:cNvPr id="3" name="Gruppo 2"/>
          <p:cNvGrpSpPr/>
          <p:nvPr/>
        </p:nvGrpSpPr>
        <p:grpSpPr>
          <a:xfrm>
            <a:off x="3355517" y="3706675"/>
            <a:ext cx="18134926" cy="1311438"/>
            <a:chOff x="4492390" y="3763483"/>
            <a:chExt cx="18017090" cy="1311438"/>
          </a:xfrm>
        </p:grpSpPr>
        <p:sp>
          <p:nvSpPr>
            <p:cNvPr id="71" name="Rettangolo 7"/>
            <p:cNvSpPr/>
            <p:nvPr/>
          </p:nvSpPr>
          <p:spPr>
            <a:xfrm>
              <a:off x="4492390" y="3763483"/>
              <a:ext cx="18017090" cy="1311438"/>
            </a:xfrm>
            <a:custGeom>
              <a:avLst/>
              <a:gdLst>
                <a:gd name="connsiteX0" fmla="*/ 0 w 14447519"/>
                <a:gd name="connsiteY0" fmla="*/ 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0 w 14447519"/>
                <a:gd name="connsiteY4" fmla="*/ 0 h 3071896"/>
                <a:gd name="connsiteX0" fmla="*/ 1137920 w 14447519"/>
                <a:gd name="connsiteY0" fmla="*/ 20320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1137920 w 14447519"/>
                <a:gd name="connsiteY4" fmla="*/ 203200 h 3071896"/>
                <a:gd name="connsiteX0" fmla="*/ 20320 w 13329919"/>
                <a:gd name="connsiteY0" fmla="*/ 203200 h 3071896"/>
                <a:gd name="connsiteX1" fmla="*/ 13329919 w 13329919"/>
                <a:gd name="connsiteY1" fmla="*/ 0 h 3071896"/>
                <a:gd name="connsiteX2" fmla="*/ 13329919 w 13329919"/>
                <a:gd name="connsiteY2" fmla="*/ 3071896 h 3071896"/>
                <a:gd name="connsiteX3" fmla="*/ 0 w 13329919"/>
                <a:gd name="connsiteY3" fmla="*/ 2299736 h 3071896"/>
                <a:gd name="connsiteX4" fmla="*/ 20320 w 13329919"/>
                <a:gd name="connsiteY4" fmla="*/ 203200 h 3071896"/>
                <a:gd name="connsiteX0" fmla="*/ 467360 w 13776959"/>
                <a:gd name="connsiteY0" fmla="*/ 203200 h 3254776"/>
                <a:gd name="connsiteX1" fmla="*/ 13776959 w 13776959"/>
                <a:gd name="connsiteY1" fmla="*/ 0 h 3254776"/>
                <a:gd name="connsiteX2" fmla="*/ 13776959 w 13776959"/>
                <a:gd name="connsiteY2" fmla="*/ 3071896 h 3254776"/>
                <a:gd name="connsiteX3" fmla="*/ 0 w 13776959"/>
                <a:gd name="connsiteY3" fmla="*/ 3254776 h 3254776"/>
                <a:gd name="connsiteX4" fmla="*/ 467360 w 13776959"/>
                <a:gd name="connsiteY4" fmla="*/ 203200 h 3254776"/>
                <a:gd name="connsiteX0" fmla="*/ 0 w 14244319"/>
                <a:gd name="connsiteY0" fmla="*/ 0 h 3315736"/>
                <a:gd name="connsiteX1" fmla="*/ 14244319 w 14244319"/>
                <a:gd name="connsiteY1" fmla="*/ 609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244319"/>
                <a:gd name="connsiteY0" fmla="*/ 0 h 3315736"/>
                <a:gd name="connsiteX1" fmla="*/ 14142719 w 14244319"/>
                <a:gd name="connsiteY1" fmla="*/ 12801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244319 w 14671039"/>
                <a:gd name="connsiteY2" fmla="*/ 313285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305279 w 14671039"/>
                <a:gd name="connsiteY2" fmla="*/ 301093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132856"/>
                <a:gd name="connsiteX1" fmla="*/ 14671039 w 14671039"/>
                <a:gd name="connsiteY1" fmla="*/ 731520 h 3132856"/>
                <a:gd name="connsiteX2" fmla="*/ 14305279 w 14671039"/>
                <a:gd name="connsiteY2" fmla="*/ 3010936 h 3132856"/>
                <a:gd name="connsiteX3" fmla="*/ 345440 w 14671039"/>
                <a:gd name="connsiteY3" fmla="*/ 3132856 h 3132856"/>
                <a:gd name="connsiteX4" fmla="*/ 0 w 14671039"/>
                <a:gd name="connsiteY4" fmla="*/ 0 h 3132856"/>
                <a:gd name="connsiteX0" fmla="*/ 0 w 14406879"/>
                <a:gd name="connsiteY0" fmla="*/ 0 h 2725820"/>
                <a:gd name="connsiteX1" fmla="*/ 14406879 w 14406879"/>
                <a:gd name="connsiteY1" fmla="*/ 324484 h 2725820"/>
                <a:gd name="connsiteX2" fmla="*/ 14041119 w 14406879"/>
                <a:gd name="connsiteY2" fmla="*/ 2603900 h 2725820"/>
                <a:gd name="connsiteX3" fmla="*/ 81280 w 14406879"/>
                <a:gd name="connsiteY3" fmla="*/ 2725820 h 2725820"/>
                <a:gd name="connsiteX4" fmla="*/ 0 w 14406879"/>
                <a:gd name="connsiteY4" fmla="*/ 0 h 2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879" h="2725820">
                  <a:moveTo>
                    <a:pt x="0" y="0"/>
                  </a:moveTo>
                  <a:lnTo>
                    <a:pt x="14406879" y="324484"/>
                  </a:lnTo>
                  <a:lnTo>
                    <a:pt x="14041119" y="2603900"/>
                  </a:lnTo>
                  <a:lnTo>
                    <a:pt x="81280" y="272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TextBox 9"/>
            <p:cNvSpPr txBox="1"/>
            <p:nvPr/>
          </p:nvSpPr>
          <p:spPr>
            <a:xfrm>
              <a:off x="5081919" y="4094900"/>
              <a:ext cx="167405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Combinazione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tra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crittografia asimmetrica 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e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funzioni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di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hash</a:t>
              </a:r>
              <a:endParaRPr lang="en-US" sz="4000" b="1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sp>
        <p:nvSpPr>
          <p:cNvPr id="73" name="Rettangolo arrotondato 72"/>
          <p:cNvSpPr/>
          <p:nvPr/>
        </p:nvSpPr>
        <p:spPr>
          <a:xfrm>
            <a:off x="11181018" y="6083739"/>
            <a:ext cx="2483924" cy="17405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HASH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14" y="5704166"/>
            <a:ext cx="2499675" cy="2499675"/>
          </a:xfrm>
          <a:prstGeom prst="rect">
            <a:avLst/>
          </a:prstGeom>
        </p:spPr>
      </p:pic>
      <p:cxnSp>
        <p:nvCxnSpPr>
          <p:cNvPr id="18" name="Connettore 2 17"/>
          <p:cNvCxnSpPr/>
          <p:nvPr/>
        </p:nvCxnSpPr>
        <p:spPr>
          <a:xfrm>
            <a:off x="8946353" y="6954003"/>
            <a:ext cx="1776224" cy="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4155945" y="6987802"/>
            <a:ext cx="1776224" cy="0"/>
          </a:xfrm>
          <a:prstGeom prst="straightConnector1">
            <a:avLst/>
          </a:prstGeom>
          <a:ln w="76200">
            <a:solidFill>
              <a:srgbClr val="D45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9"/>
          <p:cNvSpPr txBox="1"/>
          <p:nvPr/>
        </p:nvSpPr>
        <p:spPr>
          <a:xfrm>
            <a:off x="4541700" y="9900773"/>
            <a:ext cx="15294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-  Ad ogni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input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è sempre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associato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un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digest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univoco</a:t>
            </a:r>
          </a:p>
          <a:p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- 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Non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è possibile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ottenere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l’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input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dal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relativo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digest</a:t>
            </a:r>
          </a:p>
        </p:txBody>
      </p:sp>
      <p:sp>
        <p:nvSpPr>
          <p:cNvPr id="24" name="TextBox 9"/>
          <p:cNvSpPr txBox="1"/>
          <p:nvPr/>
        </p:nvSpPr>
        <p:spPr>
          <a:xfrm>
            <a:off x="3684463" y="8945362"/>
            <a:ext cx="1700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Il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digest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è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una stringa alfanumerica univoca di lunghezza fissa</a:t>
            </a:r>
            <a:endParaRPr lang="en-US" sz="4000" b="1" spc="300" dirty="0" smtClean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5203075" y="5825212"/>
            <a:ext cx="2520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 smtClean="0">
                <a:solidFill>
                  <a:srgbClr val="D45544"/>
                </a:solidFill>
                <a:latin typeface="Nunito" charset="0"/>
                <a:ea typeface="Nunito" charset="0"/>
                <a:cs typeface="Nunito" charset="0"/>
              </a:rPr>
              <a:t>DIGEST</a:t>
            </a:r>
            <a:endParaRPr lang="en-US" sz="4000" spc="300" dirty="0">
              <a:solidFill>
                <a:srgbClr val="D45544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cxnSp>
        <p:nvCxnSpPr>
          <p:cNvPr id="28" name="Connettore 2 27"/>
          <p:cNvCxnSpPr/>
          <p:nvPr/>
        </p:nvCxnSpPr>
        <p:spPr>
          <a:xfrm>
            <a:off x="8017982" y="6180982"/>
            <a:ext cx="1776224" cy="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arrotondato 28"/>
          <p:cNvSpPr/>
          <p:nvPr/>
        </p:nvSpPr>
        <p:spPr>
          <a:xfrm>
            <a:off x="10258861" y="5595590"/>
            <a:ext cx="3859929" cy="12495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CODIFICA</a:t>
            </a:r>
            <a:endParaRPr lang="it-IT" dirty="0"/>
          </a:p>
        </p:txBody>
      </p:sp>
      <p:cxnSp>
        <p:nvCxnSpPr>
          <p:cNvPr id="30" name="Connettore 2 29"/>
          <p:cNvCxnSpPr/>
          <p:nvPr/>
        </p:nvCxnSpPr>
        <p:spPr>
          <a:xfrm>
            <a:off x="14616489" y="6220341"/>
            <a:ext cx="1776224" cy="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"/>
          <p:cNvSpPr txBox="1"/>
          <p:nvPr/>
        </p:nvSpPr>
        <p:spPr>
          <a:xfrm>
            <a:off x="16890412" y="5558621"/>
            <a:ext cx="3475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FIRMA</a:t>
            </a:r>
          </a:p>
          <a:p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DIGITALE</a:t>
            </a:r>
            <a:endParaRPr lang="en-US" sz="4000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cxnSp>
        <p:nvCxnSpPr>
          <p:cNvPr id="32" name="Connettore 2 31"/>
          <p:cNvCxnSpPr/>
          <p:nvPr/>
        </p:nvCxnSpPr>
        <p:spPr>
          <a:xfrm flipH="1" flipV="1">
            <a:off x="12178937" y="7161193"/>
            <a:ext cx="19777" cy="52223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10258861" y="7862053"/>
            <a:ext cx="3859929" cy="9553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45544"/>
                </a:solidFill>
                <a:latin typeface="Nunito Light" charset="0"/>
                <a:ea typeface="Nunito Light" charset="0"/>
                <a:cs typeface="Nunito Light" charset="0"/>
              </a:rPr>
              <a:t>Chiave privata</a:t>
            </a:r>
            <a:endParaRPr lang="it-IT" dirty="0">
              <a:solidFill>
                <a:srgbClr val="D45544"/>
              </a:solidFill>
            </a:endParaRPr>
          </a:p>
        </p:txBody>
      </p:sp>
      <p:pic>
        <p:nvPicPr>
          <p:cNvPr id="34" name="Immagine 33"/>
          <p:cNvPicPr>
            <a:picLocks noChangeAspect="1"/>
          </p:cNvPicPr>
          <p:nvPr/>
        </p:nvPicPr>
        <p:blipFill>
          <a:blip r:embed="rId5" cstate="email">
            <a:duotone>
              <a:prstClr val="black"/>
              <a:srgbClr val="D4554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4544787" y="7859797"/>
            <a:ext cx="959814" cy="959814"/>
          </a:xfrm>
          <a:prstGeom prst="rect">
            <a:avLst/>
          </a:prstGeom>
        </p:spPr>
      </p:pic>
      <p:sp>
        <p:nvSpPr>
          <p:cNvPr id="35" name="TextBox 9"/>
          <p:cNvSpPr txBox="1"/>
          <p:nvPr/>
        </p:nvSpPr>
        <p:spPr>
          <a:xfrm>
            <a:off x="2696644" y="9374782"/>
            <a:ext cx="18984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Ogni utente potrà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decodificare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il digest attraverso la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chiave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pubblica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,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verificando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che il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mittente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è il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proprietario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della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chiave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privata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e che il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documento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ricevuto abbia lo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stesso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digest</a:t>
            </a:r>
          </a:p>
        </p:txBody>
      </p:sp>
    </p:spTree>
    <p:extLst>
      <p:ext uri="{BB962C8B-B14F-4D97-AF65-F5344CB8AC3E}">
        <p14:creationId xmlns:p14="http://schemas.microsoft.com/office/powerpoint/2010/main" val="185428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73" grpId="0" animBg="1"/>
      <p:bldP spid="73" grpId="1" animBg="1"/>
      <p:bldP spid="23" grpId="0"/>
      <p:bldP spid="23" grpId="1"/>
      <p:bldP spid="24" grpId="0"/>
      <p:bldP spid="24" grpId="1"/>
      <p:bldP spid="26" grpId="0"/>
      <p:bldP spid="29" grpId="0" animBg="1"/>
      <p:bldP spid="31" grpId="0"/>
      <p:bldP spid="33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11"/>
          <p:cNvSpPr txBox="1"/>
          <p:nvPr/>
        </p:nvSpPr>
        <p:spPr>
          <a:xfrm>
            <a:off x="5659685" y="2064713"/>
            <a:ext cx="13058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INDIRIZZI </a:t>
            </a:r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DEGLI UTENTI</a:t>
            </a:r>
            <a:endParaRPr lang="en-US" sz="8800" b="1" spc="300" dirty="0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23" y="1266092"/>
            <a:ext cx="3739040" cy="3739040"/>
          </a:xfrm>
          <a:prstGeom prst="rect">
            <a:avLst/>
          </a:prstGeom>
        </p:spPr>
      </p:pic>
      <p:grpSp>
        <p:nvGrpSpPr>
          <p:cNvPr id="22" name="Gruppo 21"/>
          <p:cNvGrpSpPr/>
          <p:nvPr/>
        </p:nvGrpSpPr>
        <p:grpSpPr>
          <a:xfrm>
            <a:off x="4106954" y="3437575"/>
            <a:ext cx="16163843" cy="2230473"/>
            <a:chOff x="3154609" y="3732318"/>
            <a:chExt cx="17503366" cy="2230473"/>
          </a:xfrm>
        </p:grpSpPr>
        <p:sp>
          <p:nvSpPr>
            <p:cNvPr id="23" name="Rettangolo 7"/>
            <p:cNvSpPr/>
            <p:nvPr/>
          </p:nvSpPr>
          <p:spPr>
            <a:xfrm>
              <a:off x="3154609" y="3732318"/>
              <a:ext cx="17503366" cy="2230473"/>
            </a:xfrm>
            <a:custGeom>
              <a:avLst/>
              <a:gdLst>
                <a:gd name="connsiteX0" fmla="*/ 0 w 14447519"/>
                <a:gd name="connsiteY0" fmla="*/ 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0 w 14447519"/>
                <a:gd name="connsiteY4" fmla="*/ 0 h 3071896"/>
                <a:gd name="connsiteX0" fmla="*/ 1137920 w 14447519"/>
                <a:gd name="connsiteY0" fmla="*/ 20320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1137920 w 14447519"/>
                <a:gd name="connsiteY4" fmla="*/ 203200 h 3071896"/>
                <a:gd name="connsiteX0" fmla="*/ 20320 w 13329919"/>
                <a:gd name="connsiteY0" fmla="*/ 203200 h 3071896"/>
                <a:gd name="connsiteX1" fmla="*/ 13329919 w 13329919"/>
                <a:gd name="connsiteY1" fmla="*/ 0 h 3071896"/>
                <a:gd name="connsiteX2" fmla="*/ 13329919 w 13329919"/>
                <a:gd name="connsiteY2" fmla="*/ 3071896 h 3071896"/>
                <a:gd name="connsiteX3" fmla="*/ 0 w 13329919"/>
                <a:gd name="connsiteY3" fmla="*/ 2299736 h 3071896"/>
                <a:gd name="connsiteX4" fmla="*/ 20320 w 13329919"/>
                <a:gd name="connsiteY4" fmla="*/ 203200 h 3071896"/>
                <a:gd name="connsiteX0" fmla="*/ 467360 w 13776959"/>
                <a:gd name="connsiteY0" fmla="*/ 203200 h 3254776"/>
                <a:gd name="connsiteX1" fmla="*/ 13776959 w 13776959"/>
                <a:gd name="connsiteY1" fmla="*/ 0 h 3254776"/>
                <a:gd name="connsiteX2" fmla="*/ 13776959 w 13776959"/>
                <a:gd name="connsiteY2" fmla="*/ 3071896 h 3254776"/>
                <a:gd name="connsiteX3" fmla="*/ 0 w 13776959"/>
                <a:gd name="connsiteY3" fmla="*/ 3254776 h 3254776"/>
                <a:gd name="connsiteX4" fmla="*/ 467360 w 13776959"/>
                <a:gd name="connsiteY4" fmla="*/ 203200 h 3254776"/>
                <a:gd name="connsiteX0" fmla="*/ 0 w 14244319"/>
                <a:gd name="connsiteY0" fmla="*/ 0 h 3315736"/>
                <a:gd name="connsiteX1" fmla="*/ 14244319 w 14244319"/>
                <a:gd name="connsiteY1" fmla="*/ 609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244319"/>
                <a:gd name="connsiteY0" fmla="*/ 0 h 3315736"/>
                <a:gd name="connsiteX1" fmla="*/ 14142719 w 14244319"/>
                <a:gd name="connsiteY1" fmla="*/ 12801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244319 w 14671039"/>
                <a:gd name="connsiteY2" fmla="*/ 313285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305279 w 14671039"/>
                <a:gd name="connsiteY2" fmla="*/ 301093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132856"/>
                <a:gd name="connsiteX1" fmla="*/ 14671039 w 14671039"/>
                <a:gd name="connsiteY1" fmla="*/ 731520 h 3132856"/>
                <a:gd name="connsiteX2" fmla="*/ 14305279 w 14671039"/>
                <a:gd name="connsiteY2" fmla="*/ 3010936 h 3132856"/>
                <a:gd name="connsiteX3" fmla="*/ 345440 w 14671039"/>
                <a:gd name="connsiteY3" fmla="*/ 3132856 h 3132856"/>
                <a:gd name="connsiteX4" fmla="*/ 0 w 14671039"/>
                <a:gd name="connsiteY4" fmla="*/ 0 h 3132856"/>
                <a:gd name="connsiteX0" fmla="*/ 0 w 14406879"/>
                <a:gd name="connsiteY0" fmla="*/ 0 h 2725820"/>
                <a:gd name="connsiteX1" fmla="*/ 14406879 w 14406879"/>
                <a:gd name="connsiteY1" fmla="*/ 324484 h 2725820"/>
                <a:gd name="connsiteX2" fmla="*/ 14041119 w 14406879"/>
                <a:gd name="connsiteY2" fmla="*/ 2603900 h 2725820"/>
                <a:gd name="connsiteX3" fmla="*/ 81280 w 14406879"/>
                <a:gd name="connsiteY3" fmla="*/ 2725820 h 2725820"/>
                <a:gd name="connsiteX4" fmla="*/ 0 w 14406879"/>
                <a:gd name="connsiteY4" fmla="*/ 0 h 2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879" h="2725820">
                  <a:moveTo>
                    <a:pt x="0" y="0"/>
                  </a:moveTo>
                  <a:lnTo>
                    <a:pt x="14406879" y="324484"/>
                  </a:lnTo>
                  <a:lnTo>
                    <a:pt x="14041119" y="2603900"/>
                  </a:lnTo>
                  <a:lnTo>
                    <a:pt x="81280" y="272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3791029" y="4224723"/>
              <a:ext cx="1654118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Ogni </a:t>
              </a:r>
              <a:r>
                <a:rPr lang="en-US" sz="4000" b="1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utente </a:t>
              </a:r>
              <a:r>
                <a:rPr lang="en-US" sz="4000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è </a:t>
              </a:r>
              <a:r>
                <a:rPr lang="en-US" sz="4000" b="1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identificato</a:t>
              </a:r>
              <a:r>
                <a:rPr lang="en-US" sz="4000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da un </a:t>
              </a:r>
              <a:r>
                <a:rPr lang="en-US" sz="4000" b="1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indirizzo</a:t>
              </a:r>
              <a:r>
                <a:rPr lang="en-US" sz="4000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b="1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univoco</a:t>
              </a:r>
              <a:r>
                <a:rPr lang="en-US" sz="4000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che 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corrisponde al </a:t>
              </a:r>
              <a:r>
                <a:rPr lang="en-US" sz="4000" b="1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digest</a:t>
              </a:r>
              <a:r>
                <a:rPr lang="en-US" sz="4000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della propria </a:t>
              </a:r>
              <a:r>
                <a:rPr lang="en-US" sz="4000" b="1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chiave</a:t>
              </a:r>
              <a:r>
                <a:rPr lang="en-US" sz="4000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b="1" spc="300" dirty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pubblica</a:t>
              </a:r>
            </a:p>
          </p:txBody>
        </p:sp>
      </p:grpSp>
      <p:sp>
        <p:nvSpPr>
          <p:cNvPr id="25" name="Ovale 24"/>
          <p:cNvSpPr/>
          <p:nvPr/>
        </p:nvSpPr>
        <p:spPr>
          <a:xfrm>
            <a:off x="2546374" y="7115389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A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sp>
        <p:nvSpPr>
          <p:cNvPr id="30" name="Rettangolo arrotondato 29"/>
          <p:cNvSpPr/>
          <p:nvPr/>
        </p:nvSpPr>
        <p:spPr>
          <a:xfrm>
            <a:off x="5610600" y="6553078"/>
            <a:ext cx="4462017" cy="9552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Chiave pubblica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5610601" y="8484826"/>
            <a:ext cx="4462017" cy="9553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45544"/>
                </a:solidFill>
                <a:latin typeface="Nunito Light" charset="0"/>
                <a:ea typeface="Nunito Light" charset="0"/>
                <a:cs typeface="Nunito Light" charset="0"/>
              </a:rPr>
              <a:t>Chiave privata</a:t>
            </a:r>
            <a:endParaRPr lang="it-IT" dirty="0">
              <a:solidFill>
                <a:srgbClr val="D45544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12051289" y="6160453"/>
            <a:ext cx="2483924" cy="17405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HASH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16513885" y="6553078"/>
            <a:ext cx="4462017" cy="9552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Indirizzo</a:t>
            </a:r>
            <a:endParaRPr lang="it-IT" dirty="0"/>
          </a:p>
        </p:txBody>
      </p:sp>
      <p:cxnSp>
        <p:nvCxnSpPr>
          <p:cNvPr id="34" name="Connettore 2 33"/>
          <p:cNvCxnSpPr/>
          <p:nvPr/>
        </p:nvCxnSpPr>
        <p:spPr>
          <a:xfrm>
            <a:off x="10564987" y="7042230"/>
            <a:ext cx="940972" cy="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15046791" y="7042230"/>
            <a:ext cx="940972" cy="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V="1">
            <a:off x="4525046" y="7248082"/>
            <a:ext cx="748113" cy="260274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4525046" y="8352048"/>
            <a:ext cx="716671" cy="350209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"/>
          <p:cNvSpPr txBox="1"/>
          <p:nvPr/>
        </p:nvSpPr>
        <p:spPr>
          <a:xfrm>
            <a:off x="4680385" y="10056039"/>
            <a:ext cx="15016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Per effettuare una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è necessario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conoscere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l’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indirizzo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destinatario</a:t>
            </a:r>
          </a:p>
        </p:txBody>
      </p:sp>
    </p:spTree>
    <p:extLst>
      <p:ext uri="{BB962C8B-B14F-4D97-AF65-F5344CB8AC3E}">
        <p14:creationId xmlns:p14="http://schemas.microsoft.com/office/powerpoint/2010/main" val="726449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84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4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4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84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1" grpId="0" animBg="1"/>
      <p:bldP spid="32" grpId="0" animBg="1"/>
      <p:bldP spid="33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11"/>
          <p:cNvSpPr txBox="1"/>
          <p:nvPr/>
        </p:nvSpPr>
        <p:spPr>
          <a:xfrm>
            <a:off x="4930104" y="2064713"/>
            <a:ext cx="14517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STRUTTURA TRANSAZIONI</a:t>
            </a:r>
          </a:p>
        </p:txBody>
      </p:sp>
      <p:sp>
        <p:nvSpPr>
          <p:cNvPr id="37" name="TextBox 9"/>
          <p:cNvSpPr txBox="1"/>
          <p:nvPr/>
        </p:nvSpPr>
        <p:spPr>
          <a:xfrm>
            <a:off x="9511116" y="4463460"/>
            <a:ext cx="10726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Le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transazioni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si compongono di un numero arbitrario di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input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e di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output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8" name="TextBox 9"/>
          <p:cNvSpPr txBox="1"/>
          <p:nvPr/>
        </p:nvSpPr>
        <p:spPr>
          <a:xfrm>
            <a:off x="9511113" y="6126045"/>
            <a:ext cx="10726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Ogni </a:t>
            </a:r>
            <a:r>
              <a:rPr lang="en-US" sz="4000" b="1" spc="300" dirty="0" smtClean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rPr>
              <a:t>input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fa riferimento ad una precedente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di cui siamo 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destinatari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9" name="TextBox 9"/>
          <p:cNvSpPr txBox="1"/>
          <p:nvPr/>
        </p:nvSpPr>
        <p:spPr>
          <a:xfrm>
            <a:off x="9511116" y="8404183"/>
            <a:ext cx="10726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Ogni </a:t>
            </a:r>
            <a:r>
              <a:rPr lang="en-US" sz="4000" b="1" spc="300" dirty="0" smtClean="0">
                <a:solidFill>
                  <a:srgbClr val="D45544"/>
                </a:solidFill>
                <a:latin typeface="Nunito" charset="0"/>
                <a:ea typeface="Nunito" charset="0"/>
                <a:cs typeface="Nunito" charset="0"/>
              </a:rPr>
              <a:t>output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specifica l’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importo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e l’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indirizzo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destinatario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della nuova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transazione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62" name="Immagine 6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2" y="982080"/>
            <a:ext cx="3930398" cy="3930398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grpSp>
        <p:nvGrpSpPr>
          <p:cNvPr id="45" name="Gruppo 44"/>
          <p:cNvGrpSpPr/>
          <p:nvPr/>
        </p:nvGrpSpPr>
        <p:grpSpPr>
          <a:xfrm>
            <a:off x="2450912" y="3949003"/>
            <a:ext cx="5453741" cy="7153681"/>
            <a:chOff x="2450912" y="3949003"/>
            <a:chExt cx="5453741" cy="7153681"/>
          </a:xfrm>
        </p:grpSpPr>
        <p:sp>
          <p:nvSpPr>
            <p:cNvPr id="46" name="Rettangolo 45"/>
            <p:cNvSpPr/>
            <p:nvPr/>
          </p:nvSpPr>
          <p:spPr>
            <a:xfrm>
              <a:off x="2450912" y="3949003"/>
              <a:ext cx="5453741" cy="7153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47" name="Immagine 4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12" y="4265154"/>
              <a:ext cx="1036042" cy="1036042"/>
            </a:xfrm>
            <a:prstGeom prst="rect">
              <a:avLst/>
            </a:prstGeom>
          </p:spPr>
        </p:pic>
        <p:pic>
          <p:nvPicPr>
            <p:cNvPr id="48" name="Immagine 4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12" y="5617347"/>
              <a:ext cx="1036042" cy="1036042"/>
            </a:xfrm>
            <a:prstGeom prst="rect">
              <a:avLst/>
            </a:prstGeom>
          </p:spPr>
        </p:pic>
        <p:sp>
          <p:nvSpPr>
            <p:cNvPr id="49" name="Rettangolo 48"/>
            <p:cNvSpPr/>
            <p:nvPr/>
          </p:nvSpPr>
          <p:spPr>
            <a:xfrm>
              <a:off x="3889554" y="4265154"/>
              <a:ext cx="3713513" cy="1036042"/>
            </a:xfrm>
            <a:prstGeom prst="rect">
              <a:avLst/>
            </a:prstGeom>
            <a:noFill/>
            <a:ln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rgbClr val="27C7CF"/>
                  </a:solidFill>
                </a:rPr>
                <a:t>B </a:t>
              </a:r>
              <a:r>
                <a:rPr lang="it-IT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</a:t>
              </a:r>
              <a:r>
                <a:rPr lang="it-IT" b="1" dirty="0">
                  <a:solidFill>
                    <a:srgbClr val="27C7CF"/>
                  </a:solidFill>
                  <a:sym typeface="Wingdings" panose="05000000000000000000" pitchFamily="2" charset="2"/>
                </a:rPr>
                <a:t>A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  </a:t>
              </a:r>
              <a:r>
                <a:rPr lang="it-IT" b="1" dirty="0" smtClean="0">
                  <a:solidFill>
                    <a:srgbClr val="27A2DB"/>
                  </a:solidFill>
                  <a:sym typeface="Wingdings" panose="05000000000000000000" pitchFamily="2" charset="2"/>
                </a:rPr>
                <a:t>6</a:t>
              </a:r>
              <a:endParaRPr lang="it-IT" b="1" dirty="0">
                <a:solidFill>
                  <a:srgbClr val="27A2DB"/>
                </a:solidFill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3889553" y="5617347"/>
              <a:ext cx="3713513" cy="1036042"/>
            </a:xfrm>
            <a:prstGeom prst="rect">
              <a:avLst/>
            </a:prstGeom>
            <a:noFill/>
            <a:ln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rgbClr val="27C7CF"/>
                  </a:solidFill>
                </a:rPr>
                <a:t>C </a:t>
              </a:r>
              <a:r>
                <a:rPr lang="it-IT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</a:t>
              </a:r>
              <a:r>
                <a:rPr lang="it-IT" b="1" dirty="0">
                  <a:solidFill>
                    <a:srgbClr val="27C7CF"/>
                  </a:solidFill>
                  <a:sym typeface="Wingdings" panose="05000000000000000000" pitchFamily="2" charset="2"/>
                </a:rPr>
                <a:t>A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  </a:t>
              </a:r>
              <a:r>
                <a:rPr lang="it-IT" b="1" dirty="0" smtClean="0">
                  <a:solidFill>
                    <a:srgbClr val="27A2DB"/>
                  </a:solidFill>
                  <a:sym typeface="Wingdings" panose="05000000000000000000" pitchFamily="2" charset="2"/>
                </a:rPr>
                <a:t>4</a:t>
              </a:r>
              <a:endParaRPr lang="it-IT" b="1" dirty="0">
                <a:solidFill>
                  <a:srgbClr val="27A2DB"/>
                </a:solidFill>
              </a:endParaRPr>
            </a:p>
          </p:txBody>
        </p:sp>
        <p:sp>
          <p:nvSpPr>
            <p:cNvPr id="51" name="TextBox 9"/>
            <p:cNvSpPr txBox="1"/>
            <p:nvPr/>
          </p:nvSpPr>
          <p:spPr>
            <a:xfrm>
              <a:off x="2770966" y="4434262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#1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2770966" y="5781425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#2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pic>
        <p:nvPicPr>
          <p:cNvPr id="58" name="Immagine 5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6964455"/>
            <a:ext cx="1036042" cy="1036042"/>
          </a:xfrm>
          <a:prstGeom prst="rect">
            <a:avLst/>
          </a:prstGeom>
        </p:spPr>
      </p:pic>
      <p:sp>
        <p:nvSpPr>
          <p:cNvPr id="59" name="Rettangolo 58"/>
          <p:cNvSpPr/>
          <p:nvPr/>
        </p:nvSpPr>
        <p:spPr>
          <a:xfrm>
            <a:off x="3889553" y="6964455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C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</a:t>
            </a:r>
            <a:r>
              <a:rPr lang="it-IT" b="1" dirty="0">
                <a:solidFill>
                  <a:srgbClr val="27C7CF"/>
                </a:solidFill>
                <a:sym typeface="Wingdings" panose="05000000000000000000" pitchFamily="2" charset="2"/>
              </a:rPr>
              <a:t>A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  </a:t>
            </a:r>
            <a:r>
              <a:rPr lang="it-IT" b="1" dirty="0">
                <a:solidFill>
                  <a:srgbClr val="27A2DB"/>
                </a:solidFill>
                <a:sym typeface="Wingdings" panose="05000000000000000000" pitchFamily="2" charset="2"/>
              </a:rPr>
              <a:t>5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60" name="TextBox 9"/>
          <p:cNvSpPr txBox="1"/>
          <p:nvPr/>
        </p:nvSpPr>
        <p:spPr>
          <a:xfrm>
            <a:off x="2752501" y="7161740"/>
            <a:ext cx="89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latin typeface="Nunito" charset="0"/>
                <a:ea typeface="Nunito" charset="0"/>
                <a:cs typeface="Nunito" charset="0"/>
              </a:rPr>
              <a:t>#3</a:t>
            </a:r>
            <a:endParaRPr lang="en-US" sz="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61" name="Gruppo 60"/>
          <p:cNvGrpSpPr/>
          <p:nvPr/>
        </p:nvGrpSpPr>
        <p:grpSpPr>
          <a:xfrm>
            <a:off x="9041705" y="5641342"/>
            <a:ext cx="12810110" cy="6348413"/>
            <a:chOff x="9041705" y="5641342"/>
            <a:chExt cx="12810110" cy="6348413"/>
          </a:xfrm>
        </p:grpSpPr>
        <p:sp>
          <p:nvSpPr>
            <p:cNvPr id="80" name="Rettangolo 79"/>
            <p:cNvSpPr/>
            <p:nvPr/>
          </p:nvSpPr>
          <p:spPr>
            <a:xfrm>
              <a:off x="9041705" y="5641342"/>
              <a:ext cx="12810110" cy="63484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0" name="TextBox 9"/>
            <p:cNvSpPr txBox="1"/>
            <p:nvPr/>
          </p:nvSpPr>
          <p:spPr>
            <a:xfrm>
              <a:off x="9361759" y="5882073"/>
              <a:ext cx="1239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300" dirty="0" smtClean="0">
                  <a:solidFill>
                    <a:srgbClr val="27C7CF"/>
                  </a:solidFill>
                  <a:latin typeface="Nunito" charset="0"/>
                  <a:ea typeface="Nunito" charset="0"/>
                  <a:cs typeface="Nunito" charset="0"/>
                </a:rPr>
                <a:t>TXID</a:t>
              </a:r>
              <a:endParaRPr lang="en-US" b="1" spc="300" dirty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91" name="TextBox 9"/>
            <p:cNvSpPr txBox="1"/>
            <p:nvPr/>
          </p:nvSpPr>
          <p:spPr>
            <a:xfrm>
              <a:off x="11111852" y="5882073"/>
              <a:ext cx="4761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300" dirty="0" smtClean="0">
                  <a:solidFill>
                    <a:srgbClr val="27A2DB"/>
                  </a:solidFill>
                  <a:latin typeface="Nunito" charset="0"/>
                  <a:ea typeface="Nunito" charset="0"/>
                  <a:cs typeface="Nunito" charset="0"/>
                </a:rPr>
                <a:t>INPUT</a:t>
              </a:r>
              <a:endParaRPr lang="en-US" b="1" spc="300" dirty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92" name="TextBox 9"/>
            <p:cNvSpPr txBox="1"/>
            <p:nvPr/>
          </p:nvSpPr>
          <p:spPr>
            <a:xfrm>
              <a:off x="16485192" y="5882073"/>
              <a:ext cx="4819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300" dirty="0" smtClean="0">
                  <a:solidFill>
                    <a:srgbClr val="D45544"/>
                  </a:solidFill>
                  <a:latin typeface="Nunito" charset="0"/>
                  <a:ea typeface="Nunito" charset="0"/>
                  <a:cs typeface="Nunito" charset="0"/>
                </a:rPr>
                <a:t>OUTPUT</a:t>
              </a:r>
              <a:endParaRPr lang="en-US" b="1" spc="300" dirty="0">
                <a:solidFill>
                  <a:srgbClr val="D45544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sp>
        <p:nvSpPr>
          <p:cNvPr id="93" name="Rettangolo 92"/>
          <p:cNvSpPr/>
          <p:nvPr/>
        </p:nvSpPr>
        <p:spPr>
          <a:xfrm>
            <a:off x="11111853" y="6527115"/>
            <a:ext cx="4761193" cy="1036042"/>
          </a:xfrm>
          <a:prstGeom prst="rect">
            <a:avLst/>
          </a:prstGeom>
          <a:noFill/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#1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</a:rPr>
              <a:t>(+6)</a:t>
            </a:r>
            <a:endParaRPr lang="it-IT" b="1" dirty="0">
              <a:solidFill>
                <a:schemeClr val="bg2">
                  <a:lumMod val="65000"/>
                </a:schemeClr>
              </a:solidFill>
            </a:endParaRPr>
          </a:p>
        </p:txBody>
      </p:sp>
      <p:grpSp>
        <p:nvGrpSpPr>
          <p:cNvPr id="94" name="Gruppo 93"/>
          <p:cNvGrpSpPr/>
          <p:nvPr/>
        </p:nvGrpSpPr>
        <p:grpSpPr>
          <a:xfrm>
            <a:off x="9463666" y="6527115"/>
            <a:ext cx="1036042" cy="1036042"/>
            <a:chOff x="2652212" y="4265154"/>
            <a:chExt cx="1036042" cy="1036042"/>
          </a:xfrm>
        </p:grpSpPr>
        <p:pic>
          <p:nvPicPr>
            <p:cNvPr id="95" name="Immagine 9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12" y="4265154"/>
              <a:ext cx="1036042" cy="1036042"/>
            </a:xfrm>
            <a:prstGeom prst="rect">
              <a:avLst/>
            </a:prstGeom>
          </p:spPr>
        </p:pic>
        <p:sp>
          <p:nvSpPr>
            <p:cNvPr id="96" name="TextBox 9"/>
            <p:cNvSpPr txBox="1"/>
            <p:nvPr/>
          </p:nvSpPr>
          <p:spPr>
            <a:xfrm>
              <a:off x="2770966" y="4434262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#4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sp>
        <p:nvSpPr>
          <p:cNvPr id="97" name="Rettangolo 96"/>
          <p:cNvSpPr/>
          <p:nvPr/>
        </p:nvSpPr>
        <p:spPr>
          <a:xfrm>
            <a:off x="16485191" y="6527115"/>
            <a:ext cx="4819169" cy="1036042"/>
          </a:xfrm>
          <a:prstGeom prst="rect">
            <a:avLst/>
          </a:prstGeom>
          <a:noFill/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       </a:t>
            </a:r>
            <a:r>
              <a:rPr lang="it-IT" sz="3200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Indirizzo</a:t>
            </a:r>
            <a:r>
              <a:rPr lang="it-IT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it-IT" sz="3200" dirty="0">
                <a:solidFill>
                  <a:srgbClr val="D45544"/>
                </a:solidFill>
                <a:sym typeface="Wingdings" panose="05000000000000000000" pitchFamily="2" charset="2"/>
              </a:rPr>
              <a:t></a:t>
            </a:r>
            <a:r>
              <a:rPr lang="it-IT" sz="3200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   </a:t>
            </a:r>
            <a:r>
              <a:rPr lang="it-IT" sz="3200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D</a:t>
            </a:r>
          </a:p>
          <a:p>
            <a:r>
              <a:rPr lang="it-IT" sz="3200" b="1" dirty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it-IT" sz="3200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       Valore      </a:t>
            </a:r>
            <a:r>
              <a:rPr lang="it-IT" sz="3200" dirty="0" smtClean="0">
                <a:solidFill>
                  <a:srgbClr val="D45544"/>
                </a:solidFill>
                <a:sym typeface="Wingdings" panose="05000000000000000000" pitchFamily="2" charset="2"/>
              </a:rPr>
              <a:t></a:t>
            </a:r>
            <a:r>
              <a:rPr lang="it-IT" sz="3200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   </a:t>
            </a:r>
            <a:r>
              <a:rPr lang="it-IT" sz="3200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7</a:t>
            </a:r>
            <a:endParaRPr lang="it-IT" sz="3200" b="1" dirty="0">
              <a:solidFill>
                <a:srgbClr val="27C7CF"/>
              </a:solidFill>
            </a:endParaRPr>
          </a:p>
        </p:txBody>
      </p:sp>
      <p:sp>
        <p:nvSpPr>
          <p:cNvPr id="98" name="Rettangolo 97"/>
          <p:cNvSpPr/>
          <p:nvPr/>
        </p:nvSpPr>
        <p:spPr>
          <a:xfrm>
            <a:off x="16485190" y="7982649"/>
            <a:ext cx="4819169" cy="1036042"/>
          </a:xfrm>
          <a:prstGeom prst="rect">
            <a:avLst/>
          </a:prstGeom>
          <a:noFill/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       </a:t>
            </a:r>
            <a:r>
              <a:rPr lang="it-IT" sz="3200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Indirizzo</a:t>
            </a:r>
            <a:r>
              <a:rPr lang="it-IT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it-IT" sz="3200" dirty="0">
                <a:solidFill>
                  <a:srgbClr val="27C7CF"/>
                </a:solidFill>
                <a:sym typeface="Wingdings" panose="05000000000000000000" pitchFamily="2" charset="2"/>
              </a:rPr>
              <a:t></a:t>
            </a:r>
            <a:r>
              <a:rPr lang="it-IT" sz="3200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   </a:t>
            </a:r>
            <a:r>
              <a:rPr lang="it-IT" sz="3200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A</a:t>
            </a:r>
          </a:p>
          <a:p>
            <a:r>
              <a:rPr lang="it-IT" sz="3200" b="1" dirty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it-IT" sz="3200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       Valore      </a:t>
            </a:r>
            <a:r>
              <a:rPr lang="it-IT" sz="3200" dirty="0" smtClean="0">
                <a:solidFill>
                  <a:srgbClr val="27C7CF"/>
                </a:solidFill>
                <a:sym typeface="Wingdings" panose="05000000000000000000" pitchFamily="2" charset="2"/>
              </a:rPr>
              <a:t></a:t>
            </a:r>
            <a:r>
              <a:rPr lang="it-IT" sz="3200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   </a:t>
            </a:r>
            <a:r>
              <a:rPr lang="it-IT" sz="3200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2</a:t>
            </a:r>
            <a:endParaRPr lang="it-IT" sz="3200" b="1" dirty="0">
              <a:solidFill>
                <a:srgbClr val="27C7CF"/>
              </a:solidFill>
            </a:endParaRPr>
          </a:p>
        </p:txBody>
      </p:sp>
      <p:sp>
        <p:nvSpPr>
          <p:cNvPr id="99" name="Ovale 98"/>
          <p:cNvSpPr/>
          <p:nvPr/>
        </p:nvSpPr>
        <p:spPr>
          <a:xfrm>
            <a:off x="2852352" y="8882472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A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sp>
        <p:nvSpPr>
          <p:cNvPr id="100" name="TextBox 9"/>
          <p:cNvSpPr txBox="1"/>
          <p:nvPr/>
        </p:nvSpPr>
        <p:spPr>
          <a:xfrm>
            <a:off x="4877023" y="8585670"/>
            <a:ext cx="2776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SALDO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101" name="Gruppo 100"/>
          <p:cNvGrpSpPr/>
          <p:nvPr/>
        </p:nvGrpSpPr>
        <p:grpSpPr>
          <a:xfrm>
            <a:off x="5049324" y="9344426"/>
            <a:ext cx="2431791" cy="964435"/>
            <a:chOff x="14344650" y="4491661"/>
            <a:chExt cx="2431791" cy="964435"/>
          </a:xfrm>
        </p:grpSpPr>
        <p:sp>
          <p:nvSpPr>
            <p:cNvPr id="102" name="Rettangolo arrotondato 101"/>
            <p:cNvSpPr/>
            <p:nvPr/>
          </p:nvSpPr>
          <p:spPr>
            <a:xfrm>
              <a:off x="14344650" y="4491661"/>
              <a:ext cx="2431791" cy="9644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sx="101000" sy="101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200" b="1" dirty="0" smtClean="0">
                  <a:solidFill>
                    <a:srgbClr val="27C7CF"/>
                  </a:solidFill>
                  <a:latin typeface="Nunito Light" charset="0"/>
                  <a:ea typeface="Nunito Light" charset="0"/>
                  <a:cs typeface="Nunito Light" charset="0"/>
                </a:rPr>
                <a:t>  15</a:t>
              </a:r>
              <a:endParaRPr lang="it-IT" sz="4200" dirty="0"/>
            </a:p>
          </p:txBody>
        </p:sp>
        <p:pic>
          <p:nvPicPr>
            <p:cNvPr id="103" name="Immagine 10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1398" y="4608899"/>
              <a:ext cx="698186" cy="698186"/>
            </a:xfrm>
            <a:prstGeom prst="rect">
              <a:avLst/>
            </a:prstGeom>
          </p:spPr>
        </p:pic>
      </p:grpSp>
      <p:sp>
        <p:nvSpPr>
          <p:cNvPr id="104" name="Ovale 103"/>
          <p:cNvSpPr/>
          <p:nvPr/>
        </p:nvSpPr>
        <p:spPr>
          <a:xfrm>
            <a:off x="13617881" y="4054501"/>
            <a:ext cx="960458" cy="96045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D45544"/>
                </a:solidFill>
                <a:latin typeface="Nunito"/>
              </a:rPr>
              <a:t>D</a:t>
            </a:r>
            <a:endParaRPr lang="it-IT" sz="6000" b="1" dirty="0">
              <a:solidFill>
                <a:srgbClr val="D45544"/>
              </a:solidFill>
              <a:latin typeface="Nunito"/>
            </a:endParaRPr>
          </a:p>
        </p:txBody>
      </p:sp>
      <p:sp>
        <p:nvSpPr>
          <p:cNvPr id="105" name="TextBox 9"/>
          <p:cNvSpPr txBox="1"/>
          <p:nvPr/>
        </p:nvSpPr>
        <p:spPr>
          <a:xfrm>
            <a:off x="9728900" y="4153244"/>
            <a:ext cx="3868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DESTINATARIO: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06" name="TextBox 9"/>
          <p:cNvSpPr txBox="1"/>
          <p:nvPr/>
        </p:nvSpPr>
        <p:spPr>
          <a:xfrm>
            <a:off x="15224819" y="4160804"/>
            <a:ext cx="277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IMPORTO: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107" name="Gruppo 106"/>
          <p:cNvGrpSpPr/>
          <p:nvPr/>
        </p:nvGrpSpPr>
        <p:grpSpPr>
          <a:xfrm>
            <a:off x="18100819" y="4059068"/>
            <a:ext cx="2431791" cy="964435"/>
            <a:chOff x="14344650" y="4491661"/>
            <a:chExt cx="2431791" cy="964435"/>
          </a:xfrm>
        </p:grpSpPr>
        <p:sp>
          <p:nvSpPr>
            <p:cNvPr id="108" name="Rettangolo arrotondato 107"/>
            <p:cNvSpPr/>
            <p:nvPr/>
          </p:nvSpPr>
          <p:spPr>
            <a:xfrm>
              <a:off x="14344650" y="4491661"/>
              <a:ext cx="2431791" cy="9644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sx="101000" sy="101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200" b="1" dirty="0" smtClean="0">
                  <a:solidFill>
                    <a:srgbClr val="27C7CF"/>
                  </a:solidFill>
                  <a:latin typeface="Nunito Light" charset="0"/>
                  <a:ea typeface="Nunito Light" charset="0"/>
                  <a:cs typeface="Nunito Light" charset="0"/>
                </a:rPr>
                <a:t>   </a:t>
              </a:r>
              <a:r>
                <a:rPr lang="en-US" sz="4200" b="1" dirty="0" smtClean="0">
                  <a:solidFill>
                    <a:srgbClr val="D45544"/>
                  </a:solidFill>
                  <a:latin typeface="Nunito Light" charset="0"/>
                  <a:ea typeface="Nunito Light" charset="0"/>
                  <a:cs typeface="Nunito Light" charset="0"/>
                </a:rPr>
                <a:t>7</a:t>
              </a:r>
              <a:endParaRPr lang="it-IT" sz="4200" dirty="0">
                <a:solidFill>
                  <a:srgbClr val="D45544"/>
                </a:solidFill>
              </a:endParaRPr>
            </a:p>
          </p:txBody>
        </p:sp>
        <p:pic>
          <p:nvPicPr>
            <p:cNvPr id="109" name="Immagine 10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1398" y="4608899"/>
              <a:ext cx="698186" cy="698186"/>
            </a:xfrm>
            <a:prstGeom prst="rect">
              <a:avLst/>
            </a:prstGeom>
          </p:spPr>
        </p:pic>
      </p:grpSp>
      <p:sp>
        <p:nvSpPr>
          <p:cNvPr id="110" name="Rettangolo 109"/>
          <p:cNvSpPr/>
          <p:nvPr/>
        </p:nvSpPr>
        <p:spPr>
          <a:xfrm>
            <a:off x="11111852" y="7988904"/>
            <a:ext cx="4761193" cy="1036042"/>
          </a:xfrm>
          <a:prstGeom prst="rect">
            <a:avLst/>
          </a:prstGeom>
          <a:noFill/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#2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</a:rPr>
              <a:t>(+4)</a:t>
            </a:r>
            <a:endParaRPr lang="it-IT" b="1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11" name="Parentesi graffa aperta 110"/>
          <p:cNvSpPr/>
          <p:nvPr/>
        </p:nvSpPr>
        <p:spPr>
          <a:xfrm rot="16200000">
            <a:off x="13299115" y="7048774"/>
            <a:ext cx="386670" cy="4761196"/>
          </a:xfrm>
          <a:prstGeom prst="leftBrac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Parentesi graffa aperta 111"/>
          <p:cNvSpPr/>
          <p:nvPr/>
        </p:nvSpPr>
        <p:spPr>
          <a:xfrm rot="16200000">
            <a:off x="18669097" y="7040924"/>
            <a:ext cx="386670" cy="4822529"/>
          </a:xfrm>
          <a:prstGeom prst="leftBrace">
            <a:avLst/>
          </a:prstGeom>
          <a:ln w="76200">
            <a:solidFill>
              <a:srgbClr val="D45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3" name="Gruppo 112"/>
          <p:cNvGrpSpPr/>
          <p:nvPr/>
        </p:nvGrpSpPr>
        <p:grpSpPr>
          <a:xfrm>
            <a:off x="12276552" y="10235487"/>
            <a:ext cx="2431791" cy="964435"/>
            <a:chOff x="14344650" y="4491661"/>
            <a:chExt cx="2431791" cy="964435"/>
          </a:xfrm>
        </p:grpSpPr>
        <p:sp>
          <p:nvSpPr>
            <p:cNvPr id="114" name="Rettangolo arrotondato 113"/>
            <p:cNvSpPr/>
            <p:nvPr/>
          </p:nvSpPr>
          <p:spPr>
            <a:xfrm>
              <a:off x="14344650" y="4491661"/>
              <a:ext cx="2431791" cy="9644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sx="101000" sy="101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200" b="1" dirty="0" smtClean="0">
                  <a:solidFill>
                    <a:srgbClr val="27C7CF"/>
                  </a:solidFill>
                  <a:latin typeface="Nunito Light" charset="0"/>
                  <a:ea typeface="Nunito Light" charset="0"/>
                  <a:cs typeface="Nunito Light" charset="0"/>
                </a:rPr>
                <a:t>  </a:t>
              </a:r>
              <a:r>
                <a:rPr lang="en-US" sz="4200" b="1" dirty="0" smtClean="0">
                  <a:solidFill>
                    <a:srgbClr val="27A2DB"/>
                  </a:solidFill>
                  <a:latin typeface="Nunito Light" charset="0"/>
                  <a:ea typeface="Nunito Light" charset="0"/>
                  <a:cs typeface="Nunito Light" charset="0"/>
                </a:rPr>
                <a:t>10</a:t>
              </a:r>
              <a:endParaRPr lang="it-IT" sz="4200" dirty="0">
                <a:solidFill>
                  <a:srgbClr val="27A2DB"/>
                </a:solidFill>
              </a:endParaRPr>
            </a:p>
          </p:txBody>
        </p:sp>
        <p:pic>
          <p:nvPicPr>
            <p:cNvPr id="115" name="Immagine 11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1398" y="4608899"/>
              <a:ext cx="698186" cy="698186"/>
            </a:xfrm>
            <a:prstGeom prst="rect">
              <a:avLst/>
            </a:prstGeom>
          </p:spPr>
        </p:pic>
      </p:grpSp>
      <p:grpSp>
        <p:nvGrpSpPr>
          <p:cNvPr id="116" name="Gruppo 115"/>
          <p:cNvGrpSpPr/>
          <p:nvPr/>
        </p:nvGrpSpPr>
        <p:grpSpPr>
          <a:xfrm>
            <a:off x="17646536" y="10239146"/>
            <a:ext cx="2431791" cy="964435"/>
            <a:chOff x="14344650" y="4491661"/>
            <a:chExt cx="2431791" cy="964435"/>
          </a:xfrm>
        </p:grpSpPr>
        <p:sp>
          <p:nvSpPr>
            <p:cNvPr id="117" name="Rettangolo arrotondato 116"/>
            <p:cNvSpPr/>
            <p:nvPr/>
          </p:nvSpPr>
          <p:spPr>
            <a:xfrm>
              <a:off x="14344650" y="4491661"/>
              <a:ext cx="2431791" cy="9644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sx="101000" sy="101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200" b="1" dirty="0" smtClean="0">
                  <a:solidFill>
                    <a:srgbClr val="27C7CF"/>
                  </a:solidFill>
                  <a:latin typeface="Nunito Light" charset="0"/>
                  <a:ea typeface="Nunito Light" charset="0"/>
                  <a:cs typeface="Nunito Light" charset="0"/>
                </a:rPr>
                <a:t>   </a:t>
              </a:r>
              <a:r>
                <a:rPr lang="en-US" sz="4200" b="1" dirty="0" smtClean="0">
                  <a:solidFill>
                    <a:srgbClr val="D45544"/>
                  </a:solidFill>
                  <a:latin typeface="Nunito Light" charset="0"/>
                  <a:ea typeface="Nunito Light" charset="0"/>
                  <a:cs typeface="Nunito Light" charset="0"/>
                </a:rPr>
                <a:t>9</a:t>
              </a:r>
              <a:endParaRPr lang="it-IT" sz="4200" dirty="0">
                <a:solidFill>
                  <a:srgbClr val="D45544"/>
                </a:solidFill>
              </a:endParaRPr>
            </a:p>
          </p:txBody>
        </p:sp>
        <p:pic>
          <p:nvPicPr>
            <p:cNvPr id="118" name="Immagine 11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1398" y="4608899"/>
              <a:ext cx="698186" cy="698186"/>
            </a:xfrm>
            <a:prstGeom prst="rect">
              <a:avLst/>
            </a:prstGeom>
          </p:spPr>
        </p:pic>
      </p:grpSp>
      <p:grpSp>
        <p:nvGrpSpPr>
          <p:cNvPr id="119" name="Gruppo 118"/>
          <p:cNvGrpSpPr/>
          <p:nvPr/>
        </p:nvGrpSpPr>
        <p:grpSpPr>
          <a:xfrm>
            <a:off x="17257698" y="11429349"/>
            <a:ext cx="3340359" cy="1178245"/>
            <a:chOff x="16272587" y="13385573"/>
            <a:chExt cx="3340359" cy="1178245"/>
          </a:xfrm>
        </p:grpSpPr>
        <p:sp>
          <p:nvSpPr>
            <p:cNvPr id="120" name="Rettangolo arrotondato 119"/>
            <p:cNvSpPr/>
            <p:nvPr/>
          </p:nvSpPr>
          <p:spPr>
            <a:xfrm>
              <a:off x="16272587" y="13385573"/>
              <a:ext cx="3340359" cy="117824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sx="101000" sy="101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200" b="1" dirty="0" smtClean="0">
                  <a:solidFill>
                    <a:srgbClr val="27C7CF"/>
                  </a:solidFill>
                  <a:latin typeface="Nunito Light" charset="0"/>
                  <a:ea typeface="Nunito Light" charset="0"/>
                  <a:cs typeface="Nunito Light" charset="0"/>
                </a:rPr>
                <a:t>  FEE: 1</a:t>
              </a:r>
              <a:endParaRPr lang="it-IT" sz="4200" dirty="0">
                <a:solidFill>
                  <a:srgbClr val="27C7CF"/>
                </a:solidFill>
              </a:endParaRPr>
            </a:p>
          </p:txBody>
        </p:sp>
        <p:pic>
          <p:nvPicPr>
            <p:cNvPr id="121" name="Immagine 12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5681" y="13625402"/>
              <a:ext cx="698186" cy="698186"/>
            </a:xfrm>
            <a:prstGeom prst="rect">
              <a:avLst/>
            </a:prstGeom>
          </p:spPr>
        </p:pic>
      </p:grpSp>
      <p:sp>
        <p:nvSpPr>
          <p:cNvPr id="122" name="Rettangolo 121"/>
          <p:cNvSpPr/>
          <p:nvPr/>
        </p:nvSpPr>
        <p:spPr>
          <a:xfrm>
            <a:off x="3868786" y="4267101"/>
            <a:ext cx="3713513" cy="1036042"/>
          </a:xfrm>
          <a:prstGeom prst="rect">
            <a:avLst/>
          </a:prstGeom>
          <a:solidFill>
            <a:srgbClr val="27C7CF">
              <a:alpha val="83922"/>
            </a:srgb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USATA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23" name="Rettangolo 122"/>
          <p:cNvSpPr/>
          <p:nvPr/>
        </p:nvSpPr>
        <p:spPr>
          <a:xfrm>
            <a:off x="3889554" y="5614438"/>
            <a:ext cx="3713513" cy="1036042"/>
          </a:xfrm>
          <a:prstGeom prst="rect">
            <a:avLst/>
          </a:prstGeom>
          <a:solidFill>
            <a:srgbClr val="27C7CF">
              <a:alpha val="83922"/>
            </a:srgb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USATA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9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64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4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4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64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64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4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4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64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64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64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4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64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4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4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64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64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4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4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64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/>
      <p:bldP spid="38" grpId="1"/>
      <p:bldP spid="39" grpId="0"/>
      <p:bldP spid="39" grpId="1"/>
      <p:bldP spid="93" grpId="0" animBg="1"/>
      <p:bldP spid="97" grpId="0" animBg="1"/>
      <p:bldP spid="98" grpId="0" animBg="1"/>
      <p:bldP spid="99" grpId="0" animBg="1"/>
      <p:bldP spid="100" grpId="0"/>
      <p:bldP spid="104" grpId="0" animBg="1"/>
      <p:bldP spid="105" grpId="0"/>
      <p:bldP spid="106" grpId="0"/>
      <p:bldP spid="110" grpId="0" animBg="1"/>
      <p:bldP spid="111" grpId="0" animBg="1"/>
      <p:bldP spid="112" grpId="0" animBg="1"/>
      <p:bldP spid="122" grpId="0" animBg="1"/>
      <p:bldP spid="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11"/>
          <p:cNvSpPr txBox="1"/>
          <p:nvPr/>
        </p:nvSpPr>
        <p:spPr>
          <a:xfrm>
            <a:off x="2872817" y="2064713"/>
            <a:ext cx="18632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P2PKH: PAY TO PUBLIC KEY HASH</a:t>
            </a:r>
          </a:p>
        </p:txBody>
      </p:sp>
      <p:sp>
        <p:nvSpPr>
          <p:cNvPr id="55" name="Ovale 54"/>
          <p:cNvSpPr/>
          <p:nvPr/>
        </p:nvSpPr>
        <p:spPr>
          <a:xfrm>
            <a:off x="3752571" y="4519952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B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sp>
        <p:nvSpPr>
          <p:cNvPr id="61" name="Ovale 60"/>
          <p:cNvSpPr/>
          <p:nvPr/>
        </p:nvSpPr>
        <p:spPr>
          <a:xfrm>
            <a:off x="3752570" y="7833288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 smtClean="0">
                <a:solidFill>
                  <a:srgbClr val="27C7CF"/>
                </a:solidFill>
                <a:latin typeface="Nunito"/>
              </a:rPr>
              <a:t>A</a:t>
            </a:r>
            <a:endParaRPr lang="it-IT" sz="8000" b="1" dirty="0">
              <a:solidFill>
                <a:srgbClr val="27C7CF"/>
              </a:solidFill>
              <a:latin typeface="Nunito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6021206" y="3925701"/>
            <a:ext cx="8700409" cy="2705488"/>
            <a:chOff x="6021206" y="3925701"/>
            <a:chExt cx="8700409" cy="2705488"/>
          </a:xfrm>
        </p:grpSpPr>
        <p:sp>
          <p:nvSpPr>
            <p:cNvPr id="21" name="Rettangolo 20"/>
            <p:cNvSpPr/>
            <p:nvPr/>
          </p:nvSpPr>
          <p:spPr>
            <a:xfrm>
              <a:off x="6021206" y="3925701"/>
              <a:ext cx="8700409" cy="2705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TextBox 9"/>
            <p:cNvSpPr txBox="1"/>
            <p:nvPr/>
          </p:nvSpPr>
          <p:spPr>
            <a:xfrm>
              <a:off x="6341259" y="4166431"/>
              <a:ext cx="1239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300" dirty="0" smtClean="0">
                  <a:solidFill>
                    <a:srgbClr val="27C7CF"/>
                  </a:solidFill>
                  <a:latin typeface="Nunito" charset="0"/>
                  <a:ea typeface="Nunito" charset="0"/>
                  <a:cs typeface="Nunito" charset="0"/>
                </a:rPr>
                <a:t>TXID</a:t>
              </a:r>
              <a:endParaRPr lang="en-US" b="1" spc="300" dirty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23" name="TextBox 9"/>
            <p:cNvSpPr txBox="1"/>
            <p:nvPr/>
          </p:nvSpPr>
          <p:spPr>
            <a:xfrm>
              <a:off x="8091352" y="4166431"/>
              <a:ext cx="1713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300" dirty="0" smtClean="0">
                  <a:solidFill>
                    <a:srgbClr val="27A2DB"/>
                  </a:solidFill>
                  <a:latin typeface="Nunito" charset="0"/>
                  <a:ea typeface="Nunito" charset="0"/>
                  <a:cs typeface="Nunito" charset="0"/>
                </a:rPr>
                <a:t>INPUT</a:t>
              </a:r>
              <a:endParaRPr lang="en-US" b="1" spc="300" dirty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10416692" y="4166431"/>
              <a:ext cx="36858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300" dirty="0" smtClean="0">
                  <a:solidFill>
                    <a:srgbClr val="D45544"/>
                  </a:solidFill>
                  <a:latin typeface="Nunito" charset="0"/>
                  <a:ea typeface="Nunito" charset="0"/>
                  <a:cs typeface="Nunito" charset="0"/>
                </a:rPr>
                <a:t>OUTPUT</a:t>
              </a:r>
              <a:endParaRPr lang="en-US" b="1" spc="300" dirty="0">
                <a:solidFill>
                  <a:srgbClr val="D45544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8091354" y="4811473"/>
              <a:ext cx="1713192" cy="1036042"/>
            </a:xfrm>
            <a:prstGeom prst="rect">
              <a:avLst/>
            </a:prstGeom>
            <a:noFill/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rgbClr val="27C7CF"/>
                  </a:solidFill>
                </a:rPr>
                <a:t>. . .</a:t>
              </a:r>
              <a:endParaRPr lang="it-IT" b="1" dirty="0">
                <a:solidFill>
                  <a:schemeClr val="bg2">
                    <a:lumMod val="65000"/>
                  </a:schemeClr>
                </a:solidFill>
              </a:endParaRPr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10416692" y="4811473"/>
              <a:ext cx="3685845" cy="1036042"/>
            </a:xfrm>
            <a:prstGeom prst="rect">
              <a:avLst/>
            </a:prstGeom>
            <a:noFill/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3200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  </a:t>
              </a:r>
              <a:r>
                <a:rPr lang="it-IT" sz="3200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Indirizzo</a:t>
              </a:r>
              <a:r>
                <a:rPr lang="it-IT" sz="32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  </a:t>
              </a:r>
              <a:r>
                <a:rPr lang="it-IT" sz="3200" dirty="0">
                  <a:solidFill>
                    <a:srgbClr val="D45544"/>
                  </a:solidFill>
                  <a:sym typeface="Wingdings" panose="05000000000000000000" pitchFamily="2" charset="2"/>
                </a:rPr>
                <a:t></a:t>
              </a:r>
              <a:r>
                <a:rPr lang="it-IT" sz="3200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   </a:t>
              </a:r>
              <a:r>
                <a:rPr lang="it-IT" sz="3200" b="1" dirty="0">
                  <a:solidFill>
                    <a:srgbClr val="27C7CF"/>
                  </a:solidFill>
                  <a:sym typeface="Wingdings" panose="05000000000000000000" pitchFamily="2" charset="2"/>
                </a:rPr>
                <a:t>A</a:t>
              </a:r>
              <a:endParaRPr lang="it-IT" sz="3200" b="1" dirty="0" smtClean="0">
                <a:solidFill>
                  <a:srgbClr val="27C7CF"/>
                </a:solidFill>
                <a:sym typeface="Wingdings" panose="05000000000000000000" pitchFamily="2" charset="2"/>
              </a:endParaRPr>
            </a:p>
            <a:p>
              <a:r>
                <a:rPr lang="it-IT" sz="3200" b="1" dirty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 </a:t>
              </a:r>
              <a:r>
                <a:rPr lang="it-IT" sz="3200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  Valore      </a:t>
              </a:r>
              <a:r>
                <a:rPr lang="it-IT" sz="3200" dirty="0" smtClean="0">
                  <a:solidFill>
                    <a:srgbClr val="D45544"/>
                  </a:solidFill>
                  <a:sym typeface="Wingdings" panose="05000000000000000000" pitchFamily="2" charset="2"/>
                </a:rPr>
                <a:t></a:t>
              </a:r>
              <a:r>
                <a:rPr lang="it-IT" sz="3200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   </a:t>
              </a:r>
              <a:r>
                <a:rPr lang="it-IT" sz="3200" b="1" dirty="0">
                  <a:solidFill>
                    <a:srgbClr val="27C7CF"/>
                  </a:solidFill>
                  <a:sym typeface="Wingdings" panose="05000000000000000000" pitchFamily="2" charset="2"/>
                </a:rPr>
                <a:t>5</a:t>
              </a:r>
              <a:endParaRPr lang="it-IT" sz="3200" b="1" dirty="0">
                <a:solidFill>
                  <a:srgbClr val="27C7CF"/>
                </a:solidFill>
              </a:endParaRPr>
            </a:p>
          </p:txBody>
        </p:sp>
        <p:pic>
          <p:nvPicPr>
            <p:cNvPr id="75" name="Immagine 7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69" y="4806672"/>
              <a:ext cx="1036042" cy="1036042"/>
            </a:xfrm>
            <a:prstGeom prst="rect">
              <a:avLst/>
            </a:prstGeom>
          </p:spPr>
        </p:pic>
        <p:sp>
          <p:nvSpPr>
            <p:cNvPr id="76" name="TextBox 9"/>
            <p:cNvSpPr txBox="1"/>
            <p:nvPr/>
          </p:nvSpPr>
          <p:spPr>
            <a:xfrm>
              <a:off x="6565323" y="4975780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#5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6021207" y="7350818"/>
            <a:ext cx="10617366" cy="5247982"/>
            <a:chOff x="6021207" y="7350818"/>
            <a:chExt cx="10617366" cy="5247982"/>
          </a:xfrm>
        </p:grpSpPr>
        <p:sp>
          <p:nvSpPr>
            <p:cNvPr id="56" name="Rettangolo 55"/>
            <p:cNvSpPr/>
            <p:nvPr/>
          </p:nvSpPr>
          <p:spPr>
            <a:xfrm>
              <a:off x="6021207" y="7350818"/>
              <a:ext cx="10617366" cy="5247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TextBox 9"/>
            <p:cNvSpPr txBox="1"/>
            <p:nvPr/>
          </p:nvSpPr>
          <p:spPr>
            <a:xfrm>
              <a:off x="6495603" y="7625204"/>
              <a:ext cx="1965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300" dirty="0" smtClean="0">
                  <a:solidFill>
                    <a:srgbClr val="27A2DB"/>
                  </a:solidFill>
                  <a:latin typeface="Nunito" charset="0"/>
                  <a:ea typeface="Nunito" charset="0"/>
                  <a:cs typeface="Nunito" charset="0"/>
                </a:rPr>
                <a:t>INPUT</a:t>
              </a:r>
              <a:endParaRPr lang="en-US" b="1" spc="300" dirty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  <p:pic>
          <p:nvPicPr>
            <p:cNvPr id="28" name="Immagine 2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5958" y="8216121"/>
              <a:ext cx="1036042" cy="1036042"/>
            </a:xfrm>
            <a:prstGeom prst="rect">
              <a:avLst/>
            </a:prstGeom>
          </p:spPr>
        </p:pic>
        <p:sp>
          <p:nvSpPr>
            <p:cNvPr id="29" name="TextBox 9"/>
            <p:cNvSpPr txBox="1"/>
            <p:nvPr/>
          </p:nvSpPr>
          <p:spPr>
            <a:xfrm>
              <a:off x="10084712" y="8385229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#5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66" name="TextBox 9"/>
            <p:cNvSpPr txBox="1"/>
            <p:nvPr/>
          </p:nvSpPr>
          <p:spPr>
            <a:xfrm>
              <a:off x="6495603" y="8437609"/>
              <a:ext cx="3537978" cy="541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300" dirty="0" smtClean="0">
                  <a:solidFill>
                    <a:srgbClr val="27C7CF"/>
                  </a:solidFill>
                  <a:latin typeface="Nunito" charset="0"/>
                  <a:ea typeface="Nunito" charset="0"/>
                  <a:cs typeface="Nunito" charset="0"/>
                </a:rPr>
                <a:t>TRANSAZIONE:</a:t>
              </a:r>
              <a:endParaRPr lang="en-US" sz="4000" b="1" spc="300" dirty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67" name="TextBox 9"/>
            <p:cNvSpPr txBox="1"/>
            <p:nvPr/>
          </p:nvSpPr>
          <p:spPr>
            <a:xfrm>
              <a:off x="6495603" y="11066729"/>
              <a:ext cx="38682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300" dirty="0" smtClean="0">
                  <a:solidFill>
                    <a:srgbClr val="27C7CF"/>
                  </a:solidFill>
                  <a:latin typeface="Nunito" charset="0"/>
                  <a:ea typeface="Nunito" charset="0"/>
                  <a:cs typeface="Nunito" charset="0"/>
                </a:rPr>
                <a:t>FIRMA DIGITALE:</a:t>
              </a:r>
              <a:r>
                <a:rPr lang="en-US" sz="4000" b="1" spc="300" dirty="0" smtClean="0">
                  <a:solidFill>
                    <a:schemeClr val="tx2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endParaRPr lang="en-US" sz="4000" b="1" spc="300" dirty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  <p:pic>
          <p:nvPicPr>
            <p:cNvPr id="68" name="Immagine 6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715" y="10907681"/>
              <a:ext cx="1036042" cy="1036042"/>
            </a:xfrm>
            <a:prstGeom prst="rect">
              <a:avLst/>
            </a:prstGeom>
          </p:spPr>
        </p:pic>
        <p:sp>
          <p:nvSpPr>
            <p:cNvPr id="69" name="TextBox 9"/>
            <p:cNvSpPr txBox="1"/>
            <p:nvPr/>
          </p:nvSpPr>
          <p:spPr>
            <a:xfrm>
              <a:off x="10490469" y="11076789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#5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70" name="Rettangolo arrotondato 69"/>
            <p:cNvSpPr/>
            <p:nvPr/>
          </p:nvSpPr>
          <p:spPr>
            <a:xfrm>
              <a:off x="12176236" y="10907682"/>
              <a:ext cx="1814335" cy="10360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sx="101000" sy="101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27C7CF"/>
                  </a:solidFill>
                  <a:latin typeface="Nunito Light" charset="0"/>
                  <a:ea typeface="Nunito Light" charset="0"/>
                  <a:cs typeface="Nunito Light" charset="0"/>
                </a:rPr>
                <a:t>HASH</a:t>
              </a:r>
              <a:endParaRPr lang="it-IT" dirty="0"/>
            </a:p>
          </p:txBody>
        </p:sp>
        <p:cxnSp>
          <p:nvCxnSpPr>
            <p:cNvPr id="71" name="Connettore 2 70"/>
            <p:cNvCxnSpPr/>
            <p:nvPr/>
          </p:nvCxnSpPr>
          <p:spPr>
            <a:xfrm>
              <a:off x="11539262" y="11439217"/>
              <a:ext cx="438181" cy="0"/>
            </a:xfrm>
            <a:prstGeom prst="straightConnector1">
              <a:avLst/>
            </a:prstGeom>
            <a:ln w="76200">
              <a:solidFill>
                <a:srgbClr val="27C7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9"/>
            <p:cNvSpPr txBox="1"/>
            <p:nvPr/>
          </p:nvSpPr>
          <p:spPr>
            <a:xfrm>
              <a:off x="6495604" y="9645748"/>
              <a:ext cx="4487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300" dirty="0" smtClean="0">
                  <a:solidFill>
                    <a:srgbClr val="27C7CF"/>
                  </a:solidFill>
                  <a:latin typeface="Nunito" charset="0"/>
                  <a:ea typeface="Nunito" charset="0"/>
                  <a:cs typeface="Nunito" charset="0"/>
                </a:rPr>
                <a:t>CHIAVE PUBBLICA:</a:t>
              </a:r>
              <a:r>
                <a:rPr lang="en-US" sz="4000" b="1" spc="300" dirty="0" smtClean="0">
                  <a:solidFill>
                    <a:schemeClr val="tx2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endParaRPr lang="en-US" sz="4000" b="1" spc="300" dirty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  <p:pic>
          <p:nvPicPr>
            <p:cNvPr id="74" name="Immagine 73"/>
            <p:cNvPicPr>
              <a:picLocks noChangeAspect="1"/>
            </p:cNvPicPr>
            <p:nvPr/>
          </p:nvPicPr>
          <p:blipFill>
            <a:blip r:embed="rId4" cstate="email">
              <a:duotone>
                <a:prstClr val="black"/>
                <a:srgbClr val="27C7C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1032534" y="9605487"/>
              <a:ext cx="906656" cy="906656"/>
            </a:xfrm>
            <a:prstGeom prst="rect">
              <a:avLst/>
            </a:prstGeom>
          </p:spPr>
        </p:pic>
        <p:pic>
          <p:nvPicPr>
            <p:cNvPr id="77" name="Immagine 76"/>
            <p:cNvPicPr>
              <a:picLocks noChangeAspect="1"/>
            </p:cNvPicPr>
            <p:nvPr/>
          </p:nvPicPr>
          <p:blipFill>
            <a:blip r:embed="rId4" cstate="email">
              <a:duotone>
                <a:prstClr val="black"/>
                <a:srgbClr val="D4554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5024523" y="10941476"/>
              <a:ext cx="932099" cy="932099"/>
            </a:xfrm>
            <a:prstGeom prst="rect">
              <a:avLst/>
            </a:prstGeom>
          </p:spPr>
        </p:pic>
        <p:cxnSp>
          <p:nvCxnSpPr>
            <p:cNvPr id="78" name="Connettore 2 77"/>
            <p:cNvCxnSpPr/>
            <p:nvPr/>
          </p:nvCxnSpPr>
          <p:spPr>
            <a:xfrm>
              <a:off x="14315723" y="11418547"/>
              <a:ext cx="438181" cy="0"/>
            </a:xfrm>
            <a:prstGeom prst="straightConnector1">
              <a:avLst/>
            </a:prstGeom>
            <a:ln w="76200">
              <a:solidFill>
                <a:srgbClr val="27C7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ttangolo 99"/>
          <p:cNvSpPr/>
          <p:nvPr/>
        </p:nvSpPr>
        <p:spPr>
          <a:xfrm>
            <a:off x="18698518" y="6143370"/>
            <a:ext cx="1631609" cy="14818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b="1" dirty="0">
                <a:solidFill>
                  <a:srgbClr val="27C7CF"/>
                </a:solidFill>
              </a:rPr>
              <a:t>=</a:t>
            </a:r>
            <a:endParaRPr lang="it-IT" b="1" dirty="0">
              <a:solidFill>
                <a:srgbClr val="27C7CF"/>
              </a:solidFill>
            </a:endParaRPr>
          </a:p>
        </p:txBody>
      </p:sp>
      <p:sp>
        <p:nvSpPr>
          <p:cNvPr id="102" name="Ovale 101"/>
          <p:cNvSpPr/>
          <p:nvPr/>
        </p:nvSpPr>
        <p:spPr>
          <a:xfrm>
            <a:off x="13177411" y="4677176"/>
            <a:ext cx="790300" cy="790300"/>
          </a:xfrm>
          <a:prstGeom prst="ellipse">
            <a:avLst/>
          </a:prstGeom>
          <a:noFill/>
          <a:ln w="76200">
            <a:solidFill>
              <a:srgbClr val="27A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7" name="Connettore 4 106"/>
          <p:cNvCxnSpPr>
            <a:stCxn id="102" idx="6"/>
            <a:endCxn id="100" idx="0"/>
          </p:cNvCxnSpPr>
          <p:nvPr/>
        </p:nvCxnSpPr>
        <p:spPr>
          <a:xfrm>
            <a:off x="13967711" y="5072326"/>
            <a:ext cx="5546612" cy="1071044"/>
          </a:xfrm>
          <a:prstGeom prst="bentConnector2">
            <a:avLst/>
          </a:prstGeom>
          <a:ln w="76200">
            <a:solidFill>
              <a:srgbClr val="27A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e 107"/>
          <p:cNvSpPr/>
          <p:nvPr/>
        </p:nvSpPr>
        <p:spPr>
          <a:xfrm>
            <a:off x="10813915" y="9331241"/>
            <a:ext cx="1397046" cy="1397046"/>
          </a:xfrm>
          <a:prstGeom prst="ellipse">
            <a:avLst/>
          </a:prstGeom>
          <a:noFill/>
          <a:ln w="76200">
            <a:solidFill>
              <a:srgbClr val="27A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arrotondato 108"/>
          <p:cNvSpPr/>
          <p:nvPr/>
        </p:nvSpPr>
        <p:spPr>
          <a:xfrm>
            <a:off x="18607154" y="9538030"/>
            <a:ext cx="1814335" cy="103604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HASH</a:t>
            </a:r>
            <a:endParaRPr lang="it-IT" dirty="0"/>
          </a:p>
        </p:txBody>
      </p:sp>
      <p:cxnSp>
        <p:nvCxnSpPr>
          <p:cNvPr id="111" name="Connettore 2 110"/>
          <p:cNvCxnSpPr>
            <a:stCxn id="108" idx="6"/>
            <a:endCxn id="109" idx="1"/>
          </p:cNvCxnSpPr>
          <p:nvPr/>
        </p:nvCxnSpPr>
        <p:spPr>
          <a:xfrm>
            <a:off x="12210961" y="10029764"/>
            <a:ext cx="6396193" cy="26287"/>
          </a:xfrm>
          <a:prstGeom prst="straightConnector1">
            <a:avLst/>
          </a:prstGeom>
          <a:ln w="76200">
            <a:solidFill>
              <a:srgbClr val="27A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/>
          <p:cNvCxnSpPr>
            <a:stCxn id="109" idx="0"/>
            <a:endCxn id="100" idx="2"/>
          </p:cNvCxnSpPr>
          <p:nvPr/>
        </p:nvCxnSpPr>
        <p:spPr>
          <a:xfrm flipV="1">
            <a:off x="19514322" y="7625204"/>
            <a:ext cx="1" cy="1912826"/>
          </a:xfrm>
          <a:prstGeom prst="straightConnector1">
            <a:avLst/>
          </a:prstGeom>
          <a:ln w="76200">
            <a:solidFill>
              <a:srgbClr val="27A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35"/>
          <p:cNvSpPr/>
          <p:nvPr/>
        </p:nvSpPr>
        <p:spPr>
          <a:xfrm>
            <a:off x="10801733" y="9351385"/>
            <a:ext cx="1397046" cy="1397046"/>
          </a:xfrm>
          <a:prstGeom prst="ellipse">
            <a:avLst/>
          </a:prstGeom>
          <a:noFill/>
          <a:ln w="76200">
            <a:solidFill>
              <a:srgbClr val="27A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14839949" y="10709002"/>
            <a:ext cx="1397046" cy="1397046"/>
          </a:xfrm>
          <a:prstGeom prst="ellipse">
            <a:avLst/>
          </a:prstGeom>
          <a:noFill/>
          <a:ln w="76200">
            <a:solidFill>
              <a:srgbClr val="27A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4 37"/>
          <p:cNvCxnSpPr>
            <a:stCxn id="37" idx="0"/>
            <a:endCxn id="36" idx="6"/>
          </p:cNvCxnSpPr>
          <p:nvPr/>
        </p:nvCxnSpPr>
        <p:spPr>
          <a:xfrm rot="16200000" flipV="1">
            <a:off x="13539079" y="8709608"/>
            <a:ext cx="659094" cy="3339693"/>
          </a:xfrm>
          <a:prstGeom prst="bentConnector2">
            <a:avLst/>
          </a:prstGeom>
          <a:ln w="76200">
            <a:solidFill>
              <a:srgbClr val="27A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18698518" y="7833288"/>
            <a:ext cx="1631609" cy="14818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b="1" dirty="0">
                <a:solidFill>
                  <a:srgbClr val="27C7CF"/>
                </a:solidFill>
              </a:rPr>
              <a:t>=</a:t>
            </a:r>
            <a:endParaRPr lang="it-IT" b="1" dirty="0">
              <a:solidFill>
                <a:srgbClr val="27C7CF"/>
              </a:solidFill>
            </a:endParaRPr>
          </a:p>
        </p:txBody>
      </p:sp>
      <p:sp>
        <p:nvSpPr>
          <p:cNvPr id="40" name="Ovale 39"/>
          <p:cNvSpPr/>
          <p:nvPr/>
        </p:nvSpPr>
        <p:spPr>
          <a:xfrm>
            <a:off x="10191213" y="10720024"/>
            <a:ext cx="1397046" cy="1397046"/>
          </a:xfrm>
          <a:prstGeom prst="ellipse">
            <a:avLst/>
          </a:prstGeom>
          <a:noFill/>
          <a:ln w="76200">
            <a:solidFill>
              <a:srgbClr val="27A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/>
          <p:cNvSpPr/>
          <p:nvPr/>
        </p:nvSpPr>
        <p:spPr>
          <a:xfrm>
            <a:off x="6262664" y="4642044"/>
            <a:ext cx="1397046" cy="1397046"/>
          </a:xfrm>
          <a:prstGeom prst="ellipse">
            <a:avLst/>
          </a:prstGeom>
          <a:noFill/>
          <a:ln w="76200">
            <a:solidFill>
              <a:srgbClr val="27A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4 41"/>
          <p:cNvCxnSpPr>
            <a:stCxn id="41" idx="6"/>
            <a:endCxn id="39" idx="0"/>
          </p:cNvCxnSpPr>
          <p:nvPr/>
        </p:nvCxnSpPr>
        <p:spPr>
          <a:xfrm>
            <a:off x="7659710" y="5340567"/>
            <a:ext cx="11854613" cy="2492721"/>
          </a:xfrm>
          <a:prstGeom prst="bentConnector2">
            <a:avLst/>
          </a:prstGeom>
          <a:ln w="76200">
            <a:solidFill>
              <a:srgbClr val="27A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40" idx="6"/>
            <a:endCxn id="39" idx="2"/>
          </p:cNvCxnSpPr>
          <p:nvPr/>
        </p:nvCxnSpPr>
        <p:spPr>
          <a:xfrm flipV="1">
            <a:off x="11588259" y="9315122"/>
            <a:ext cx="7926064" cy="2103425"/>
          </a:xfrm>
          <a:prstGeom prst="bentConnector2">
            <a:avLst/>
          </a:prstGeom>
          <a:ln w="76200">
            <a:solidFill>
              <a:srgbClr val="27A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4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1" grpId="0" animBg="1"/>
      <p:bldP spid="100" grpId="0" animBg="1"/>
      <p:bldP spid="100" grpId="1" animBg="1"/>
      <p:bldP spid="102" grpId="0" animBg="1"/>
      <p:bldP spid="102" grpId="1" animBg="1"/>
      <p:bldP spid="108" grpId="0" animBg="1"/>
      <p:bldP spid="108" grpId="1" animBg="1"/>
      <p:bldP spid="109" grpId="0" animBg="1"/>
      <p:bldP spid="109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783740" y="7153600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 smtClean="0">
                <a:solidFill>
                  <a:srgbClr val="27C7CF"/>
                </a:solidFill>
                <a:latin typeface="Nunito"/>
              </a:rPr>
              <a:t>A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sp>
        <p:nvSpPr>
          <p:cNvPr id="16" name="Ovale 15"/>
          <p:cNvSpPr/>
          <p:nvPr/>
        </p:nvSpPr>
        <p:spPr>
          <a:xfrm>
            <a:off x="11369581" y="4913093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B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8815754" y="9651061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C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sp>
        <p:nvSpPr>
          <p:cNvPr id="31" name="Ovale 30"/>
          <p:cNvSpPr/>
          <p:nvPr/>
        </p:nvSpPr>
        <p:spPr>
          <a:xfrm>
            <a:off x="17952340" y="7153600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 smtClean="0">
                <a:solidFill>
                  <a:srgbClr val="27C7CF"/>
                </a:solidFill>
                <a:latin typeface="Nunito"/>
              </a:rPr>
              <a:t>E</a:t>
            </a:r>
            <a:endParaRPr lang="it-IT" sz="8000" b="1" dirty="0">
              <a:solidFill>
                <a:srgbClr val="27C7CF"/>
              </a:solidFill>
              <a:latin typeface="Nunito"/>
            </a:endParaRPr>
          </a:p>
        </p:txBody>
      </p:sp>
      <p:cxnSp>
        <p:nvCxnSpPr>
          <p:cNvPr id="35" name="Connettore diritto 34"/>
          <p:cNvCxnSpPr/>
          <p:nvPr/>
        </p:nvCxnSpPr>
        <p:spPr>
          <a:xfrm flipV="1">
            <a:off x="6920868" y="5943601"/>
            <a:ext cx="3937948" cy="1442946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/>
          <p:cNvCxnSpPr/>
          <p:nvPr/>
        </p:nvCxnSpPr>
        <p:spPr>
          <a:xfrm>
            <a:off x="6719966" y="8635050"/>
            <a:ext cx="1814434" cy="1169080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/>
          <p:cNvCxnSpPr/>
          <p:nvPr/>
        </p:nvCxnSpPr>
        <p:spPr>
          <a:xfrm>
            <a:off x="13518495" y="5943601"/>
            <a:ext cx="3937948" cy="1442946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11"/>
          <p:cNvSpPr txBox="1"/>
          <p:nvPr/>
        </p:nvSpPr>
        <p:spPr>
          <a:xfrm>
            <a:off x="2875875" y="2090917"/>
            <a:ext cx="186259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PROBLEMA ORDINE</a:t>
            </a:r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TRANSAZIONI</a:t>
            </a:r>
            <a:endParaRPr lang="en-US" sz="88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cxnSp>
        <p:nvCxnSpPr>
          <p:cNvPr id="61" name="Connettore diritto 60"/>
          <p:cNvCxnSpPr/>
          <p:nvPr/>
        </p:nvCxnSpPr>
        <p:spPr>
          <a:xfrm flipV="1">
            <a:off x="11107101" y="10498535"/>
            <a:ext cx="2418083" cy="1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e 61"/>
          <p:cNvSpPr/>
          <p:nvPr/>
        </p:nvSpPr>
        <p:spPr>
          <a:xfrm>
            <a:off x="14175300" y="9651061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D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cxnSp>
        <p:nvCxnSpPr>
          <p:cNvPr id="68" name="Connettore diritto 67"/>
          <p:cNvCxnSpPr/>
          <p:nvPr/>
        </p:nvCxnSpPr>
        <p:spPr>
          <a:xfrm flipV="1">
            <a:off x="16301486" y="8950960"/>
            <a:ext cx="1249023" cy="1000979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magine 6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64" y="8303166"/>
            <a:ext cx="983330" cy="98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0" name="Immagine 6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64" y="6937927"/>
            <a:ext cx="983330" cy="98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1" name="Gruppo 70"/>
          <p:cNvGrpSpPr/>
          <p:nvPr/>
        </p:nvGrpSpPr>
        <p:grpSpPr>
          <a:xfrm>
            <a:off x="2111146" y="4365424"/>
            <a:ext cx="5453741" cy="1679854"/>
            <a:chOff x="11638158" y="9422830"/>
            <a:chExt cx="5453741" cy="1679854"/>
          </a:xfrm>
        </p:grpSpPr>
        <p:sp>
          <p:nvSpPr>
            <p:cNvPr id="72" name="Rettangolo 71"/>
            <p:cNvSpPr/>
            <p:nvPr/>
          </p:nvSpPr>
          <p:spPr>
            <a:xfrm>
              <a:off x="11638158" y="9422830"/>
              <a:ext cx="5453741" cy="1679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73" name="Immagine 7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9458" y="9738980"/>
              <a:ext cx="1036042" cy="1036042"/>
            </a:xfrm>
            <a:prstGeom prst="rect">
              <a:avLst/>
            </a:prstGeom>
          </p:spPr>
        </p:pic>
        <p:sp>
          <p:nvSpPr>
            <p:cNvPr id="87" name="Rettangolo 86"/>
            <p:cNvSpPr/>
            <p:nvPr/>
          </p:nvSpPr>
          <p:spPr>
            <a:xfrm>
              <a:off x="13076800" y="9738980"/>
              <a:ext cx="3713513" cy="1036042"/>
            </a:xfrm>
            <a:prstGeom prst="rect">
              <a:avLst/>
            </a:prstGeom>
            <a:noFill/>
            <a:ln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rgbClr val="27C7CF"/>
                  </a:solidFill>
                </a:rPr>
                <a:t>A </a:t>
              </a:r>
              <a:r>
                <a:rPr lang="it-IT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</a:t>
              </a:r>
              <a:r>
                <a:rPr lang="it-IT" b="1" dirty="0">
                  <a:solidFill>
                    <a:srgbClr val="27C7CF"/>
                  </a:solidFill>
                  <a:sym typeface="Wingdings" panose="05000000000000000000" pitchFamily="2" charset="2"/>
                </a:rPr>
                <a:t>A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  </a:t>
              </a:r>
              <a:r>
                <a:rPr lang="it-IT" b="1" dirty="0" smtClean="0">
                  <a:solidFill>
                    <a:srgbClr val="27A2DB"/>
                  </a:solidFill>
                  <a:sym typeface="Wingdings" panose="05000000000000000000" pitchFamily="2" charset="2"/>
                </a:rPr>
                <a:t>10</a:t>
              </a:r>
              <a:endParaRPr lang="it-IT" b="1" dirty="0">
                <a:solidFill>
                  <a:srgbClr val="27A2DB"/>
                </a:solidFill>
              </a:endParaRPr>
            </a:p>
          </p:txBody>
        </p:sp>
        <p:sp>
          <p:nvSpPr>
            <p:cNvPr id="88" name="TextBox 9"/>
            <p:cNvSpPr txBox="1"/>
            <p:nvPr/>
          </p:nvSpPr>
          <p:spPr>
            <a:xfrm>
              <a:off x="11958212" y="9908088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#7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89" name="Gruppo 88"/>
          <p:cNvGrpSpPr/>
          <p:nvPr/>
        </p:nvGrpSpPr>
        <p:grpSpPr>
          <a:xfrm>
            <a:off x="2088424" y="9903153"/>
            <a:ext cx="5453741" cy="1679854"/>
            <a:chOff x="11638158" y="9422830"/>
            <a:chExt cx="5453741" cy="1679854"/>
          </a:xfrm>
        </p:grpSpPr>
        <p:sp>
          <p:nvSpPr>
            <p:cNvPr id="90" name="Rettangolo 89"/>
            <p:cNvSpPr/>
            <p:nvPr/>
          </p:nvSpPr>
          <p:spPr>
            <a:xfrm>
              <a:off x="11638158" y="9422830"/>
              <a:ext cx="5453741" cy="1679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91" name="Immagine 9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9458" y="9738980"/>
              <a:ext cx="1036042" cy="1036042"/>
            </a:xfrm>
            <a:prstGeom prst="rect">
              <a:avLst/>
            </a:prstGeom>
          </p:spPr>
        </p:pic>
        <p:sp>
          <p:nvSpPr>
            <p:cNvPr id="92" name="Rettangolo 91"/>
            <p:cNvSpPr/>
            <p:nvPr/>
          </p:nvSpPr>
          <p:spPr>
            <a:xfrm>
              <a:off x="13076800" y="9738980"/>
              <a:ext cx="3713513" cy="1036042"/>
            </a:xfrm>
            <a:prstGeom prst="rect">
              <a:avLst/>
            </a:prstGeom>
            <a:noFill/>
            <a:ln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rgbClr val="27C7CF"/>
                  </a:solidFill>
                </a:rPr>
                <a:t>A </a:t>
              </a:r>
              <a:r>
                <a:rPr lang="it-IT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E   </a:t>
              </a:r>
              <a:r>
                <a:rPr lang="it-IT" b="1" dirty="0" smtClean="0">
                  <a:solidFill>
                    <a:srgbClr val="27A2DB"/>
                  </a:solidFill>
                  <a:sym typeface="Wingdings" panose="05000000000000000000" pitchFamily="2" charset="2"/>
                </a:rPr>
                <a:t>10</a:t>
              </a:r>
              <a:endParaRPr lang="it-IT" b="1" dirty="0">
                <a:solidFill>
                  <a:srgbClr val="27A2DB"/>
                </a:solidFill>
              </a:endParaRPr>
            </a:p>
          </p:txBody>
        </p:sp>
        <p:sp>
          <p:nvSpPr>
            <p:cNvPr id="93" name="TextBox 9"/>
            <p:cNvSpPr txBox="1"/>
            <p:nvPr/>
          </p:nvSpPr>
          <p:spPr>
            <a:xfrm>
              <a:off x="11958212" y="9908088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#7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sp>
        <p:nvSpPr>
          <p:cNvPr id="94" name="TextBox 9"/>
          <p:cNvSpPr txBox="1"/>
          <p:nvPr/>
        </p:nvSpPr>
        <p:spPr>
          <a:xfrm>
            <a:off x="17224106" y="8624890"/>
            <a:ext cx="51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 smtClean="0">
                <a:solidFill>
                  <a:srgbClr val="D45544"/>
                </a:solidFill>
                <a:latin typeface="Nunito" charset="0"/>
                <a:ea typeface="Nunito" charset="0"/>
                <a:cs typeface="Nunito" charset="0"/>
              </a:rPr>
              <a:t>X</a:t>
            </a:r>
            <a:endParaRPr lang="en-US" sz="4400" b="1" spc="300" dirty="0">
              <a:solidFill>
                <a:srgbClr val="D45544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95" name="TextBox 9"/>
          <p:cNvSpPr txBox="1"/>
          <p:nvPr/>
        </p:nvSpPr>
        <p:spPr>
          <a:xfrm>
            <a:off x="11933490" y="3712764"/>
            <a:ext cx="51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 smtClean="0">
                <a:solidFill>
                  <a:srgbClr val="D45544"/>
                </a:solidFill>
                <a:latin typeface="Nunito" charset="0"/>
                <a:ea typeface="Nunito" charset="0"/>
                <a:cs typeface="Nunito" charset="0"/>
              </a:rPr>
              <a:t>!</a:t>
            </a:r>
            <a:endParaRPr lang="en-US" sz="7200" b="1" spc="300" dirty="0">
              <a:solidFill>
                <a:srgbClr val="D45544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84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2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2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2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2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2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2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1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2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42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2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2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1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-3.7037E-6 L 0.05432 0.0636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6" y="318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3.33333E-6 L 0.15017 -0.1017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2 0.06366 L 0.0829 0.09595 C 0.08909 0.10313 0.0986 0.11007 0.10876 0.11551 C 0.12054 0.12142 0.13025 0.12419 0.13741 0.12408 L 0.17173 0.12361 " pathEditMode="relative" rAng="960000" ptsTypes="AAAAA">
                                      <p:cBhvr>
                                        <p:cTn id="9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2" y="410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7 -0.10174 L 0.18241 -0.11516 C 0.18918 -0.11817 0.19927 -0.11968 0.20982 -0.11968 C 0.22187 -0.11968 0.23144 -0.11817 0.23815 -0.11516 L 0.27065 -0.10174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3 0.12361 L 0.26739 0.1241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0" y="2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65 -0.10174 L 0.42863 -0.0031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9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39 0.12431 L 0.30008 0.12304 C 0.30731 0.12269 0.31747 0.12014 0.32776 0.11644 C 0.33955 0.11204 0.34886 0.10695 0.35505 0.10232 L 0.38572 0.0794 " pathEditMode="relative" rAng="20880000" ptsTypes="AAAAA">
                                      <p:cBhvr>
                                        <p:cTn id="10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65 0.0794 L 0.42863 0.0158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" y="-3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42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2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2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42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20" grpId="0" animBg="1"/>
      <p:bldP spid="31" grpId="0" animBg="1"/>
      <p:bldP spid="62" grpId="0" animBg="1"/>
      <p:bldP spid="94" grpId="0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magine 13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28" y="8273408"/>
            <a:ext cx="5700423" cy="5700423"/>
          </a:xfrm>
          <a:prstGeom prst="rect">
            <a:avLst/>
          </a:prstGeom>
          <a:effectLst>
            <a:outerShdw blurRad="101600" sx="101000" sy="101000" algn="ctr" rotWithShape="0">
              <a:prstClr val="black">
                <a:alpha val="28000"/>
              </a:prstClr>
            </a:outerShdw>
          </a:effectLst>
        </p:spPr>
      </p:pic>
      <p:sp>
        <p:nvSpPr>
          <p:cNvPr id="27" name="TextBox 311"/>
          <p:cNvSpPr txBox="1"/>
          <p:nvPr/>
        </p:nvSpPr>
        <p:spPr>
          <a:xfrm>
            <a:off x="8456908" y="2064713"/>
            <a:ext cx="74639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BLOCK</a:t>
            </a:r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CHAIN</a:t>
            </a:r>
            <a:endParaRPr lang="en-US" sz="8800" b="1" spc="300" dirty="0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47" y="1042969"/>
            <a:ext cx="3366925" cy="3366925"/>
          </a:xfrm>
          <a:prstGeom prst="rect">
            <a:avLst/>
          </a:prstGeom>
        </p:spPr>
      </p:pic>
      <p:grpSp>
        <p:nvGrpSpPr>
          <p:cNvPr id="39" name="Gruppo 38"/>
          <p:cNvGrpSpPr/>
          <p:nvPr/>
        </p:nvGrpSpPr>
        <p:grpSpPr>
          <a:xfrm>
            <a:off x="3355517" y="3706675"/>
            <a:ext cx="18134926" cy="1311438"/>
            <a:chOff x="4492390" y="3763483"/>
            <a:chExt cx="18017090" cy="1311438"/>
          </a:xfrm>
        </p:grpSpPr>
        <p:sp>
          <p:nvSpPr>
            <p:cNvPr id="41" name="Rettangolo 7"/>
            <p:cNvSpPr/>
            <p:nvPr/>
          </p:nvSpPr>
          <p:spPr>
            <a:xfrm>
              <a:off x="4492390" y="3763483"/>
              <a:ext cx="18017090" cy="1311438"/>
            </a:xfrm>
            <a:custGeom>
              <a:avLst/>
              <a:gdLst>
                <a:gd name="connsiteX0" fmla="*/ 0 w 14447519"/>
                <a:gd name="connsiteY0" fmla="*/ 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0 w 14447519"/>
                <a:gd name="connsiteY4" fmla="*/ 0 h 3071896"/>
                <a:gd name="connsiteX0" fmla="*/ 1137920 w 14447519"/>
                <a:gd name="connsiteY0" fmla="*/ 20320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1137920 w 14447519"/>
                <a:gd name="connsiteY4" fmla="*/ 203200 h 3071896"/>
                <a:gd name="connsiteX0" fmla="*/ 20320 w 13329919"/>
                <a:gd name="connsiteY0" fmla="*/ 203200 h 3071896"/>
                <a:gd name="connsiteX1" fmla="*/ 13329919 w 13329919"/>
                <a:gd name="connsiteY1" fmla="*/ 0 h 3071896"/>
                <a:gd name="connsiteX2" fmla="*/ 13329919 w 13329919"/>
                <a:gd name="connsiteY2" fmla="*/ 3071896 h 3071896"/>
                <a:gd name="connsiteX3" fmla="*/ 0 w 13329919"/>
                <a:gd name="connsiteY3" fmla="*/ 2299736 h 3071896"/>
                <a:gd name="connsiteX4" fmla="*/ 20320 w 13329919"/>
                <a:gd name="connsiteY4" fmla="*/ 203200 h 3071896"/>
                <a:gd name="connsiteX0" fmla="*/ 467360 w 13776959"/>
                <a:gd name="connsiteY0" fmla="*/ 203200 h 3254776"/>
                <a:gd name="connsiteX1" fmla="*/ 13776959 w 13776959"/>
                <a:gd name="connsiteY1" fmla="*/ 0 h 3254776"/>
                <a:gd name="connsiteX2" fmla="*/ 13776959 w 13776959"/>
                <a:gd name="connsiteY2" fmla="*/ 3071896 h 3254776"/>
                <a:gd name="connsiteX3" fmla="*/ 0 w 13776959"/>
                <a:gd name="connsiteY3" fmla="*/ 3254776 h 3254776"/>
                <a:gd name="connsiteX4" fmla="*/ 467360 w 13776959"/>
                <a:gd name="connsiteY4" fmla="*/ 203200 h 3254776"/>
                <a:gd name="connsiteX0" fmla="*/ 0 w 14244319"/>
                <a:gd name="connsiteY0" fmla="*/ 0 h 3315736"/>
                <a:gd name="connsiteX1" fmla="*/ 14244319 w 14244319"/>
                <a:gd name="connsiteY1" fmla="*/ 609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244319"/>
                <a:gd name="connsiteY0" fmla="*/ 0 h 3315736"/>
                <a:gd name="connsiteX1" fmla="*/ 14142719 w 14244319"/>
                <a:gd name="connsiteY1" fmla="*/ 12801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244319 w 14671039"/>
                <a:gd name="connsiteY2" fmla="*/ 313285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305279 w 14671039"/>
                <a:gd name="connsiteY2" fmla="*/ 301093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132856"/>
                <a:gd name="connsiteX1" fmla="*/ 14671039 w 14671039"/>
                <a:gd name="connsiteY1" fmla="*/ 731520 h 3132856"/>
                <a:gd name="connsiteX2" fmla="*/ 14305279 w 14671039"/>
                <a:gd name="connsiteY2" fmla="*/ 3010936 h 3132856"/>
                <a:gd name="connsiteX3" fmla="*/ 345440 w 14671039"/>
                <a:gd name="connsiteY3" fmla="*/ 3132856 h 3132856"/>
                <a:gd name="connsiteX4" fmla="*/ 0 w 14671039"/>
                <a:gd name="connsiteY4" fmla="*/ 0 h 3132856"/>
                <a:gd name="connsiteX0" fmla="*/ 0 w 14406879"/>
                <a:gd name="connsiteY0" fmla="*/ 0 h 2725820"/>
                <a:gd name="connsiteX1" fmla="*/ 14406879 w 14406879"/>
                <a:gd name="connsiteY1" fmla="*/ 324484 h 2725820"/>
                <a:gd name="connsiteX2" fmla="*/ 14041119 w 14406879"/>
                <a:gd name="connsiteY2" fmla="*/ 2603900 h 2725820"/>
                <a:gd name="connsiteX3" fmla="*/ 81280 w 14406879"/>
                <a:gd name="connsiteY3" fmla="*/ 2725820 h 2725820"/>
                <a:gd name="connsiteX4" fmla="*/ 0 w 14406879"/>
                <a:gd name="connsiteY4" fmla="*/ 0 h 2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879" h="2725820">
                  <a:moveTo>
                    <a:pt x="0" y="0"/>
                  </a:moveTo>
                  <a:lnTo>
                    <a:pt x="14406879" y="324484"/>
                  </a:lnTo>
                  <a:lnTo>
                    <a:pt x="14041119" y="2603900"/>
                  </a:lnTo>
                  <a:lnTo>
                    <a:pt x="81280" y="272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TextBox 9"/>
            <p:cNvSpPr txBox="1"/>
            <p:nvPr/>
          </p:nvSpPr>
          <p:spPr>
            <a:xfrm>
              <a:off x="5081919" y="4094900"/>
              <a:ext cx="167405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Le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nuove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transazioni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sono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ordinate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in strutture dette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blocchi</a:t>
              </a:r>
              <a:endParaRPr lang="en-US" sz="4000" b="1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sp>
        <p:nvSpPr>
          <p:cNvPr id="107" name="TextBox 9"/>
          <p:cNvSpPr txBox="1"/>
          <p:nvPr/>
        </p:nvSpPr>
        <p:spPr>
          <a:xfrm>
            <a:off x="4867957" y="5480609"/>
            <a:ext cx="14641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Le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transazioni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presenti in un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blocco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sono considerate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avvenute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nello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stesso momento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08" name="TextBox 9"/>
          <p:cNvSpPr txBox="1"/>
          <p:nvPr/>
        </p:nvSpPr>
        <p:spPr>
          <a:xfrm>
            <a:off x="4867957" y="7147017"/>
            <a:ext cx="14641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Ogni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blocco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è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collegato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al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precedente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formando una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“catena di blocchi”</a:t>
            </a:r>
            <a:r>
              <a:rPr lang="en-US" sz="4000" spc="300" dirty="0" smtClean="0">
                <a:latin typeface="Nunito" charset="0"/>
                <a:ea typeface="Nunito" charset="0"/>
                <a:cs typeface="Nunito" charset="0"/>
              </a:rPr>
              <a:t>,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la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Blockchain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4539713" y="9265000"/>
            <a:ext cx="2905263" cy="2989722"/>
            <a:chOff x="4867957" y="9265000"/>
            <a:chExt cx="2905263" cy="2989722"/>
          </a:xfrm>
        </p:grpSpPr>
        <p:sp>
          <p:nvSpPr>
            <p:cNvPr id="46" name="Rettangolo 45"/>
            <p:cNvSpPr/>
            <p:nvPr/>
          </p:nvSpPr>
          <p:spPr>
            <a:xfrm>
              <a:off x="4867957" y="9265000"/>
              <a:ext cx="2905263" cy="2989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47" name="Immagine 4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256" y="9581150"/>
              <a:ext cx="1036042" cy="1036042"/>
            </a:xfrm>
            <a:prstGeom prst="rect">
              <a:avLst/>
            </a:prstGeom>
          </p:spPr>
        </p:pic>
        <p:pic>
          <p:nvPicPr>
            <p:cNvPr id="48" name="Immagine 4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256" y="10933343"/>
              <a:ext cx="1036042" cy="1036042"/>
            </a:xfrm>
            <a:prstGeom prst="rect">
              <a:avLst/>
            </a:prstGeom>
          </p:spPr>
        </p:pic>
        <p:sp>
          <p:nvSpPr>
            <p:cNvPr id="61" name="TextBox 9"/>
            <p:cNvSpPr txBox="1"/>
            <p:nvPr/>
          </p:nvSpPr>
          <p:spPr>
            <a:xfrm>
              <a:off x="5188010" y="9750258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#1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62" name="TextBox 9"/>
            <p:cNvSpPr txBox="1"/>
            <p:nvPr/>
          </p:nvSpPr>
          <p:spPr>
            <a:xfrm>
              <a:off x="5188010" y="11097421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#3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238" y="9584304"/>
              <a:ext cx="1036042" cy="1036042"/>
            </a:xfrm>
            <a:prstGeom prst="rect">
              <a:avLst/>
            </a:prstGeom>
          </p:spPr>
        </p:pic>
        <p:sp>
          <p:nvSpPr>
            <p:cNvPr id="35" name="TextBox 9"/>
            <p:cNvSpPr txBox="1"/>
            <p:nvPr/>
          </p:nvSpPr>
          <p:spPr>
            <a:xfrm>
              <a:off x="6539992" y="9748382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#2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10887934" y="9265000"/>
            <a:ext cx="2905263" cy="2989722"/>
            <a:chOff x="11216178" y="9265000"/>
            <a:chExt cx="2905263" cy="2989722"/>
          </a:xfrm>
        </p:grpSpPr>
        <p:sp>
          <p:nvSpPr>
            <p:cNvPr id="38" name="Rettangolo 37"/>
            <p:cNvSpPr/>
            <p:nvPr/>
          </p:nvSpPr>
          <p:spPr>
            <a:xfrm>
              <a:off x="11216178" y="9265000"/>
              <a:ext cx="2905263" cy="2989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40" name="Immagine 3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7477" y="9581150"/>
              <a:ext cx="1036042" cy="1036042"/>
            </a:xfrm>
            <a:prstGeom prst="rect">
              <a:avLst/>
            </a:prstGeom>
          </p:spPr>
        </p:pic>
        <p:pic>
          <p:nvPicPr>
            <p:cNvPr id="42" name="Immagine 4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7477" y="10933343"/>
              <a:ext cx="1036042" cy="1036042"/>
            </a:xfrm>
            <a:prstGeom prst="rect">
              <a:avLst/>
            </a:prstGeom>
          </p:spPr>
        </p:pic>
        <p:sp>
          <p:nvSpPr>
            <p:cNvPr id="43" name="TextBox 9"/>
            <p:cNvSpPr txBox="1"/>
            <p:nvPr/>
          </p:nvSpPr>
          <p:spPr>
            <a:xfrm>
              <a:off x="11536231" y="9750258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#4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45" name="TextBox 9"/>
            <p:cNvSpPr txBox="1"/>
            <p:nvPr/>
          </p:nvSpPr>
          <p:spPr>
            <a:xfrm>
              <a:off x="11536231" y="11097421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#6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  <p:pic>
          <p:nvPicPr>
            <p:cNvPr id="49" name="Immagine 4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9459" y="9584304"/>
              <a:ext cx="1036042" cy="1036042"/>
            </a:xfrm>
            <a:prstGeom prst="rect">
              <a:avLst/>
            </a:prstGeom>
          </p:spPr>
        </p:pic>
        <p:sp>
          <p:nvSpPr>
            <p:cNvPr id="50" name="TextBox 9"/>
            <p:cNvSpPr txBox="1"/>
            <p:nvPr/>
          </p:nvSpPr>
          <p:spPr>
            <a:xfrm>
              <a:off x="12888213" y="9748382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#5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17565471" y="9265000"/>
            <a:ext cx="2905263" cy="2989722"/>
            <a:chOff x="17893715" y="9265000"/>
            <a:chExt cx="2905263" cy="2989722"/>
          </a:xfrm>
        </p:grpSpPr>
        <p:sp>
          <p:nvSpPr>
            <p:cNvPr id="53" name="Rettangolo 52"/>
            <p:cNvSpPr/>
            <p:nvPr/>
          </p:nvSpPr>
          <p:spPr>
            <a:xfrm>
              <a:off x="17893715" y="9265000"/>
              <a:ext cx="2905263" cy="2989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54" name="Immagine 5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5014" y="9581150"/>
              <a:ext cx="1036042" cy="1036042"/>
            </a:xfrm>
            <a:prstGeom prst="rect">
              <a:avLst/>
            </a:prstGeom>
          </p:spPr>
        </p:pic>
        <p:pic>
          <p:nvPicPr>
            <p:cNvPr id="57" name="Immagine 5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5014" y="10933343"/>
              <a:ext cx="1036042" cy="1036042"/>
            </a:xfrm>
            <a:prstGeom prst="rect">
              <a:avLst/>
            </a:prstGeom>
          </p:spPr>
        </p:pic>
        <p:sp>
          <p:nvSpPr>
            <p:cNvPr id="58" name="TextBox 9"/>
            <p:cNvSpPr txBox="1"/>
            <p:nvPr/>
          </p:nvSpPr>
          <p:spPr>
            <a:xfrm>
              <a:off x="18213768" y="9750258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#7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18213768" y="11097421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#9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  <p:pic>
          <p:nvPicPr>
            <p:cNvPr id="60" name="Immagine 5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996" y="9584304"/>
              <a:ext cx="1036042" cy="1036042"/>
            </a:xfrm>
            <a:prstGeom prst="rect">
              <a:avLst/>
            </a:prstGeom>
          </p:spPr>
        </p:pic>
        <p:sp>
          <p:nvSpPr>
            <p:cNvPr id="63" name="TextBox 9"/>
            <p:cNvSpPr txBox="1"/>
            <p:nvPr/>
          </p:nvSpPr>
          <p:spPr>
            <a:xfrm>
              <a:off x="19565750" y="9748382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#8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cxnSp>
        <p:nvCxnSpPr>
          <p:cNvPr id="3" name="Connettore 2 2"/>
          <p:cNvCxnSpPr/>
          <p:nvPr/>
        </p:nvCxnSpPr>
        <p:spPr>
          <a:xfrm flipV="1">
            <a:off x="6653885" y="10081847"/>
            <a:ext cx="3899448" cy="1333043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 flipV="1">
            <a:off x="13076951" y="10118321"/>
            <a:ext cx="3899448" cy="1333043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uppo 117"/>
          <p:cNvGrpSpPr/>
          <p:nvPr/>
        </p:nvGrpSpPr>
        <p:grpSpPr>
          <a:xfrm>
            <a:off x="3442550" y="3706675"/>
            <a:ext cx="17492550" cy="1311438"/>
            <a:chOff x="4492390" y="3763483"/>
            <a:chExt cx="18017090" cy="1311438"/>
          </a:xfrm>
        </p:grpSpPr>
        <p:sp>
          <p:nvSpPr>
            <p:cNvPr id="119" name="Rettangolo 7"/>
            <p:cNvSpPr/>
            <p:nvPr/>
          </p:nvSpPr>
          <p:spPr>
            <a:xfrm>
              <a:off x="4492390" y="3763483"/>
              <a:ext cx="18017090" cy="1311438"/>
            </a:xfrm>
            <a:custGeom>
              <a:avLst/>
              <a:gdLst>
                <a:gd name="connsiteX0" fmla="*/ 0 w 14447519"/>
                <a:gd name="connsiteY0" fmla="*/ 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0 w 14447519"/>
                <a:gd name="connsiteY4" fmla="*/ 0 h 3071896"/>
                <a:gd name="connsiteX0" fmla="*/ 1137920 w 14447519"/>
                <a:gd name="connsiteY0" fmla="*/ 20320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1137920 w 14447519"/>
                <a:gd name="connsiteY4" fmla="*/ 203200 h 3071896"/>
                <a:gd name="connsiteX0" fmla="*/ 20320 w 13329919"/>
                <a:gd name="connsiteY0" fmla="*/ 203200 h 3071896"/>
                <a:gd name="connsiteX1" fmla="*/ 13329919 w 13329919"/>
                <a:gd name="connsiteY1" fmla="*/ 0 h 3071896"/>
                <a:gd name="connsiteX2" fmla="*/ 13329919 w 13329919"/>
                <a:gd name="connsiteY2" fmla="*/ 3071896 h 3071896"/>
                <a:gd name="connsiteX3" fmla="*/ 0 w 13329919"/>
                <a:gd name="connsiteY3" fmla="*/ 2299736 h 3071896"/>
                <a:gd name="connsiteX4" fmla="*/ 20320 w 13329919"/>
                <a:gd name="connsiteY4" fmla="*/ 203200 h 3071896"/>
                <a:gd name="connsiteX0" fmla="*/ 467360 w 13776959"/>
                <a:gd name="connsiteY0" fmla="*/ 203200 h 3254776"/>
                <a:gd name="connsiteX1" fmla="*/ 13776959 w 13776959"/>
                <a:gd name="connsiteY1" fmla="*/ 0 h 3254776"/>
                <a:gd name="connsiteX2" fmla="*/ 13776959 w 13776959"/>
                <a:gd name="connsiteY2" fmla="*/ 3071896 h 3254776"/>
                <a:gd name="connsiteX3" fmla="*/ 0 w 13776959"/>
                <a:gd name="connsiteY3" fmla="*/ 3254776 h 3254776"/>
                <a:gd name="connsiteX4" fmla="*/ 467360 w 13776959"/>
                <a:gd name="connsiteY4" fmla="*/ 203200 h 3254776"/>
                <a:gd name="connsiteX0" fmla="*/ 0 w 14244319"/>
                <a:gd name="connsiteY0" fmla="*/ 0 h 3315736"/>
                <a:gd name="connsiteX1" fmla="*/ 14244319 w 14244319"/>
                <a:gd name="connsiteY1" fmla="*/ 609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244319"/>
                <a:gd name="connsiteY0" fmla="*/ 0 h 3315736"/>
                <a:gd name="connsiteX1" fmla="*/ 14142719 w 14244319"/>
                <a:gd name="connsiteY1" fmla="*/ 12801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244319 w 14671039"/>
                <a:gd name="connsiteY2" fmla="*/ 313285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305279 w 14671039"/>
                <a:gd name="connsiteY2" fmla="*/ 301093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132856"/>
                <a:gd name="connsiteX1" fmla="*/ 14671039 w 14671039"/>
                <a:gd name="connsiteY1" fmla="*/ 731520 h 3132856"/>
                <a:gd name="connsiteX2" fmla="*/ 14305279 w 14671039"/>
                <a:gd name="connsiteY2" fmla="*/ 3010936 h 3132856"/>
                <a:gd name="connsiteX3" fmla="*/ 345440 w 14671039"/>
                <a:gd name="connsiteY3" fmla="*/ 3132856 h 3132856"/>
                <a:gd name="connsiteX4" fmla="*/ 0 w 14671039"/>
                <a:gd name="connsiteY4" fmla="*/ 0 h 3132856"/>
                <a:gd name="connsiteX0" fmla="*/ 0 w 14406879"/>
                <a:gd name="connsiteY0" fmla="*/ 0 h 2725820"/>
                <a:gd name="connsiteX1" fmla="*/ 14406879 w 14406879"/>
                <a:gd name="connsiteY1" fmla="*/ 324484 h 2725820"/>
                <a:gd name="connsiteX2" fmla="*/ 14041119 w 14406879"/>
                <a:gd name="connsiteY2" fmla="*/ 2603900 h 2725820"/>
                <a:gd name="connsiteX3" fmla="*/ 81280 w 14406879"/>
                <a:gd name="connsiteY3" fmla="*/ 2725820 h 2725820"/>
                <a:gd name="connsiteX4" fmla="*/ 0 w 14406879"/>
                <a:gd name="connsiteY4" fmla="*/ 0 h 2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879" h="2725820">
                  <a:moveTo>
                    <a:pt x="0" y="0"/>
                  </a:moveTo>
                  <a:lnTo>
                    <a:pt x="14406879" y="324484"/>
                  </a:lnTo>
                  <a:lnTo>
                    <a:pt x="14041119" y="2603900"/>
                  </a:lnTo>
                  <a:lnTo>
                    <a:pt x="81280" y="272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0" name="TextBox 9"/>
            <p:cNvSpPr txBox="1"/>
            <p:nvPr/>
          </p:nvSpPr>
          <p:spPr>
            <a:xfrm>
              <a:off x="5081919" y="4094900"/>
              <a:ext cx="167405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Una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transazione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appena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ricevuta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non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è ancora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confermata</a:t>
              </a:r>
              <a:endParaRPr lang="en-US" sz="4000" b="1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sp>
        <p:nvSpPr>
          <p:cNvPr id="121" name="TextBox 9"/>
          <p:cNvSpPr txBox="1"/>
          <p:nvPr/>
        </p:nvSpPr>
        <p:spPr>
          <a:xfrm>
            <a:off x="4867957" y="5480609"/>
            <a:ext cx="14641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Una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è considerata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confermata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solo quando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appartiene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ad un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blocco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della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Blockchain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2" name="TextBox 9"/>
          <p:cNvSpPr txBox="1"/>
          <p:nvPr/>
        </p:nvSpPr>
        <p:spPr>
          <a:xfrm>
            <a:off x="4118927" y="7147017"/>
            <a:ext cx="16139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Ogni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nodo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della rete può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raccogliere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un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gruppo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transazioni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ricevute in un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blocco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condividerlo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3" name="Rettangolo 122"/>
          <p:cNvSpPr/>
          <p:nvPr/>
        </p:nvSpPr>
        <p:spPr>
          <a:xfrm>
            <a:off x="11887505" y="9095269"/>
            <a:ext cx="2905263" cy="29897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24" name="Gruppo 123"/>
          <p:cNvGrpSpPr/>
          <p:nvPr/>
        </p:nvGrpSpPr>
        <p:grpSpPr>
          <a:xfrm>
            <a:off x="4412147" y="10944073"/>
            <a:ext cx="1036042" cy="1036042"/>
            <a:chOff x="4947622" y="11141122"/>
            <a:chExt cx="1036042" cy="1036042"/>
          </a:xfrm>
        </p:grpSpPr>
        <p:pic>
          <p:nvPicPr>
            <p:cNvPr id="125" name="Immagine 12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622" y="11141122"/>
              <a:ext cx="1036042" cy="1036042"/>
            </a:xfrm>
            <a:prstGeom prst="rect">
              <a:avLst/>
            </a:prstGeom>
          </p:spPr>
        </p:pic>
        <p:sp>
          <p:nvSpPr>
            <p:cNvPr id="126" name="TextBox 9"/>
            <p:cNvSpPr txBox="1"/>
            <p:nvPr/>
          </p:nvSpPr>
          <p:spPr>
            <a:xfrm>
              <a:off x="5066376" y="11310230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#4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127" name="Gruppo 126"/>
          <p:cNvGrpSpPr/>
          <p:nvPr/>
        </p:nvGrpSpPr>
        <p:grpSpPr>
          <a:xfrm>
            <a:off x="5728165" y="10996350"/>
            <a:ext cx="1036042" cy="1036042"/>
            <a:chOff x="6263640" y="11193399"/>
            <a:chExt cx="1036042" cy="1036042"/>
          </a:xfrm>
        </p:grpSpPr>
        <p:pic>
          <p:nvPicPr>
            <p:cNvPr id="128" name="Immagine 12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640" y="11193399"/>
              <a:ext cx="1036042" cy="1036042"/>
            </a:xfrm>
            <a:prstGeom prst="rect">
              <a:avLst/>
            </a:prstGeom>
          </p:spPr>
        </p:pic>
        <p:sp>
          <p:nvSpPr>
            <p:cNvPr id="129" name="TextBox 9"/>
            <p:cNvSpPr txBox="1"/>
            <p:nvPr/>
          </p:nvSpPr>
          <p:spPr>
            <a:xfrm>
              <a:off x="6382394" y="11357477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#8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130" name="Gruppo 129"/>
          <p:cNvGrpSpPr/>
          <p:nvPr/>
        </p:nvGrpSpPr>
        <p:grpSpPr>
          <a:xfrm>
            <a:off x="7378480" y="10861656"/>
            <a:ext cx="1036042" cy="1036042"/>
            <a:chOff x="7913955" y="11058705"/>
            <a:chExt cx="1036042" cy="1036042"/>
          </a:xfrm>
        </p:grpSpPr>
        <p:pic>
          <p:nvPicPr>
            <p:cNvPr id="131" name="Immagine 13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955" y="11058705"/>
              <a:ext cx="1036042" cy="1036042"/>
            </a:xfrm>
            <a:prstGeom prst="rect">
              <a:avLst/>
            </a:prstGeom>
          </p:spPr>
        </p:pic>
        <p:sp>
          <p:nvSpPr>
            <p:cNvPr id="132" name="TextBox 9"/>
            <p:cNvSpPr txBox="1"/>
            <p:nvPr/>
          </p:nvSpPr>
          <p:spPr>
            <a:xfrm>
              <a:off x="8032709" y="11222783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#5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6342438" y="9554088"/>
            <a:ext cx="1036042" cy="1036042"/>
            <a:chOff x="6877913" y="9751137"/>
            <a:chExt cx="1036042" cy="1036042"/>
          </a:xfrm>
        </p:grpSpPr>
        <p:pic>
          <p:nvPicPr>
            <p:cNvPr id="134" name="Immagine 13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7913" y="9751137"/>
              <a:ext cx="1036042" cy="1036042"/>
            </a:xfrm>
            <a:prstGeom prst="rect">
              <a:avLst/>
            </a:prstGeom>
          </p:spPr>
        </p:pic>
        <p:sp>
          <p:nvSpPr>
            <p:cNvPr id="135" name="TextBox 9"/>
            <p:cNvSpPr txBox="1"/>
            <p:nvPr/>
          </p:nvSpPr>
          <p:spPr>
            <a:xfrm>
              <a:off x="6996667" y="9915215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#9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pic>
        <p:nvPicPr>
          <p:cNvPr id="136" name="Immagine 13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422" y="8949307"/>
            <a:ext cx="3281645" cy="3281645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17000"/>
              </a:prstClr>
            </a:outerShdw>
          </a:effectLst>
        </p:spPr>
      </p:pic>
      <p:cxnSp>
        <p:nvCxnSpPr>
          <p:cNvPr id="137" name="Connettore 2 136"/>
          <p:cNvCxnSpPr/>
          <p:nvPr/>
        </p:nvCxnSpPr>
        <p:spPr>
          <a:xfrm>
            <a:off x="15208898" y="10590130"/>
            <a:ext cx="1903445" cy="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58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721E-6 3.7037E-7 L 0.1938 -0.106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90" y="-5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761E-6 7.40741E-7 L 0.29448 -0.01123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4" y="-5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9403E-6 1.85185E-6 L 0.31473 -0.01563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33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31E-6 2.40741E-6 L 0.31662 -0.01945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1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7" grpId="1"/>
      <p:bldP spid="108" grpId="0"/>
      <p:bldP spid="108" grpId="1"/>
      <p:bldP spid="121" grpId="0"/>
      <p:bldP spid="122" grpId="0"/>
      <p:bldP spid="1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11"/>
          <p:cNvSpPr txBox="1"/>
          <p:nvPr/>
        </p:nvSpPr>
        <p:spPr>
          <a:xfrm>
            <a:off x="5072433" y="2064713"/>
            <a:ext cx="14232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STRUTTURA DEL BLOCCO</a:t>
            </a:r>
            <a:endParaRPr lang="en-US" sz="8800" b="1" spc="300" dirty="0"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2647927" y="5411388"/>
            <a:ext cx="7214291" cy="4959334"/>
            <a:chOff x="2647928" y="4160049"/>
            <a:chExt cx="7214291" cy="4959334"/>
          </a:xfrm>
        </p:grpSpPr>
        <p:sp>
          <p:nvSpPr>
            <p:cNvPr id="24" name="Rettangolo 23"/>
            <p:cNvSpPr/>
            <p:nvPr/>
          </p:nvSpPr>
          <p:spPr>
            <a:xfrm>
              <a:off x="2647929" y="4160049"/>
              <a:ext cx="7214290" cy="4959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2647928" y="4408091"/>
              <a:ext cx="7214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pc="300" dirty="0" smtClean="0">
                  <a:solidFill>
                    <a:srgbClr val="27C7CF"/>
                  </a:solidFill>
                  <a:latin typeface="Nunito" charset="0"/>
                  <a:ea typeface="Nunito" charset="0"/>
                  <a:cs typeface="Nunito" charset="0"/>
                </a:rPr>
                <a:t>HEAD</a:t>
              </a:r>
              <a:endParaRPr lang="en-US" b="1" spc="300" dirty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sp>
        <p:nvSpPr>
          <p:cNvPr id="29" name="TextBox 9"/>
          <p:cNvSpPr txBox="1"/>
          <p:nvPr/>
        </p:nvSpPr>
        <p:spPr>
          <a:xfrm>
            <a:off x="3064750" y="6371470"/>
            <a:ext cx="638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65000"/>
                  </a:schemeClr>
                </a:solidFill>
                <a:latin typeface="Nunito" charset="0"/>
                <a:ea typeface="Nunito" charset="0"/>
                <a:cs typeface="Nunito" charset="0"/>
              </a:rPr>
              <a:t>BLOCCO PRECEDENTE: </a:t>
            </a:r>
            <a:r>
              <a:rPr lang="en-US" sz="2800" b="1" spc="300" dirty="0" smtClean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rPr>
              <a:t>#0</a:t>
            </a:r>
            <a:endParaRPr lang="en-US" sz="4000" b="1" spc="300" dirty="0">
              <a:solidFill>
                <a:srgbClr val="27A2DB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3" name="TextBox 9"/>
          <p:cNvSpPr txBox="1"/>
          <p:nvPr/>
        </p:nvSpPr>
        <p:spPr>
          <a:xfrm>
            <a:off x="3064750" y="7041717"/>
            <a:ext cx="638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65000"/>
                  </a:schemeClr>
                </a:solidFill>
                <a:latin typeface="Nunito" charset="0"/>
                <a:ea typeface="Nunito" charset="0"/>
                <a:cs typeface="Nunito" charset="0"/>
              </a:rPr>
              <a:t>CREAZIONE: </a:t>
            </a:r>
            <a:r>
              <a:rPr lang="en-US" sz="2800" b="1" spc="300" dirty="0" smtClean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rPr>
              <a:t>25/6/2018 </a:t>
            </a:r>
            <a:r>
              <a:rPr lang="en-US" sz="2800" b="1" spc="300" dirty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rPr>
              <a:t>- 2:05</a:t>
            </a:r>
          </a:p>
        </p:txBody>
      </p:sp>
      <p:sp>
        <p:nvSpPr>
          <p:cNvPr id="36" name="TextBox 9"/>
          <p:cNvSpPr txBox="1"/>
          <p:nvPr/>
        </p:nvSpPr>
        <p:spPr>
          <a:xfrm>
            <a:off x="3064749" y="7717337"/>
            <a:ext cx="638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65000"/>
                  </a:schemeClr>
                </a:solidFill>
                <a:latin typeface="Nunito" charset="0"/>
                <a:ea typeface="Nunito" charset="0"/>
                <a:cs typeface="Nunito" charset="0"/>
              </a:rPr>
              <a:t>MERKLE ROOT: </a:t>
            </a:r>
            <a:r>
              <a:rPr lang="en-US" sz="2800" b="1" spc="300" dirty="0" smtClean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rPr>
              <a:t>#########</a:t>
            </a:r>
            <a:endParaRPr lang="en-US" sz="2800" b="1" spc="300" dirty="0">
              <a:solidFill>
                <a:srgbClr val="27A2DB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8" name="TextBox 9"/>
          <p:cNvSpPr txBox="1"/>
          <p:nvPr/>
        </p:nvSpPr>
        <p:spPr>
          <a:xfrm>
            <a:off x="3064750" y="9070860"/>
            <a:ext cx="638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65000"/>
                  </a:schemeClr>
                </a:solidFill>
                <a:latin typeface="Nunito" charset="0"/>
                <a:ea typeface="Nunito" charset="0"/>
                <a:cs typeface="Nunito" charset="0"/>
              </a:rPr>
              <a:t>NONCE: </a:t>
            </a:r>
            <a:r>
              <a:rPr lang="en-US" sz="2800" b="1" spc="300" dirty="0" smtClean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rPr>
              <a:t>12345678</a:t>
            </a:r>
            <a:endParaRPr lang="en-US" sz="2800" b="1" spc="300" dirty="0">
              <a:solidFill>
                <a:srgbClr val="27A2DB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0" name="TextBox 9"/>
          <p:cNvSpPr txBox="1"/>
          <p:nvPr/>
        </p:nvSpPr>
        <p:spPr>
          <a:xfrm>
            <a:off x="3064750" y="8395240"/>
            <a:ext cx="638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65000"/>
                  </a:schemeClr>
                </a:solidFill>
                <a:latin typeface="Nunito" charset="0"/>
                <a:ea typeface="Nunito" charset="0"/>
                <a:cs typeface="Nunito" charset="0"/>
              </a:rPr>
              <a:t>DIFFICOLTA’: </a:t>
            </a:r>
            <a:r>
              <a:rPr lang="en-US" sz="2800" b="1" spc="300" dirty="0" smtClean="0">
                <a:solidFill>
                  <a:srgbClr val="27A2DB"/>
                </a:solidFill>
                <a:latin typeface="Nunito" charset="0"/>
                <a:ea typeface="Nunito" charset="0"/>
                <a:cs typeface="Nunito" charset="0"/>
              </a:rPr>
              <a:t>9999999...</a:t>
            </a:r>
            <a:endParaRPr lang="en-US" sz="2800" b="1" spc="300" dirty="0">
              <a:solidFill>
                <a:srgbClr val="27A2DB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42" name="Gruppo 41"/>
          <p:cNvGrpSpPr/>
          <p:nvPr/>
        </p:nvGrpSpPr>
        <p:grpSpPr>
          <a:xfrm>
            <a:off x="3342483" y="3706675"/>
            <a:ext cx="17692684" cy="1311438"/>
            <a:chOff x="4492390" y="3763483"/>
            <a:chExt cx="18017090" cy="1311438"/>
          </a:xfrm>
        </p:grpSpPr>
        <p:sp>
          <p:nvSpPr>
            <p:cNvPr id="43" name="Rettangolo 7"/>
            <p:cNvSpPr/>
            <p:nvPr/>
          </p:nvSpPr>
          <p:spPr>
            <a:xfrm>
              <a:off x="4492390" y="3763483"/>
              <a:ext cx="18017090" cy="1311438"/>
            </a:xfrm>
            <a:custGeom>
              <a:avLst/>
              <a:gdLst>
                <a:gd name="connsiteX0" fmla="*/ 0 w 14447519"/>
                <a:gd name="connsiteY0" fmla="*/ 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0 w 14447519"/>
                <a:gd name="connsiteY4" fmla="*/ 0 h 3071896"/>
                <a:gd name="connsiteX0" fmla="*/ 1137920 w 14447519"/>
                <a:gd name="connsiteY0" fmla="*/ 203200 h 3071896"/>
                <a:gd name="connsiteX1" fmla="*/ 14447519 w 14447519"/>
                <a:gd name="connsiteY1" fmla="*/ 0 h 3071896"/>
                <a:gd name="connsiteX2" fmla="*/ 14447519 w 14447519"/>
                <a:gd name="connsiteY2" fmla="*/ 3071896 h 3071896"/>
                <a:gd name="connsiteX3" fmla="*/ 0 w 14447519"/>
                <a:gd name="connsiteY3" fmla="*/ 3071896 h 3071896"/>
                <a:gd name="connsiteX4" fmla="*/ 1137920 w 14447519"/>
                <a:gd name="connsiteY4" fmla="*/ 203200 h 3071896"/>
                <a:gd name="connsiteX0" fmla="*/ 20320 w 13329919"/>
                <a:gd name="connsiteY0" fmla="*/ 203200 h 3071896"/>
                <a:gd name="connsiteX1" fmla="*/ 13329919 w 13329919"/>
                <a:gd name="connsiteY1" fmla="*/ 0 h 3071896"/>
                <a:gd name="connsiteX2" fmla="*/ 13329919 w 13329919"/>
                <a:gd name="connsiteY2" fmla="*/ 3071896 h 3071896"/>
                <a:gd name="connsiteX3" fmla="*/ 0 w 13329919"/>
                <a:gd name="connsiteY3" fmla="*/ 2299736 h 3071896"/>
                <a:gd name="connsiteX4" fmla="*/ 20320 w 13329919"/>
                <a:gd name="connsiteY4" fmla="*/ 203200 h 3071896"/>
                <a:gd name="connsiteX0" fmla="*/ 467360 w 13776959"/>
                <a:gd name="connsiteY0" fmla="*/ 203200 h 3254776"/>
                <a:gd name="connsiteX1" fmla="*/ 13776959 w 13776959"/>
                <a:gd name="connsiteY1" fmla="*/ 0 h 3254776"/>
                <a:gd name="connsiteX2" fmla="*/ 13776959 w 13776959"/>
                <a:gd name="connsiteY2" fmla="*/ 3071896 h 3254776"/>
                <a:gd name="connsiteX3" fmla="*/ 0 w 13776959"/>
                <a:gd name="connsiteY3" fmla="*/ 3254776 h 3254776"/>
                <a:gd name="connsiteX4" fmla="*/ 467360 w 13776959"/>
                <a:gd name="connsiteY4" fmla="*/ 203200 h 3254776"/>
                <a:gd name="connsiteX0" fmla="*/ 0 w 14244319"/>
                <a:gd name="connsiteY0" fmla="*/ 0 h 3315736"/>
                <a:gd name="connsiteX1" fmla="*/ 14244319 w 14244319"/>
                <a:gd name="connsiteY1" fmla="*/ 609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244319"/>
                <a:gd name="connsiteY0" fmla="*/ 0 h 3315736"/>
                <a:gd name="connsiteX1" fmla="*/ 14142719 w 14244319"/>
                <a:gd name="connsiteY1" fmla="*/ 1280160 h 3315736"/>
                <a:gd name="connsiteX2" fmla="*/ 14244319 w 14244319"/>
                <a:gd name="connsiteY2" fmla="*/ 3132856 h 3315736"/>
                <a:gd name="connsiteX3" fmla="*/ 467360 w 14244319"/>
                <a:gd name="connsiteY3" fmla="*/ 3315736 h 3315736"/>
                <a:gd name="connsiteX4" fmla="*/ 0 w 1424431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244319 w 14671039"/>
                <a:gd name="connsiteY2" fmla="*/ 313285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315736"/>
                <a:gd name="connsiteX1" fmla="*/ 14671039 w 14671039"/>
                <a:gd name="connsiteY1" fmla="*/ 731520 h 3315736"/>
                <a:gd name="connsiteX2" fmla="*/ 14305279 w 14671039"/>
                <a:gd name="connsiteY2" fmla="*/ 3010936 h 3315736"/>
                <a:gd name="connsiteX3" fmla="*/ 467360 w 14671039"/>
                <a:gd name="connsiteY3" fmla="*/ 3315736 h 3315736"/>
                <a:gd name="connsiteX4" fmla="*/ 0 w 14671039"/>
                <a:gd name="connsiteY4" fmla="*/ 0 h 3315736"/>
                <a:gd name="connsiteX0" fmla="*/ 0 w 14671039"/>
                <a:gd name="connsiteY0" fmla="*/ 0 h 3132856"/>
                <a:gd name="connsiteX1" fmla="*/ 14671039 w 14671039"/>
                <a:gd name="connsiteY1" fmla="*/ 731520 h 3132856"/>
                <a:gd name="connsiteX2" fmla="*/ 14305279 w 14671039"/>
                <a:gd name="connsiteY2" fmla="*/ 3010936 h 3132856"/>
                <a:gd name="connsiteX3" fmla="*/ 345440 w 14671039"/>
                <a:gd name="connsiteY3" fmla="*/ 3132856 h 3132856"/>
                <a:gd name="connsiteX4" fmla="*/ 0 w 14671039"/>
                <a:gd name="connsiteY4" fmla="*/ 0 h 3132856"/>
                <a:gd name="connsiteX0" fmla="*/ 0 w 14406879"/>
                <a:gd name="connsiteY0" fmla="*/ 0 h 2725820"/>
                <a:gd name="connsiteX1" fmla="*/ 14406879 w 14406879"/>
                <a:gd name="connsiteY1" fmla="*/ 324484 h 2725820"/>
                <a:gd name="connsiteX2" fmla="*/ 14041119 w 14406879"/>
                <a:gd name="connsiteY2" fmla="*/ 2603900 h 2725820"/>
                <a:gd name="connsiteX3" fmla="*/ 81280 w 14406879"/>
                <a:gd name="connsiteY3" fmla="*/ 2725820 h 2725820"/>
                <a:gd name="connsiteX4" fmla="*/ 0 w 14406879"/>
                <a:gd name="connsiteY4" fmla="*/ 0 h 27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879" h="2725820">
                  <a:moveTo>
                    <a:pt x="0" y="0"/>
                  </a:moveTo>
                  <a:lnTo>
                    <a:pt x="14406879" y="324484"/>
                  </a:lnTo>
                  <a:lnTo>
                    <a:pt x="14041119" y="2603900"/>
                  </a:lnTo>
                  <a:lnTo>
                    <a:pt x="81280" y="272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C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TextBox 9"/>
            <p:cNvSpPr txBox="1"/>
            <p:nvPr/>
          </p:nvSpPr>
          <p:spPr>
            <a:xfrm>
              <a:off x="5081919" y="4094900"/>
              <a:ext cx="167405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Il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blocco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si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compone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di una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“testa”</a:t>
              </a:r>
              <a:r>
                <a:rPr lang="en-US" sz="4000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 e della </a:t>
              </a:r>
              <a:r>
                <a:rPr lang="en-US" sz="4000" b="1" spc="300" dirty="0" smtClean="0">
                  <a:solidFill>
                    <a:schemeClr val="bg1"/>
                  </a:solidFill>
                  <a:latin typeface="Nunito" charset="0"/>
                  <a:ea typeface="Nunito" charset="0"/>
                  <a:cs typeface="Nunito" charset="0"/>
                </a:rPr>
                <a:t>lista transazioni</a:t>
              </a:r>
              <a:endParaRPr lang="en-US" sz="4000" b="1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sp>
        <p:nvSpPr>
          <p:cNvPr id="53" name="Rettangolo 52"/>
          <p:cNvSpPr/>
          <p:nvPr/>
        </p:nvSpPr>
        <p:spPr>
          <a:xfrm>
            <a:off x="2647927" y="10858290"/>
            <a:ext cx="7214290" cy="29136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TextBox 9"/>
          <p:cNvSpPr txBox="1"/>
          <p:nvPr/>
        </p:nvSpPr>
        <p:spPr>
          <a:xfrm>
            <a:off x="2647926" y="11292943"/>
            <a:ext cx="721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TRANSAZIONI</a:t>
            </a:r>
            <a:endParaRPr lang="en-US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5" name="TextBox 9"/>
          <p:cNvSpPr txBox="1"/>
          <p:nvPr/>
        </p:nvSpPr>
        <p:spPr>
          <a:xfrm>
            <a:off x="10845368" y="5846040"/>
            <a:ext cx="9515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Nell’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head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è definito il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blocco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precedente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attraverso il relativo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digest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6" name="TextBox 9"/>
          <p:cNvSpPr txBox="1"/>
          <p:nvPr/>
        </p:nvSpPr>
        <p:spPr>
          <a:xfrm>
            <a:off x="10845368" y="8015915"/>
            <a:ext cx="9515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Il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digest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di un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blocco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corrisponde al risultato dell’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hash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della sua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head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3064750" y="12207622"/>
            <a:ext cx="1036042" cy="1036042"/>
            <a:chOff x="12728016" y="10828826"/>
            <a:chExt cx="1036042" cy="1036042"/>
          </a:xfrm>
        </p:grpSpPr>
        <p:pic>
          <p:nvPicPr>
            <p:cNvPr id="57" name="Immagine 5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8016" y="10828826"/>
              <a:ext cx="1036042" cy="1036042"/>
            </a:xfrm>
            <a:prstGeom prst="rect">
              <a:avLst/>
            </a:prstGeom>
          </p:spPr>
        </p:pic>
        <p:sp>
          <p:nvSpPr>
            <p:cNvPr id="58" name="TextBox 9"/>
            <p:cNvSpPr txBox="1"/>
            <p:nvPr/>
          </p:nvSpPr>
          <p:spPr>
            <a:xfrm>
              <a:off x="12846770" y="10997934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#3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4400900" y="12225843"/>
            <a:ext cx="1036042" cy="1036042"/>
            <a:chOff x="12728016" y="10828826"/>
            <a:chExt cx="1036042" cy="1036042"/>
          </a:xfrm>
        </p:grpSpPr>
        <p:pic>
          <p:nvPicPr>
            <p:cNvPr id="60" name="Immagine 5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8016" y="10828826"/>
              <a:ext cx="1036042" cy="1036042"/>
            </a:xfrm>
            <a:prstGeom prst="rect">
              <a:avLst/>
            </a:prstGeom>
          </p:spPr>
        </p:pic>
        <p:sp>
          <p:nvSpPr>
            <p:cNvPr id="63" name="TextBox 9"/>
            <p:cNvSpPr txBox="1"/>
            <p:nvPr/>
          </p:nvSpPr>
          <p:spPr>
            <a:xfrm>
              <a:off x="12846770" y="10997934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#7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64" name="Gruppo 63"/>
          <p:cNvGrpSpPr/>
          <p:nvPr/>
        </p:nvGrpSpPr>
        <p:grpSpPr>
          <a:xfrm>
            <a:off x="5737051" y="12225843"/>
            <a:ext cx="1036042" cy="1036042"/>
            <a:chOff x="12728016" y="10828826"/>
            <a:chExt cx="1036042" cy="1036042"/>
          </a:xfrm>
        </p:grpSpPr>
        <p:pic>
          <p:nvPicPr>
            <p:cNvPr id="65" name="Immagine 6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8016" y="10828826"/>
              <a:ext cx="1036042" cy="1036042"/>
            </a:xfrm>
            <a:prstGeom prst="rect">
              <a:avLst/>
            </a:prstGeom>
          </p:spPr>
        </p:pic>
        <p:sp>
          <p:nvSpPr>
            <p:cNvPr id="66" name="TextBox 9"/>
            <p:cNvSpPr txBox="1"/>
            <p:nvPr/>
          </p:nvSpPr>
          <p:spPr>
            <a:xfrm>
              <a:off x="12846770" y="10997934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#2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073202" y="12207622"/>
            <a:ext cx="1036042" cy="1036042"/>
            <a:chOff x="12728016" y="10828826"/>
            <a:chExt cx="1036042" cy="1036042"/>
          </a:xfrm>
        </p:grpSpPr>
        <p:pic>
          <p:nvPicPr>
            <p:cNvPr id="68" name="Immagine 6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8016" y="10828826"/>
              <a:ext cx="1036042" cy="1036042"/>
            </a:xfrm>
            <a:prstGeom prst="rect">
              <a:avLst/>
            </a:prstGeom>
          </p:spPr>
        </p:pic>
        <p:sp>
          <p:nvSpPr>
            <p:cNvPr id="69" name="TextBox 9"/>
            <p:cNvSpPr txBox="1"/>
            <p:nvPr/>
          </p:nvSpPr>
          <p:spPr>
            <a:xfrm>
              <a:off x="12846770" y="10997934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#5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8408592" y="12207622"/>
            <a:ext cx="1036042" cy="1036042"/>
            <a:chOff x="12728016" y="10828826"/>
            <a:chExt cx="1036042" cy="1036042"/>
          </a:xfrm>
        </p:grpSpPr>
        <p:pic>
          <p:nvPicPr>
            <p:cNvPr id="71" name="Immagine 7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8016" y="10828826"/>
              <a:ext cx="1036042" cy="1036042"/>
            </a:xfrm>
            <a:prstGeom prst="rect">
              <a:avLst/>
            </a:prstGeom>
          </p:spPr>
        </p:pic>
        <p:sp>
          <p:nvSpPr>
            <p:cNvPr id="72" name="TextBox 9"/>
            <p:cNvSpPr txBox="1"/>
            <p:nvPr/>
          </p:nvSpPr>
          <p:spPr>
            <a:xfrm>
              <a:off x="12846770" y="10997934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#6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88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0"/>
          <p:cNvSpPr txBox="1"/>
          <p:nvPr/>
        </p:nvSpPr>
        <p:spPr>
          <a:xfrm>
            <a:off x="6546800" y="5914152"/>
            <a:ext cx="11284051" cy="1742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0400" b="1" spc="6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DA TERMINARE</a:t>
            </a:r>
            <a:endParaRPr lang="en-US" sz="10400" b="1" spc="6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9" name="TextBox 311"/>
          <p:cNvSpPr txBox="1"/>
          <p:nvPr/>
        </p:nvSpPr>
        <p:spPr>
          <a:xfrm>
            <a:off x="8465690" y="7656617"/>
            <a:ext cx="7446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PROBLEMI DI </a:t>
            </a:r>
            <a:r>
              <a:rPr lang="en-US" sz="48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TEMPO</a:t>
            </a:r>
            <a:endParaRPr lang="en-US" sz="5400" b="1" spc="300" dirty="0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73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/>
          <p:nvPr/>
        </p:nvSpPr>
        <p:spPr>
          <a:xfrm>
            <a:off x="4956837" y="7996135"/>
            <a:ext cx="132118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Moneta </a:t>
            </a:r>
            <a:r>
              <a:rPr lang="en-US" sz="44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paritaria</a:t>
            </a:r>
            <a:r>
              <a:rPr lang="en-US" sz="4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, </a:t>
            </a:r>
            <a:r>
              <a:rPr lang="en-US" sz="44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digitale</a:t>
            </a:r>
            <a:r>
              <a:rPr lang="en-US" sz="4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e </a:t>
            </a:r>
            <a:r>
              <a:rPr lang="en-US" sz="44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decentralizzata</a:t>
            </a:r>
            <a:endParaRPr lang="en-US" sz="44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  <a:p>
            <a:r>
              <a:rPr lang="en-US" sz="44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</a:t>
            </a:r>
            <a:r>
              <a:rPr lang="en-US" sz="4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he implementa </a:t>
            </a:r>
            <a:r>
              <a:rPr lang="en-US" sz="44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sistemi crittografici </a:t>
            </a:r>
            <a:r>
              <a:rPr lang="en-US" sz="4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per la gestione della stessa</a:t>
            </a:r>
            <a:endParaRPr lang="en-US" sz="4400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752136" y="4212599"/>
            <a:ext cx="1326747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0" b="1" spc="6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DEFINIZIONE</a:t>
            </a:r>
            <a:br>
              <a:rPr lang="en-US" sz="10400" b="1" spc="6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</a:br>
            <a:r>
              <a:rPr lang="en-US" sz="10400" b="1" spc="6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DI CRIPTOVALUTA</a:t>
            </a:r>
            <a:endParaRPr lang="en-US" sz="10400" b="1" spc="6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5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513" y="2525278"/>
            <a:ext cx="4191963" cy="41919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18988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1918180" y="2836370"/>
            <a:ext cx="127916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800" b="1" spc="300" dirty="0" smtClean="0">
                <a:latin typeface="Nunito" charset="0"/>
                <a:ea typeface="Nunito" charset="0"/>
                <a:cs typeface="Nunito" charset="0"/>
              </a:rPr>
              <a:t>DECENTRALIZZATA</a:t>
            </a:r>
            <a:endParaRPr lang="en-US" sz="9800" b="1" spc="300" dirty="0"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572" y="4785427"/>
            <a:ext cx="4757873" cy="4757873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7000"/>
              </a:prstClr>
            </a:outerShdw>
          </a:effectLst>
        </p:spPr>
      </p:pic>
      <p:cxnSp>
        <p:nvCxnSpPr>
          <p:cNvPr id="4" name="Connettore diritto 3"/>
          <p:cNvCxnSpPr/>
          <p:nvPr/>
        </p:nvCxnSpPr>
        <p:spPr>
          <a:xfrm>
            <a:off x="16261163" y="4358126"/>
            <a:ext cx="5621373" cy="5621373"/>
          </a:xfrm>
          <a:prstGeom prst="line">
            <a:avLst/>
          </a:prstGeom>
          <a:ln w="101600">
            <a:solidFill>
              <a:srgbClr val="D4554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>
            <a:off x="2185494" y="8718996"/>
            <a:ext cx="11404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L’emissione di nuova moneta e la relativa distribuzione sono </a:t>
            </a:r>
            <a:r>
              <a:rPr lang="en-US" sz="44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gestite unicamente dagli utenti</a:t>
            </a:r>
            <a:r>
              <a:rPr lang="en-US" sz="44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che partecipano attivamente alla rete</a:t>
            </a:r>
            <a:endParaRPr lang="en-US" sz="4400" b="1" spc="300" dirty="0" smtClean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503680" y="4758925"/>
            <a:ext cx="12557760" cy="3434753"/>
          </a:xfrm>
          <a:custGeom>
            <a:avLst/>
            <a:gdLst>
              <a:gd name="connsiteX0" fmla="*/ 0 w 14447519"/>
              <a:gd name="connsiteY0" fmla="*/ 0 h 3071896"/>
              <a:gd name="connsiteX1" fmla="*/ 14447519 w 14447519"/>
              <a:gd name="connsiteY1" fmla="*/ 0 h 3071896"/>
              <a:gd name="connsiteX2" fmla="*/ 14447519 w 14447519"/>
              <a:gd name="connsiteY2" fmla="*/ 3071896 h 3071896"/>
              <a:gd name="connsiteX3" fmla="*/ 0 w 14447519"/>
              <a:gd name="connsiteY3" fmla="*/ 3071896 h 3071896"/>
              <a:gd name="connsiteX4" fmla="*/ 0 w 14447519"/>
              <a:gd name="connsiteY4" fmla="*/ 0 h 3071896"/>
              <a:gd name="connsiteX0" fmla="*/ 1137920 w 14447519"/>
              <a:gd name="connsiteY0" fmla="*/ 203200 h 3071896"/>
              <a:gd name="connsiteX1" fmla="*/ 14447519 w 14447519"/>
              <a:gd name="connsiteY1" fmla="*/ 0 h 3071896"/>
              <a:gd name="connsiteX2" fmla="*/ 14447519 w 14447519"/>
              <a:gd name="connsiteY2" fmla="*/ 3071896 h 3071896"/>
              <a:gd name="connsiteX3" fmla="*/ 0 w 14447519"/>
              <a:gd name="connsiteY3" fmla="*/ 3071896 h 3071896"/>
              <a:gd name="connsiteX4" fmla="*/ 1137920 w 14447519"/>
              <a:gd name="connsiteY4" fmla="*/ 203200 h 3071896"/>
              <a:gd name="connsiteX0" fmla="*/ 20320 w 13329919"/>
              <a:gd name="connsiteY0" fmla="*/ 203200 h 3071896"/>
              <a:gd name="connsiteX1" fmla="*/ 13329919 w 13329919"/>
              <a:gd name="connsiteY1" fmla="*/ 0 h 3071896"/>
              <a:gd name="connsiteX2" fmla="*/ 13329919 w 13329919"/>
              <a:gd name="connsiteY2" fmla="*/ 3071896 h 3071896"/>
              <a:gd name="connsiteX3" fmla="*/ 0 w 13329919"/>
              <a:gd name="connsiteY3" fmla="*/ 2299736 h 3071896"/>
              <a:gd name="connsiteX4" fmla="*/ 20320 w 13329919"/>
              <a:gd name="connsiteY4" fmla="*/ 203200 h 3071896"/>
              <a:gd name="connsiteX0" fmla="*/ 467360 w 13776959"/>
              <a:gd name="connsiteY0" fmla="*/ 203200 h 3254776"/>
              <a:gd name="connsiteX1" fmla="*/ 13776959 w 13776959"/>
              <a:gd name="connsiteY1" fmla="*/ 0 h 3254776"/>
              <a:gd name="connsiteX2" fmla="*/ 13776959 w 13776959"/>
              <a:gd name="connsiteY2" fmla="*/ 3071896 h 3254776"/>
              <a:gd name="connsiteX3" fmla="*/ 0 w 13776959"/>
              <a:gd name="connsiteY3" fmla="*/ 3254776 h 3254776"/>
              <a:gd name="connsiteX4" fmla="*/ 467360 w 13776959"/>
              <a:gd name="connsiteY4" fmla="*/ 203200 h 3254776"/>
              <a:gd name="connsiteX0" fmla="*/ 0 w 14244319"/>
              <a:gd name="connsiteY0" fmla="*/ 0 h 3315736"/>
              <a:gd name="connsiteX1" fmla="*/ 14244319 w 14244319"/>
              <a:gd name="connsiteY1" fmla="*/ 60960 h 3315736"/>
              <a:gd name="connsiteX2" fmla="*/ 14244319 w 14244319"/>
              <a:gd name="connsiteY2" fmla="*/ 3132856 h 3315736"/>
              <a:gd name="connsiteX3" fmla="*/ 467360 w 14244319"/>
              <a:gd name="connsiteY3" fmla="*/ 3315736 h 3315736"/>
              <a:gd name="connsiteX4" fmla="*/ 0 w 14244319"/>
              <a:gd name="connsiteY4" fmla="*/ 0 h 3315736"/>
              <a:gd name="connsiteX0" fmla="*/ 0 w 14244319"/>
              <a:gd name="connsiteY0" fmla="*/ 0 h 3315736"/>
              <a:gd name="connsiteX1" fmla="*/ 14142719 w 14244319"/>
              <a:gd name="connsiteY1" fmla="*/ 1280160 h 3315736"/>
              <a:gd name="connsiteX2" fmla="*/ 14244319 w 14244319"/>
              <a:gd name="connsiteY2" fmla="*/ 3132856 h 3315736"/>
              <a:gd name="connsiteX3" fmla="*/ 467360 w 14244319"/>
              <a:gd name="connsiteY3" fmla="*/ 3315736 h 3315736"/>
              <a:gd name="connsiteX4" fmla="*/ 0 w 14244319"/>
              <a:gd name="connsiteY4" fmla="*/ 0 h 3315736"/>
              <a:gd name="connsiteX0" fmla="*/ 0 w 14671039"/>
              <a:gd name="connsiteY0" fmla="*/ 0 h 3315736"/>
              <a:gd name="connsiteX1" fmla="*/ 14671039 w 14671039"/>
              <a:gd name="connsiteY1" fmla="*/ 731520 h 3315736"/>
              <a:gd name="connsiteX2" fmla="*/ 14244319 w 14671039"/>
              <a:gd name="connsiteY2" fmla="*/ 3132856 h 3315736"/>
              <a:gd name="connsiteX3" fmla="*/ 467360 w 14671039"/>
              <a:gd name="connsiteY3" fmla="*/ 3315736 h 3315736"/>
              <a:gd name="connsiteX4" fmla="*/ 0 w 14671039"/>
              <a:gd name="connsiteY4" fmla="*/ 0 h 3315736"/>
              <a:gd name="connsiteX0" fmla="*/ 0 w 14671039"/>
              <a:gd name="connsiteY0" fmla="*/ 0 h 3315736"/>
              <a:gd name="connsiteX1" fmla="*/ 14671039 w 14671039"/>
              <a:gd name="connsiteY1" fmla="*/ 731520 h 3315736"/>
              <a:gd name="connsiteX2" fmla="*/ 14305279 w 14671039"/>
              <a:gd name="connsiteY2" fmla="*/ 3010936 h 3315736"/>
              <a:gd name="connsiteX3" fmla="*/ 467360 w 14671039"/>
              <a:gd name="connsiteY3" fmla="*/ 3315736 h 3315736"/>
              <a:gd name="connsiteX4" fmla="*/ 0 w 14671039"/>
              <a:gd name="connsiteY4" fmla="*/ 0 h 3315736"/>
              <a:gd name="connsiteX0" fmla="*/ 0 w 14671039"/>
              <a:gd name="connsiteY0" fmla="*/ 0 h 3132856"/>
              <a:gd name="connsiteX1" fmla="*/ 14671039 w 14671039"/>
              <a:gd name="connsiteY1" fmla="*/ 731520 h 3132856"/>
              <a:gd name="connsiteX2" fmla="*/ 14305279 w 14671039"/>
              <a:gd name="connsiteY2" fmla="*/ 3010936 h 3132856"/>
              <a:gd name="connsiteX3" fmla="*/ 345440 w 14671039"/>
              <a:gd name="connsiteY3" fmla="*/ 3132856 h 3132856"/>
              <a:gd name="connsiteX4" fmla="*/ 0 w 14671039"/>
              <a:gd name="connsiteY4" fmla="*/ 0 h 3132856"/>
              <a:gd name="connsiteX0" fmla="*/ 0 w 14406879"/>
              <a:gd name="connsiteY0" fmla="*/ 0 h 2725820"/>
              <a:gd name="connsiteX1" fmla="*/ 14406879 w 14406879"/>
              <a:gd name="connsiteY1" fmla="*/ 324484 h 2725820"/>
              <a:gd name="connsiteX2" fmla="*/ 14041119 w 14406879"/>
              <a:gd name="connsiteY2" fmla="*/ 2603900 h 2725820"/>
              <a:gd name="connsiteX3" fmla="*/ 81280 w 14406879"/>
              <a:gd name="connsiteY3" fmla="*/ 2725820 h 2725820"/>
              <a:gd name="connsiteX4" fmla="*/ 0 w 14406879"/>
              <a:gd name="connsiteY4" fmla="*/ 0 h 27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6879" h="2725820">
                <a:moveTo>
                  <a:pt x="0" y="0"/>
                </a:moveTo>
                <a:lnTo>
                  <a:pt x="14406879" y="324484"/>
                </a:lnTo>
                <a:lnTo>
                  <a:pt x="14041119" y="2603900"/>
                </a:lnTo>
                <a:lnTo>
                  <a:pt x="81280" y="2725820"/>
                </a:lnTo>
                <a:lnTo>
                  <a:pt x="0" y="0"/>
                </a:lnTo>
                <a:close/>
              </a:path>
            </a:pathLst>
          </a:custGeom>
          <a:solidFill>
            <a:srgbClr val="27C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9"/>
          <p:cNvSpPr txBox="1"/>
          <p:nvPr/>
        </p:nvSpPr>
        <p:spPr>
          <a:xfrm>
            <a:off x="2185495" y="5420478"/>
            <a:ext cx="11404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Non</a:t>
            </a:r>
            <a:r>
              <a:rPr lang="en-US" sz="44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è </a:t>
            </a:r>
            <a:r>
              <a:rPr lang="en-US" sz="44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presente</a:t>
            </a:r>
            <a:r>
              <a:rPr lang="en-US" sz="44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un </a:t>
            </a:r>
            <a:r>
              <a:rPr lang="en-US" sz="44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ente</a:t>
            </a:r>
            <a:r>
              <a:rPr lang="en-US" sz="44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4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centrale</a:t>
            </a:r>
            <a:r>
              <a:rPr lang="en-US" sz="44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(identificabile come </a:t>
            </a:r>
            <a:r>
              <a:rPr lang="en-US" sz="44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governo</a:t>
            </a:r>
            <a:r>
              <a:rPr lang="en-US" sz="44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o </a:t>
            </a:r>
            <a:r>
              <a:rPr lang="en-US" sz="44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banca</a:t>
            </a:r>
            <a:r>
              <a:rPr lang="en-US" sz="44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)</a:t>
            </a:r>
          </a:p>
          <a:p>
            <a:r>
              <a:rPr lang="en-US" sz="4400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a</a:t>
            </a:r>
            <a:r>
              <a:rPr lang="en-US" sz="44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bilitato al controllo della valuta</a:t>
            </a:r>
          </a:p>
        </p:txBody>
      </p:sp>
    </p:spTree>
    <p:extLst>
      <p:ext uri="{BB962C8B-B14F-4D97-AF65-F5344CB8AC3E}">
        <p14:creationId xmlns:p14="http://schemas.microsoft.com/office/powerpoint/2010/main" val="339057404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/>
          <p:cNvCxnSpPr/>
          <p:nvPr/>
        </p:nvCxnSpPr>
        <p:spPr>
          <a:xfrm>
            <a:off x="6487411" y="6382045"/>
            <a:ext cx="1892550" cy="0"/>
          </a:xfrm>
          <a:prstGeom prst="line">
            <a:avLst/>
          </a:prstGeom>
          <a:ln w="76200">
            <a:solidFill>
              <a:srgbClr val="27C7C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>
            <a:off x="11227532" y="6348997"/>
            <a:ext cx="1892550" cy="0"/>
          </a:xfrm>
          <a:prstGeom prst="line">
            <a:avLst/>
          </a:prstGeom>
          <a:ln w="76200">
            <a:solidFill>
              <a:srgbClr val="27C7C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11"/>
          <p:cNvSpPr txBox="1"/>
          <p:nvPr/>
        </p:nvSpPr>
        <p:spPr>
          <a:xfrm>
            <a:off x="6476018" y="1506650"/>
            <a:ext cx="11425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RETE </a:t>
            </a:r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PEER TO PEER</a:t>
            </a:r>
            <a:endParaRPr lang="en-US" sz="88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4867930" y="7394049"/>
            <a:ext cx="14641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Ogni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nodo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della rete svolge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contemporaneamente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la funzione di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server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e di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client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cxnSp>
        <p:nvCxnSpPr>
          <p:cNvPr id="16" name="Connettore diritto 15"/>
          <p:cNvCxnSpPr/>
          <p:nvPr/>
        </p:nvCxnSpPr>
        <p:spPr>
          <a:xfrm>
            <a:off x="15919339" y="6339393"/>
            <a:ext cx="1892550" cy="0"/>
          </a:xfrm>
          <a:prstGeom prst="line">
            <a:avLst/>
          </a:prstGeom>
          <a:ln w="76200">
            <a:solidFill>
              <a:srgbClr val="27C7C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2" y="3813393"/>
            <a:ext cx="2701667" cy="2701667"/>
          </a:xfrm>
          <a:prstGeom prst="rect">
            <a:avLst/>
          </a:prstGeom>
        </p:spPr>
      </p:pic>
      <p:sp>
        <p:nvSpPr>
          <p:cNvPr id="18" name="TextBox 9"/>
          <p:cNvSpPr txBox="1"/>
          <p:nvPr/>
        </p:nvSpPr>
        <p:spPr>
          <a:xfrm>
            <a:off x="4484875" y="9130378"/>
            <a:ext cx="15024860" cy="1938992"/>
          </a:xfrm>
          <a:prstGeom prst="rect">
            <a:avLst/>
          </a:prstGeom>
          <a:noFill/>
          <a:effectLst>
            <a:outerShdw blurRad="203200" algn="ctr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Tutti i </a:t>
            </a:r>
            <a:r>
              <a:rPr lang="en-US" sz="4000" b="1" spc="300" dirty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nodi</a:t>
            </a:r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sono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equivalenti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(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paritari</a:t>
            </a:r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) e si mantengono </a:t>
            </a:r>
            <a:r>
              <a:rPr lang="en-US" sz="4000" b="1" spc="300" dirty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aggiornati</a:t>
            </a:r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comunicando e scambiando informazioni,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senza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la necessità di un </a:t>
            </a:r>
            <a:r>
              <a:rPr lang="en-US" sz="4000" b="1" spc="300" dirty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server</a:t>
            </a:r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centrale</a:t>
            </a:r>
            <a:endParaRPr lang="en-US" sz="16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08" y="3813395"/>
            <a:ext cx="2701667" cy="2701667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390" y="3813394"/>
            <a:ext cx="2701667" cy="2701667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46" y="3813395"/>
            <a:ext cx="2701667" cy="27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8257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4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4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4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4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4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4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4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038121">
            <a:off x="-1408310" y="-797887"/>
            <a:ext cx="11471498" cy="15808630"/>
          </a:xfrm>
          <a:custGeom>
            <a:avLst/>
            <a:gdLst>
              <a:gd name="connsiteX0" fmla="*/ 0 w 11782280"/>
              <a:gd name="connsiteY0" fmla="*/ 0 h 17994277"/>
              <a:gd name="connsiteX1" fmla="*/ 11782280 w 11782280"/>
              <a:gd name="connsiteY1" fmla="*/ 0 h 17994277"/>
              <a:gd name="connsiteX2" fmla="*/ 11782280 w 11782280"/>
              <a:gd name="connsiteY2" fmla="*/ 17994277 h 17994277"/>
              <a:gd name="connsiteX3" fmla="*/ 0 w 11782280"/>
              <a:gd name="connsiteY3" fmla="*/ 17994277 h 17994277"/>
              <a:gd name="connsiteX4" fmla="*/ 0 w 11782280"/>
              <a:gd name="connsiteY4" fmla="*/ 0 h 17994277"/>
              <a:gd name="connsiteX0" fmla="*/ 0 w 11782280"/>
              <a:gd name="connsiteY0" fmla="*/ 0 h 17994277"/>
              <a:gd name="connsiteX1" fmla="*/ 11509500 w 11782280"/>
              <a:gd name="connsiteY1" fmla="*/ 1654058 h 17994277"/>
              <a:gd name="connsiteX2" fmla="*/ 11782280 w 11782280"/>
              <a:gd name="connsiteY2" fmla="*/ 17994277 h 17994277"/>
              <a:gd name="connsiteX3" fmla="*/ 0 w 11782280"/>
              <a:gd name="connsiteY3" fmla="*/ 17994277 h 17994277"/>
              <a:gd name="connsiteX4" fmla="*/ 0 w 11782280"/>
              <a:gd name="connsiteY4" fmla="*/ 0 h 17994277"/>
              <a:gd name="connsiteX0" fmla="*/ 0 w 11782280"/>
              <a:gd name="connsiteY0" fmla="*/ 0 h 17994277"/>
              <a:gd name="connsiteX1" fmla="*/ 11499581 w 11782280"/>
              <a:gd name="connsiteY1" fmla="*/ 1714206 h 17994277"/>
              <a:gd name="connsiteX2" fmla="*/ 11782280 w 11782280"/>
              <a:gd name="connsiteY2" fmla="*/ 17994277 h 17994277"/>
              <a:gd name="connsiteX3" fmla="*/ 0 w 11782280"/>
              <a:gd name="connsiteY3" fmla="*/ 17994277 h 17994277"/>
              <a:gd name="connsiteX4" fmla="*/ 0 w 11782280"/>
              <a:gd name="connsiteY4" fmla="*/ 0 h 17994277"/>
              <a:gd name="connsiteX0" fmla="*/ 2741042 w 11782280"/>
              <a:gd name="connsiteY0" fmla="*/ 0 h 17943830"/>
              <a:gd name="connsiteX1" fmla="*/ 11499581 w 11782280"/>
              <a:gd name="connsiteY1" fmla="*/ 1663759 h 17943830"/>
              <a:gd name="connsiteX2" fmla="*/ 11782280 w 11782280"/>
              <a:gd name="connsiteY2" fmla="*/ 17943830 h 17943830"/>
              <a:gd name="connsiteX3" fmla="*/ 0 w 11782280"/>
              <a:gd name="connsiteY3" fmla="*/ 17943830 h 17943830"/>
              <a:gd name="connsiteX4" fmla="*/ 2741042 w 11782280"/>
              <a:gd name="connsiteY4" fmla="*/ 0 h 17943830"/>
              <a:gd name="connsiteX0" fmla="*/ 2520071 w 11561309"/>
              <a:gd name="connsiteY0" fmla="*/ 0 h 17943830"/>
              <a:gd name="connsiteX1" fmla="*/ 11278610 w 11561309"/>
              <a:gd name="connsiteY1" fmla="*/ 1663759 h 17943830"/>
              <a:gd name="connsiteX2" fmla="*/ 11561309 w 11561309"/>
              <a:gd name="connsiteY2" fmla="*/ 17943830 h 17943830"/>
              <a:gd name="connsiteX3" fmla="*/ 0 w 11561309"/>
              <a:gd name="connsiteY3" fmla="*/ 15292693 h 17943830"/>
              <a:gd name="connsiteX4" fmla="*/ 2520071 w 11561309"/>
              <a:gd name="connsiteY4" fmla="*/ 0 h 17943830"/>
              <a:gd name="connsiteX0" fmla="*/ 2520071 w 11469824"/>
              <a:gd name="connsiteY0" fmla="*/ 0 h 17187341"/>
              <a:gd name="connsiteX1" fmla="*/ 11278610 w 11469824"/>
              <a:gd name="connsiteY1" fmla="*/ 1663759 h 17187341"/>
              <a:gd name="connsiteX2" fmla="*/ 11469824 w 11469824"/>
              <a:gd name="connsiteY2" fmla="*/ 17187341 h 17187341"/>
              <a:gd name="connsiteX3" fmla="*/ 0 w 11469824"/>
              <a:gd name="connsiteY3" fmla="*/ 15292693 h 17187341"/>
              <a:gd name="connsiteX4" fmla="*/ 2520071 w 11469824"/>
              <a:gd name="connsiteY4" fmla="*/ 0 h 17187341"/>
              <a:gd name="connsiteX0" fmla="*/ 3493462 w 11469824"/>
              <a:gd name="connsiteY0" fmla="*/ 1799805 h 15523582"/>
              <a:gd name="connsiteX1" fmla="*/ 11278610 w 11469824"/>
              <a:gd name="connsiteY1" fmla="*/ 0 h 15523582"/>
              <a:gd name="connsiteX2" fmla="*/ 11469824 w 11469824"/>
              <a:gd name="connsiteY2" fmla="*/ 15523582 h 15523582"/>
              <a:gd name="connsiteX3" fmla="*/ 0 w 11469824"/>
              <a:gd name="connsiteY3" fmla="*/ 13628934 h 15523582"/>
              <a:gd name="connsiteX4" fmla="*/ 3493462 w 11469824"/>
              <a:gd name="connsiteY4" fmla="*/ 1799805 h 15523582"/>
              <a:gd name="connsiteX0" fmla="*/ 2867394 w 11469824"/>
              <a:gd name="connsiteY0" fmla="*/ 841097 h 15523582"/>
              <a:gd name="connsiteX1" fmla="*/ 11278610 w 11469824"/>
              <a:gd name="connsiteY1" fmla="*/ 0 h 15523582"/>
              <a:gd name="connsiteX2" fmla="*/ 11469824 w 11469824"/>
              <a:gd name="connsiteY2" fmla="*/ 15523582 h 15523582"/>
              <a:gd name="connsiteX3" fmla="*/ 0 w 11469824"/>
              <a:gd name="connsiteY3" fmla="*/ 13628934 h 15523582"/>
              <a:gd name="connsiteX4" fmla="*/ 2867394 w 11469824"/>
              <a:gd name="connsiteY4" fmla="*/ 841097 h 15523582"/>
              <a:gd name="connsiteX0" fmla="*/ 2867394 w 11469824"/>
              <a:gd name="connsiteY0" fmla="*/ 0 h 14682485"/>
              <a:gd name="connsiteX1" fmla="*/ 11189965 w 11469824"/>
              <a:gd name="connsiteY1" fmla="*/ 1425518 h 14682485"/>
              <a:gd name="connsiteX2" fmla="*/ 11469824 w 11469824"/>
              <a:gd name="connsiteY2" fmla="*/ 14682485 h 14682485"/>
              <a:gd name="connsiteX3" fmla="*/ 0 w 11469824"/>
              <a:gd name="connsiteY3" fmla="*/ 12787837 h 14682485"/>
              <a:gd name="connsiteX4" fmla="*/ 2867394 w 11469824"/>
              <a:gd name="connsiteY4" fmla="*/ 0 h 14682485"/>
              <a:gd name="connsiteX0" fmla="*/ 2036040 w 10638470"/>
              <a:gd name="connsiteY0" fmla="*/ 0 h 14682485"/>
              <a:gd name="connsiteX1" fmla="*/ 10358611 w 10638470"/>
              <a:gd name="connsiteY1" fmla="*/ 1425518 h 14682485"/>
              <a:gd name="connsiteX2" fmla="*/ 10638470 w 10638470"/>
              <a:gd name="connsiteY2" fmla="*/ 14682485 h 14682485"/>
              <a:gd name="connsiteX3" fmla="*/ 0 w 10638470"/>
              <a:gd name="connsiteY3" fmla="*/ 12069476 h 14682485"/>
              <a:gd name="connsiteX4" fmla="*/ 2036040 w 10638470"/>
              <a:gd name="connsiteY4" fmla="*/ 0 h 14682485"/>
              <a:gd name="connsiteX0" fmla="*/ 2036040 w 10358611"/>
              <a:gd name="connsiteY0" fmla="*/ 0 h 13954868"/>
              <a:gd name="connsiteX1" fmla="*/ 10358611 w 10358611"/>
              <a:gd name="connsiteY1" fmla="*/ 1425518 h 13954868"/>
              <a:gd name="connsiteX2" fmla="*/ 10116868 w 10358611"/>
              <a:gd name="connsiteY2" fmla="*/ 13954868 h 13954868"/>
              <a:gd name="connsiteX3" fmla="*/ 0 w 10358611"/>
              <a:gd name="connsiteY3" fmla="*/ 12069476 h 13954868"/>
              <a:gd name="connsiteX4" fmla="*/ 2036040 w 10358611"/>
              <a:gd name="connsiteY4" fmla="*/ 0 h 139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8611" h="13954868">
                <a:moveTo>
                  <a:pt x="2036040" y="0"/>
                </a:moveTo>
                <a:lnTo>
                  <a:pt x="10358611" y="1425518"/>
                </a:lnTo>
                <a:lnTo>
                  <a:pt x="10116868" y="13954868"/>
                </a:lnTo>
                <a:lnTo>
                  <a:pt x="0" y="12069476"/>
                </a:lnTo>
                <a:lnTo>
                  <a:pt x="2036040" y="0"/>
                </a:lnTo>
                <a:close/>
              </a:path>
            </a:pathLst>
          </a:custGeom>
          <a:solidFill>
            <a:srgbClr val="27C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1325" y="5076154"/>
            <a:ext cx="586250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31 Ottobre 2008</a:t>
            </a:r>
            <a:endParaRPr lang="en-US" sz="5500" spc="300" dirty="0">
              <a:solidFill>
                <a:schemeClr val="accent3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2117" y="3447556"/>
            <a:ext cx="56685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Bitcoin</a:t>
            </a:r>
            <a:endParaRPr lang="en-US" sz="12000" b="1" spc="300" dirty="0">
              <a:solidFill>
                <a:schemeClr val="bg1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1325" y="6629205"/>
            <a:ext cx="776092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Annunciata la creazione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da parte di </a:t>
            </a:r>
            <a:r>
              <a:rPr lang="en-US" sz="4000" b="1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Satoshi Nakamoto</a:t>
            </a:r>
          </a:p>
          <a:p>
            <a:endParaRPr lang="en-US" sz="1200" dirty="0" smtClean="0">
              <a:solidFill>
                <a:schemeClr val="bg1"/>
              </a:solidFill>
              <a:latin typeface="Nunito" charset="0"/>
              <a:ea typeface="Nunito" charset="0"/>
              <a:cs typeface="Nunito" charset="0"/>
            </a:endParaRPr>
          </a:p>
          <a:p>
            <a:r>
              <a:rPr lang="it-IT" sz="2800" b="1" i="1" dirty="0" smtClean="0">
                <a:solidFill>
                  <a:srgbClr val="FCD462"/>
                </a:solidFill>
                <a:latin typeface="Nunito" charset="0"/>
                <a:ea typeface="Nunito" charset="0"/>
                <a:cs typeface="Nunito" charset="0"/>
              </a:rPr>
              <a:t>«Bitcoin</a:t>
            </a:r>
            <a:r>
              <a:rPr lang="it-IT" sz="2800" b="1" i="1" dirty="0">
                <a:solidFill>
                  <a:srgbClr val="FCD462"/>
                </a:solidFill>
                <a:latin typeface="Nunito" charset="0"/>
                <a:ea typeface="Nunito" charset="0"/>
                <a:cs typeface="Nunito" charset="0"/>
              </a:rPr>
              <a:t>: A Peer-to-Peer Electronic Cash </a:t>
            </a:r>
            <a:r>
              <a:rPr lang="it-IT" sz="2800" b="1" i="1" dirty="0" smtClean="0">
                <a:solidFill>
                  <a:srgbClr val="FCD462"/>
                </a:solidFill>
                <a:latin typeface="Nunito" charset="0"/>
                <a:ea typeface="Nunito" charset="0"/>
                <a:cs typeface="Nunito" charset="0"/>
              </a:rPr>
              <a:t>system»</a:t>
            </a:r>
            <a:endParaRPr lang="en-US" sz="2800" b="1" i="1" dirty="0">
              <a:solidFill>
                <a:srgbClr val="FCD46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9" name="TextBox 15"/>
          <p:cNvSpPr txBox="1"/>
          <p:nvPr/>
        </p:nvSpPr>
        <p:spPr>
          <a:xfrm>
            <a:off x="13752202" y="5313841"/>
            <a:ext cx="72980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Insieme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delle </a:t>
            </a:r>
            <a:r>
              <a:rPr lang="en-US" sz="3000" u="sng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tecnologie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informatiche e</a:t>
            </a:r>
            <a:b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</a:b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di </a:t>
            </a:r>
            <a:r>
              <a:rPr lang="en-US" sz="3000" u="sng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rete</a:t>
            </a:r>
            <a:r>
              <a:rPr lang="en-US" sz="3000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dalle quali trae fondamento la</a:t>
            </a:r>
            <a:b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</a:b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criptovaluta</a:t>
            </a:r>
            <a:endParaRPr lang="en-US" sz="3000" dirty="0">
              <a:solidFill>
                <a:schemeClr val="tx2"/>
              </a:solidFill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40" name="TextBox 16"/>
          <p:cNvSpPr txBox="1"/>
          <p:nvPr/>
        </p:nvSpPr>
        <p:spPr>
          <a:xfrm>
            <a:off x="13833383" y="4245157"/>
            <a:ext cx="6184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Protocollo Bitcoin</a:t>
            </a:r>
            <a:endParaRPr lang="en-US" sz="48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1325" y="9480524"/>
            <a:ext cx="6089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L’indentità dell’inventore è</a:t>
            </a:r>
          </a:p>
          <a:p>
            <a:r>
              <a:rPr lang="en-US" sz="40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conosciuta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13811949" y="8710431"/>
            <a:ext cx="78694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 dirty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M</a:t>
            </a:r>
            <a:r>
              <a:rPr lang="en-US" sz="3000" u="sng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oneta digitale</a:t>
            </a:r>
            <a:r>
              <a:rPr lang="en-US" sz="3000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dal </a:t>
            </a:r>
            <a:r>
              <a:rPr lang="en-US" sz="3000" u="sng" dirty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valore</a:t>
            </a:r>
            <a:r>
              <a:rPr lang="en-US" sz="30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riconosciuto,</a:t>
            </a:r>
            <a:r>
              <a:rPr lang="en-US" sz="3000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/>
            </a:r>
            <a:br>
              <a:rPr lang="en-US" sz="3000" dirty="0" smtClean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</a:b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creata, scambiata e gestita attraverso il protocollo Bitcoin</a:t>
            </a:r>
            <a:endParaRPr lang="en-US" sz="3000" dirty="0">
              <a:solidFill>
                <a:schemeClr val="tx2"/>
              </a:solidFill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42" name="TextBox 16"/>
          <p:cNvSpPr txBox="1"/>
          <p:nvPr/>
        </p:nvSpPr>
        <p:spPr>
          <a:xfrm>
            <a:off x="13893130" y="7641747"/>
            <a:ext cx="2475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bitcoin</a:t>
            </a:r>
            <a:endParaRPr lang="en-US" sz="48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46" name="Immagine 4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5" y="273634"/>
            <a:ext cx="2942676" cy="294267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-1174028" y="2358892"/>
            <a:ext cx="9266765" cy="1088664"/>
          </a:xfrm>
          <a:custGeom>
            <a:avLst/>
            <a:gdLst>
              <a:gd name="connsiteX0" fmla="*/ 0 w 5434238"/>
              <a:gd name="connsiteY0" fmla="*/ 0 h 2384015"/>
              <a:gd name="connsiteX1" fmla="*/ 5434238 w 5434238"/>
              <a:gd name="connsiteY1" fmla="*/ 0 h 2384015"/>
              <a:gd name="connsiteX2" fmla="*/ 5434238 w 5434238"/>
              <a:gd name="connsiteY2" fmla="*/ 2384015 h 2384015"/>
              <a:gd name="connsiteX3" fmla="*/ 0 w 5434238"/>
              <a:gd name="connsiteY3" fmla="*/ 2384015 h 2384015"/>
              <a:gd name="connsiteX4" fmla="*/ 0 w 5434238"/>
              <a:gd name="connsiteY4" fmla="*/ 0 h 2384015"/>
              <a:gd name="connsiteX0" fmla="*/ 1002324 w 5434238"/>
              <a:gd name="connsiteY0" fmla="*/ 0 h 2542277"/>
              <a:gd name="connsiteX1" fmla="*/ 5434238 w 5434238"/>
              <a:gd name="connsiteY1" fmla="*/ 158262 h 2542277"/>
              <a:gd name="connsiteX2" fmla="*/ 5434238 w 5434238"/>
              <a:gd name="connsiteY2" fmla="*/ 2542277 h 2542277"/>
              <a:gd name="connsiteX3" fmla="*/ 0 w 5434238"/>
              <a:gd name="connsiteY3" fmla="*/ 2542277 h 2542277"/>
              <a:gd name="connsiteX4" fmla="*/ 1002324 w 5434238"/>
              <a:gd name="connsiteY4" fmla="*/ 0 h 2542277"/>
              <a:gd name="connsiteX0" fmla="*/ 0 w 4431914"/>
              <a:gd name="connsiteY0" fmla="*/ 0 h 2542277"/>
              <a:gd name="connsiteX1" fmla="*/ 4431914 w 4431914"/>
              <a:gd name="connsiteY1" fmla="*/ 158262 h 2542277"/>
              <a:gd name="connsiteX2" fmla="*/ 4431914 w 4431914"/>
              <a:gd name="connsiteY2" fmla="*/ 2542277 h 2542277"/>
              <a:gd name="connsiteX3" fmla="*/ 404445 w 4431914"/>
              <a:gd name="connsiteY3" fmla="*/ 2542277 h 2542277"/>
              <a:gd name="connsiteX4" fmla="*/ 0 w 4431914"/>
              <a:gd name="connsiteY4" fmla="*/ 0 h 2542277"/>
              <a:gd name="connsiteX0" fmla="*/ 0 w 4431914"/>
              <a:gd name="connsiteY0" fmla="*/ 0 h 2542277"/>
              <a:gd name="connsiteX1" fmla="*/ 4080222 w 4431914"/>
              <a:gd name="connsiteY1" fmla="*/ 422031 h 2542277"/>
              <a:gd name="connsiteX2" fmla="*/ 4431914 w 4431914"/>
              <a:gd name="connsiteY2" fmla="*/ 2542277 h 2542277"/>
              <a:gd name="connsiteX3" fmla="*/ 404445 w 4431914"/>
              <a:gd name="connsiteY3" fmla="*/ 2542277 h 2542277"/>
              <a:gd name="connsiteX4" fmla="*/ 0 w 4431914"/>
              <a:gd name="connsiteY4" fmla="*/ 0 h 2542277"/>
              <a:gd name="connsiteX0" fmla="*/ 0 w 4168145"/>
              <a:gd name="connsiteY0" fmla="*/ 0 h 2542277"/>
              <a:gd name="connsiteX1" fmla="*/ 4080222 w 4168145"/>
              <a:gd name="connsiteY1" fmla="*/ 422031 h 2542277"/>
              <a:gd name="connsiteX2" fmla="*/ 4168145 w 4168145"/>
              <a:gd name="connsiteY2" fmla="*/ 2331262 h 2542277"/>
              <a:gd name="connsiteX3" fmla="*/ 404445 w 4168145"/>
              <a:gd name="connsiteY3" fmla="*/ 2542277 h 2542277"/>
              <a:gd name="connsiteX4" fmla="*/ 0 w 4168145"/>
              <a:gd name="connsiteY4" fmla="*/ 0 h 254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8145" h="2542277">
                <a:moveTo>
                  <a:pt x="0" y="0"/>
                </a:moveTo>
                <a:lnTo>
                  <a:pt x="4080222" y="422031"/>
                </a:lnTo>
                <a:lnTo>
                  <a:pt x="4168145" y="2331262"/>
                </a:lnTo>
                <a:lnTo>
                  <a:pt x="404445" y="2542277"/>
                </a:lnTo>
                <a:lnTo>
                  <a:pt x="0" y="0"/>
                </a:lnTo>
                <a:close/>
              </a:path>
            </a:pathLst>
          </a:custGeom>
          <a:solidFill>
            <a:srgbClr val="7A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    </a:t>
            </a:r>
            <a:r>
              <a:rPr lang="it-IT" b="1" i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Prima criptovaluta</a:t>
            </a:r>
            <a:endParaRPr lang="it-IT" sz="4000" b="1" i="1" spc="300" dirty="0">
              <a:solidFill>
                <a:schemeClr val="bg1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25" y="2993555"/>
            <a:ext cx="3456119" cy="34561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6000"/>
              </a:prstClr>
            </a:outerShdw>
          </a:effectLst>
        </p:spPr>
      </p:pic>
      <p:sp>
        <p:nvSpPr>
          <p:cNvPr id="53" name="Arco 52"/>
          <p:cNvSpPr/>
          <p:nvPr/>
        </p:nvSpPr>
        <p:spPr>
          <a:xfrm>
            <a:off x="15513069" y="2862546"/>
            <a:ext cx="4829017" cy="2694365"/>
          </a:xfrm>
          <a:prstGeom prst="arc">
            <a:avLst>
              <a:gd name="adj1" fmla="val 11031227"/>
              <a:gd name="adj2" fmla="val 15641566"/>
            </a:avLst>
          </a:prstGeom>
          <a:ln w="28575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Triangolo isoscele 53"/>
          <p:cNvSpPr/>
          <p:nvPr/>
        </p:nvSpPr>
        <p:spPr>
          <a:xfrm rot="5400000">
            <a:off x="17624670" y="2742444"/>
            <a:ext cx="302207" cy="260523"/>
          </a:xfrm>
          <a:prstGeom prst="triangle">
            <a:avLst/>
          </a:prstGeom>
          <a:solidFill>
            <a:srgbClr val="27C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arrotondato 55"/>
          <p:cNvSpPr/>
          <p:nvPr/>
        </p:nvSpPr>
        <p:spPr>
          <a:xfrm>
            <a:off x="18352346" y="2383681"/>
            <a:ext cx="3413760" cy="10052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sx="101000" sy="101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7C7CF"/>
                </a:solidFill>
                <a:latin typeface="Nunito Light" charset="0"/>
                <a:ea typeface="Nunito Light" charset="0"/>
                <a:cs typeface="Nunito Light" charset="0"/>
              </a:rPr>
              <a:t>PROGETTO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478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78" y="8640417"/>
            <a:ext cx="4399894" cy="4399894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07" y="6838225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83" y="9852800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642" y="9852801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13" y="6838225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cxnSp>
        <p:nvCxnSpPr>
          <p:cNvPr id="11" name="Connettore diritto 10"/>
          <p:cNvCxnSpPr/>
          <p:nvPr/>
        </p:nvCxnSpPr>
        <p:spPr>
          <a:xfrm>
            <a:off x="7589380" y="10840362"/>
            <a:ext cx="1892550" cy="0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>
            <a:off x="14895719" y="10807315"/>
            <a:ext cx="1892550" cy="0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>
            <a:off x="8846414" y="8099132"/>
            <a:ext cx="1271031" cy="1082570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 flipH="1">
            <a:off x="14283653" y="8099132"/>
            <a:ext cx="1073578" cy="970822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11"/>
          <p:cNvSpPr txBox="1"/>
          <p:nvPr/>
        </p:nvSpPr>
        <p:spPr>
          <a:xfrm>
            <a:off x="5527871" y="2064713"/>
            <a:ext cx="133219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DATABASE </a:t>
            </a:r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DISTRIBUITO</a:t>
            </a:r>
            <a:endParaRPr lang="en-US" sz="88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4867923" y="3990805"/>
            <a:ext cx="14641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Ogni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nodo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della rete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memorizza </a:t>
            </a:r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una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copia 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del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“libro mastro”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, </a:t>
            </a:r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contenente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tutte </a:t>
            </a:r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le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transazioni </a:t>
            </a:r>
            <a:r>
              <a:rPr lang="en-US" sz="40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avvenute</a:t>
            </a:r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262" y="6017948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cxnSp>
        <p:nvCxnSpPr>
          <p:cNvPr id="31" name="Connettore diritto 30"/>
          <p:cNvCxnSpPr/>
          <p:nvPr/>
        </p:nvCxnSpPr>
        <p:spPr>
          <a:xfrm flipV="1">
            <a:off x="12188825" y="8133857"/>
            <a:ext cx="0" cy="329167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2923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12" y="4747161"/>
            <a:ext cx="3281645" cy="3281645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84" y="9220459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sp>
        <p:nvSpPr>
          <p:cNvPr id="27" name="TextBox 311"/>
          <p:cNvSpPr txBox="1"/>
          <p:nvPr/>
        </p:nvSpPr>
        <p:spPr>
          <a:xfrm>
            <a:off x="4768384" y="2064713"/>
            <a:ext cx="14840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TRANSAZIONI </a:t>
            </a:r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BROADCAST</a:t>
            </a:r>
            <a:endParaRPr lang="en-US" sz="88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" name="Ovale 1"/>
          <p:cNvSpPr/>
          <p:nvPr/>
        </p:nvSpPr>
        <p:spPr>
          <a:xfrm>
            <a:off x="8379939" y="5567369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 smtClean="0">
                <a:solidFill>
                  <a:srgbClr val="27C7CF"/>
                </a:solidFill>
                <a:latin typeface="Nunito"/>
              </a:rPr>
              <a:t>A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sp>
        <p:nvSpPr>
          <p:cNvPr id="16" name="Ovale 15"/>
          <p:cNvSpPr/>
          <p:nvPr/>
        </p:nvSpPr>
        <p:spPr>
          <a:xfrm>
            <a:off x="14356499" y="5567369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B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1" y="4274819"/>
            <a:ext cx="1179845" cy="1179845"/>
          </a:xfrm>
          <a:prstGeom prst="rect">
            <a:avLst/>
          </a:prstGeom>
          <a:effectLst/>
        </p:spPr>
      </p:pic>
      <p:sp>
        <p:nvSpPr>
          <p:cNvPr id="19" name="Ovale 18"/>
          <p:cNvSpPr/>
          <p:nvPr/>
        </p:nvSpPr>
        <p:spPr>
          <a:xfrm>
            <a:off x="8379937" y="9387407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 smtClean="0">
                <a:solidFill>
                  <a:srgbClr val="27A2DB"/>
                </a:solidFill>
                <a:latin typeface="Nunito"/>
              </a:rPr>
              <a:t>C</a:t>
            </a:r>
            <a:endParaRPr lang="it-IT" sz="6000" b="1" dirty="0">
              <a:solidFill>
                <a:srgbClr val="27A2DB"/>
              </a:solidFill>
              <a:latin typeface="Nunito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14356498" y="9387407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A2DB"/>
                </a:solidFill>
                <a:latin typeface="Nunito"/>
              </a:rPr>
              <a:t>D</a:t>
            </a:r>
            <a:endParaRPr lang="it-IT" sz="6000" b="1" dirty="0">
              <a:solidFill>
                <a:srgbClr val="27A2DB"/>
              </a:solidFill>
              <a:latin typeface="Nunito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341" y="9220459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90" y="5400420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154" y="5400420"/>
            <a:ext cx="1975125" cy="1975125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71" y="7845927"/>
            <a:ext cx="983330" cy="98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748" y="7845927"/>
            <a:ext cx="983330" cy="98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87" y="5896317"/>
            <a:ext cx="983330" cy="98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051" y="5896317"/>
            <a:ext cx="983330" cy="98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Connettore diritto 14"/>
          <p:cNvCxnSpPr/>
          <p:nvPr/>
        </p:nvCxnSpPr>
        <p:spPr>
          <a:xfrm flipV="1">
            <a:off x="9888268" y="8028806"/>
            <a:ext cx="1040380" cy="1367380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 flipH="1" flipV="1">
            <a:off x="13443871" y="8028807"/>
            <a:ext cx="1143322" cy="1358600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/>
          <p:cNvCxnSpPr/>
          <p:nvPr/>
        </p:nvCxnSpPr>
        <p:spPr>
          <a:xfrm>
            <a:off x="6969755" y="6387982"/>
            <a:ext cx="3131873" cy="0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/>
          <p:cNvCxnSpPr/>
          <p:nvPr/>
        </p:nvCxnSpPr>
        <p:spPr>
          <a:xfrm>
            <a:off x="14300195" y="6387982"/>
            <a:ext cx="3131873" cy="0"/>
          </a:xfrm>
          <a:prstGeom prst="line">
            <a:avLst/>
          </a:prstGeom>
          <a:ln w="76200">
            <a:solidFill>
              <a:srgbClr val="27C7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5413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5 -0.00093 L 0.06518 -0.03831 C 0.07866 -0.04664 0.09892 -0.05127 0.12021 -0.05127 C 0.14437 -0.05127 0.16371 -0.04664 0.17719 -0.03831 L 0.24199 -0.000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3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81 -0.00093 L 0.17634 -0.04097 C 0.16286 -0.04988 0.14274 -0.05486 0.12158 -0.05486 C 0.09755 -0.05486 0.07834 -0.04988 0.06486 -0.04097 L 0.00045 -0.00093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21" y="-26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7893E-6 3.7037E-7 L -0.14008 3.7037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22E-6 -7.40741E-7 L -0.14398 -7.40741E-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422E-6 -7.40741E-7 L 0.13838 -7.40741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78 0.00116 L -0.07242 -0.0515 C -0.05855 -0.0625 -0.03738 -0.07211 -0.01466 -0.07732 C 0.011 -0.08264 0.03197 -0.08252 0.04695 -0.07755 L 0.11845 -0.05556 " pathEditMode="relative" rAng="21180000" ptsTypes="AAA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6" y="-53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46 -0.05556 L 0.19022 -0.0816 C 0.20526 -0.08785 0.22721 -0.08878 0.2502 -0.08449 C 0.27592 -0.07986 0.29637 -0.07072 0.3103 -0.05903 L 0.37764 -0.00637 " pathEditMode="relative" rAng="360000" ptsTypes="AAAAA">
                                      <p:cBhvr>
                                        <p:cTn id="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5" y="-19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074E-6 -3.7037E-7 L -0.16176 0.1436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8" y="717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9849E-6 -3.7037E-7 L 0.1572 0.1436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0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magine 4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2" y="982080"/>
            <a:ext cx="3930398" cy="3930398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sp>
        <p:nvSpPr>
          <p:cNvPr id="27" name="TextBox 311"/>
          <p:cNvSpPr txBox="1"/>
          <p:nvPr/>
        </p:nvSpPr>
        <p:spPr>
          <a:xfrm>
            <a:off x="7904653" y="2064713"/>
            <a:ext cx="8568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LIBRO MASTRO</a:t>
            </a:r>
            <a:endParaRPr lang="en-US" sz="88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450912" y="3949003"/>
            <a:ext cx="5453741" cy="7153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4265154"/>
            <a:ext cx="1036042" cy="1036042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5617347"/>
            <a:ext cx="1036042" cy="1036042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6969540"/>
            <a:ext cx="1036042" cy="1036042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8321733"/>
            <a:ext cx="1036042" cy="1036042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9754875"/>
            <a:ext cx="1036042" cy="103604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3889554" y="4265154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A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B   </a:t>
            </a:r>
            <a:r>
              <a:rPr lang="it-IT" b="1" dirty="0" smtClean="0">
                <a:solidFill>
                  <a:srgbClr val="27A2DB"/>
                </a:solidFill>
                <a:sym typeface="Wingdings" panose="05000000000000000000" pitchFamily="2" charset="2"/>
              </a:rPr>
              <a:t>10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3889553" y="5617347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A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C   </a:t>
            </a:r>
            <a:r>
              <a:rPr lang="it-IT" b="1" dirty="0" smtClean="0">
                <a:solidFill>
                  <a:srgbClr val="27A2DB"/>
                </a:solidFill>
                <a:sym typeface="Wingdings" panose="05000000000000000000" pitchFamily="2" charset="2"/>
              </a:rPr>
              <a:t>15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3889552" y="7007822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27C7CF"/>
                </a:solidFill>
              </a:rPr>
              <a:t>B</a:t>
            </a:r>
            <a:r>
              <a:rPr lang="it-IT" b="1" dirty="0" smtClean="0">
                <a:solidFill>
                  <a:srgbClr val="27C7CF"/>
                </a:solidFill>
              </a:rPr>
              <a:t>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D   </a:t>
            </a:r>
            <a:r>
              <a:rPr lang="it-IT" b="1" dirty="0" smtClean="0">
                <a:solidFill>
                  <a:srgbClr val="27A2DB"/>
                </a:solidFill>
                <a:sym typeface="Wingdings" panose="05000000000000000000" pitchFamily="2" charset="2"/>
              </a:rPr>
              <a:t>5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3889551" y="8321733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A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C   </a:t>
            </a:r>
            <a:r>
              <a:rPr lang="it-IT" b="1" dirty="0">
                <a:solidFill>
                  <a:srgbClr val="27A2DB"/>
                </a:solidFill>
                <a:sym typeface="Wingdings" panose="05000000000000000000" pitchFamily="2" charset="2"/>
              </a:rPr>
              <a:t>5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3889550" y="9750490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A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B   </a:t>
            </a:r>
            <a:r>
              <a:rPr lang="it-IT" b="1" dirty="0" smtClean="0">
                <a:solidFill>
                  <a:srgbClr val="27A2DB"/>
                </a:solidFill>
                <a:sym typeface="Wingdings" panose="05000000000000000000" pitchFamily="2" charset="2"/>
              </a:rPr>
              <a:t>3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9508938" y="4423781"/>
            <a:ext cx="10726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Nel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“libro mastro” </a:t>
            </a:r>
            <a:r>
              <a:rPr lang="en-US" sz="4000" spc="300" dirty="0" smtClean="0">
                <a:latin typeface="Nunito" charset="0"/>
                <a:ea typeface="Nunito" charset="0"/>
                <a:cs typeface="Nunito" charset="0"/>
              </a:rPr>
              <a:t>sono</a:t>
            </a:r>
            <a:r>
              <a:rPr lang="en-US" sz="4000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memorizzate</a:t>
            </a:r>
            <a:r>
              <a:rPr lang="en-US" sz="4000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latin typeface="Nunito" charset="0"/>
                <a:ea typeface="Nunito" charset="0"/>
                <a:cs typeface="Nunito" charset="0"/>
              </a:rPr>
              <a:t>tutte</a:t>
            </a:r>
            <a:r>
              <a:rPr lang="en-US" sz="4000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latin typeface="Nunito" charset="0"/>
                <a:ea typeface="Nunito" charset="0"/>
                <a:cs typeface="Nunito" charset="0"/>
              </a:rPr>
              <a:t>le</a:t>
            </a:r>
            <a:r>
              <a:rPr lang="en-US" sz="4000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transazioni</a:t>
            </a:r>
            <a:r>
              <a:rPr lang="en-US" sz="4000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latin typeface="Nunito" charset="0"/>
                <a:ea typeface="Nunito" charset="0"/>
                <a:cs typeface="Nunito" charset="0"/>
              </a:rPr>
              <a:t>avvenute,</a:t>
            </a:r>
            <a:r>
              <a:rPr lang="en-US" sz="4000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latin typeface="Nunito" charset="0"/>
                <a:ea typeface="Nunito" charset="0"/>
                <a:cs typeface="Nunito" charset="0"/>
              </a:rPr>
              <a:t>ma</a:t>
            </a:r>
            <a:r>
              <a:rPr lang="en-US" sz="4000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non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sono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riportati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saldi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attuali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dei vari membri della rete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8" name="TextBox 9"/>
          <p:cNvSpPr txBox="1"/>
          <p:nvPr/>
        </p:nvSpPr>
        <p:spPr>
          <a:xfrm>
            <a:off x="9508937" y="7208109"/>
            <a:ext cx="10726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La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quantità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di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valuta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posseduta da un determinato utente è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calcolata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controllando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tutte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le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transazioni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presenti nel “libro mastro”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9" name="Ovale 38"/>
          <p:cNvSpPr/>
          <p:nvPr/>
        </p:nvSpPr>
        <p:spPr>
          <a:xfrm>
            <a:off x="11368223" y="6705227"/>
            <a:ext cx="1641231" cy="16412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0" b="1" dirty="0">
                <a:solidFill>
                  <a:srgbClr val="27C7CF"/>
                </a:solidFill>
                <a:latin typeface="Nunito"/>
              </a:rPr>
              <a:t>B</a:t>
            </a:r>
            <a:endParaRPr lang="it-IT" sz="6000" b="1" dirty="0">
              <a:solidFill>
                <a:srgbClr val="27C7CF"/>
              </a:solidFill>
              <a:latin typeface="Nunito"/>
            </a:endParaRPr>
          </a:p>
        </p:txBody>
      </p:sp>
      <p:cxnSp>
        <p:nvCxnSpPr>
          <p:cNvPr id="12" name="Connettore 2 11"/>
          <p:cNvCxnSpPr/>
          <p:nvPr/>
        </p:nvCxnSpPr>
        <p:spPr>
          <a:xfrm>
            <a:off x="7203233" y="4783175"/>
            <a:ext cx="3862873" cy="2224647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7110264" y="7942929"/>
            <a:ext cx="3955842" cy="2363582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7110264" y="7525842"/>
            <a:ext cx="3955842" cy="0"/>
          </a:xfrm>
          <a:prstGeom prst="straightConnector1">
            <a:avLst/>
          </a:prstGeom>
          <a:ln w="76200">
            <a:solidFill>
              <a:srgbClr val="D45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>
            <a:off x="13398759" y="7525842"/>
            <a:ext cx="1810139" cy="0"/>
          </a:xfrm>
          <a:prstGeom prst="straightConnector1">
            <a:avLst/>
          </a:prstGeom>
          <a:ln w="76200">
            <a:solidFill>
              <a:srgbClr val="27C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/>
          <p:cNvSpPr txBox="1"/>
          <p:nvPr/>
        </p:nvSpPr>
        <p:spPr>
          <a:xfrm>
            <a:off x="8968887" y="5059166"/>
            <a:ext cx="149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+ 10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8" name="TextBox 9"/>
          <p:cNvSpPr txBox="1"/>
          <p:nvPr/>
        </p:nvSpPr>
        <p:spPr>
          <a:xfrm>
            <a:off x="8968888" y="9183185"/>
            <a:ext cx="149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+ 3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9" name="TextBox 9"/>
          <p:cNvSpPr txBox="1"/>
          <p:nvPr/>
        </p:nvSpPr>
        <p:spPr>
          <a:xfrm>
            <a:off x="8163291" y="6722805"/>
            <a:ext cx="149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solidFill>
                  <a:srgbClr val="D45544"/>
                </a:solidFill>
                <a:latin typeface="Nunito" charset="0"/>
                <a:ea typeface="Nunito" charset="0"/>
                <a:cs typeface="Nunito" charset="0"/>
              </a:rPr>
              <a:t>- 5</a:t>
            </a:r>
            <a:endParaRPr lang="en-US" sz="4000" b="1" spc="300" dirty="0">
              <a:solidFill>
                <a:srgbClr val="D45544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15577867" y="7017898"/>
            <a:ext cx="2328169" cy="1005813"/>
            <a:chOff x="15577867" y="7017898"/>
            <a:chExt cx="2328169" cy="1005813"/>
          </a:xfrm>
        </p:grpSpPr>
        <p:sp>
          <p:nvSpPr>
            <p:cNvPr id="44" name="Rettangolo 43"/>
            <p:cNvSpPr/>
            <p:nvPr/>
          </p:nvSpPr>
          <p:spPr>
            <a:xfrm>
              <a:off x="15577867" y="7017898"/>
              <a:ext cx="2328169" cy="1005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0" b="1" dirty="0" smtClean="0">
                  <a:solidFill>
                    <a:srgbClr val="27C7CF"/>
                  </a:solidFill>
                </a:rPr>
                <a:t>8    -</a:t>
              </a:r>
              <a:endParaRPr lang="it-IT" b="1" dirty="0">
                <a:solidFill>
                  <a:srgbClr val="27C7CF"/>
                </a:solidFill>
              </a:endParaRPr>
            </a:p>
          </p:txBody>
        </p:sp>
        <p:pic>
          <p:nvPicPr>
            <p:cNvPr id="51" name="Immagine 5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82" y="7128564"/>
              <a:ext cx="784480" cy="78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15272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2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2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2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4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4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2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6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6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7"/>
          <p:cNvSpPr/>
          <p:nvPr/>
        </p:nvSpPr>
        <p:spPr>
          <a:xfrm>
            <a:off x="8974395" y="3964840"/>
            <a:ext cx="11331275" cy="2098144"/>
          </a:xfrm>
          <a:custGeom>
            <a:avLst/>
            <a:gdLst>
              <a:gd name="connsiteX0" fmla="*/ 0 w 14447519"/>
              <a:gd name="connsiteY0" fmla="*/ 0 h 3071896"/>
              <a:gd name="connsiteX1" fmla="*/ 14447519 w 14447519"/>
              <a:gd name="connsiteY1" fmla="*/ 0 h 3071896"/>
              <a:gd name="connsiteX2" fmla="*/ 14447519 w 14447519"/>
              <a:gd name="connsiteY2" fmla="*/ 3071896 h 3071896"/>
              <a:gd name="connsiteX3" fmla="*/ 0 w 14447519"/>
              <a:gd name="connsiteY3" fmla="*/ 3071896 h 3071896"/>
              <a:gd name="connsiteX4" fmla="*/ 0 w 14447519"/>
              <a:gd name="connsiteY4" fmla="*/ 0 h 3071896"/>
              <a:gd name="connsiteX0" fmla="*/ 1137920 w 14447519"/>
              <a:gd name="connsiteY0" fmla="*/ 203200 h 3071896"/>
              <a:gd name="connsiteX1" fmla="*/ 14447519 w 14447519"/>
              <a:gd name="connsiteY1" fmla="*/ 0 h 3071896"/>
              <a:gd name="connsiteX2" fmla="*/ 14447519 w 14447519"/>
              <a:gd name="connsiteY2" fmla="*/ 3071896 h 3071896"/>
              <a:gd name="connsiteX3" fmla="*/ 0 w 14447519"/>
              <a:gd name="connsiteY3" fmla="*/ 3071896 h 3071896"/>
              <a:gd name="connsiteX4" fmla="*/ 1137920 w 14447519"/>
              <a:gd name="connsiteY4" fmla="*/ 203200 h 3071896"/>
              <a:gd name="connsiteX0" fmla="*/ 20320 w 13329919"/>
              <a:gd name="connsiteY0" fmla="*/ 203200 h 3071896"/>
              <a:gd name="connsiteX1" fmla="*/ 13329919 w 13329919"/>
              <a:gd name="connsiteY1" fmla="*/ 0 h 3071896"/>
              <a:gd name="connsiteX2" fmla="*/ 13329919 w 13329919"/>
              <a:gd name="connsiteY2" fmla="*/ 3071896 h 3071896"/>
              <a:gd name="connsiteX3" fmla="*/ 0 w 13329919"/>
              <a:gd name="connsiteY3" fmla="*/ 2299736 h 3071896"/>
              <a:gd name="connsiteX4" fmla="*/ 20320 w 13329919"/>
              <a:gd name="connsiteY4" fmla="*/ 203200 h 3071896"/>
              <a:gd name="connsiteX0" fmla="*/ 467360 w 13776959"/>
              <a:gd name="connsiteY0" fmla="*/ 203200 h 3254776"/>
              <a:gd name="connsiteX1" fmla="*/ 13776959 w 13776959"/>
              <a:gd name="connsiteY1" fmla="*/ 0 h 3254776"/>
              <a:gd name="connsiteX2" fmla="*/ 13776959 w 13776959"/>
              <a:gd name="connsiteY2" fmla="*/ 3071896 h 3254776"/>
              <a:gd name="connsiteX3" fmla="*/ 0 w 13776959"/>
              <a:gd name="connsiteY3" fmla="*/ 3254776 h 3254776"/>
              <a:gd name="connsiteX4" fmla="*/ 467360 w 13776959"/>
              <a:gd name="connsiteY4" fmla="*/ 203200 h 3254776"/>
              <a:gd name="connsiteX0" fmla="*/ 0 w 14244319"/>
              <a:gd name="connsiteY0" fmla="*/ 0 h 3315736"/>
              <a:gd name="connsiteX1" fmla="*/ 14244319 w 14244319"/>
              <a:gd name="connsiteY1" fmla="*/ 60960 h 3315736"/>
              <a:gd name="connsiteX2" fmla="*/ 14244319 w 14244319"/>
              <a:gd name="connsiteY2" fmla="*/ 3132856 h 3315736"/>
              <a:gd name="connsiteX3" fmla="*/ 467360 w 14244319"/>
              <a:gd name="connsiteY3" fmla="*/ 3315736 h 3315736"/>
              <a:gd name="connsiteX4" fmla="*/ 0 w 14244319"/>
              <a:gd name="connsiteY4" fmla="*/ 0 h 3315736"/>
              <a:gd name="connsiteX0" fmla="*/ 0 w 14244319"/>
              <a:gd name="connsiteY0" fmla="*/ 0 h 3315736"/>
              <a:gd name="connsiteX1" fmla="*/ 14142719 w 14244319"/>
              <a:gd name="connsiteY1" fmla="*/ 1280160 h 3315736"/>
              <a:gd name="connsiteX2" fmla="*/ 14244319 w 14244319"/>
              <a:gd name="connsiteY2" fmla="*/ 3132856 h 3315736"/>
              <a:gd name="connsiteX3" fmla="*/ 467360 w 14244319"/>
              <a:gd name="connsiteY3" fmla="*/ 3315736 h 3315736"/>
              <a:gd name="connsiteX4" fmla="*/ 0 w 14244319"/>
              <a:gd name="connsiteY4" fmla="*/ 0 h 3315736"/>
              <a:gd name="connsiteX0" fmla="*/ 0 w 14671039"/>
              <a:gd name="connsiteY0" fmla="*/ 0 h 3315736"/>
              <a:gd name="connsiteX1" fmla="*/ 14671039 w 14671039"/>
              <a:gd name="connsiteY1" fmla="*/ 731520 h 3315736"/>
              <a:gd name="connsiteX2" fmla="*/ 14244319 w 14671039"/>
              <a:gd name="connsiteY2" fmla="*/ 3132856 h 3315736"/>
              <a:gd name="connsiteX3" fmla="*/ 467360 w 14671039"/>
              <a:gd name="connsiteY3" fmla="*/ 3315736 h 3315736"/>
              <a:gd name="connsiteX4" fmla="*/ 0 w 14671039"/>
              <a:gd name="connsiteY4" fmla="*/ 0 h 3315736"/>
              <a:gd name="connsiteX0" fmla="*/ 0 w 14671039"/>
              <a:gd name="connsiteY0" fmla="*/ 0 h 3315736"/>
              <a:gd name="connsiteX1" fmla="*/ 14671039 w 14671039"/>
              <a:gd name="connsiteY1" fmla="*/ 731520 h 3315736"/>
              <a:gd name="connsiteX2" fmla="*/ 14305279 w 14671039"/>
              <a:gd name="connsiteY2" fmla="*/ 3010936 h 3315736"/>
              <a:gd name="connsiteX3" fmla="*/ 467360 w 14671039"/>
              <a:gd name="connsiteY3" fmla="*/ 3315736 h 3315736"/>
              <a:gd name="connsiteX4" fmla="*/ 0 w 14671039"/>
              <a:gd name="connsiteY4" fmla="*/ 0 h 3315736"/>
              <a:gd name="connsiteX0" fmla="*/ 0 w 14671039"/>
              <a:gd name="connsiteY0" fmla="*/ 0 h 3132856"/>
              <a:gd name="connsiteX1" fmla="*/ 14671039 w 14671039"/>
              <a:gd name="connsiteY1" fmla="*/ 731520 h 3132856"/>
              <a:gd name="connsiteX2" fmla="*/ 14305279 w 14671039"/>
              <a:gd name="connsiteY2" fmla="*/ 3010936 h 3132856"/>
              <a:gd name="connsiteX3" fmla="*/ 345440 w 14671039"/>
              <a:gd name="connsiteY3" fmla="*/ 3132856 h 3132856"/>
              <a:gd name="connsiteX4" fmla="*/ 0 w 14671039"/>
              <a:gd name="connsiteY4" fmla="*/ 0 h 3132856"/>
              <a:gd name="connsiteX0" fmla="*/ 0 w 14406879"/>
              <a:gd name="connsiteY0" fmla="*/ 0 h 2725820"/>
              <a:gd name="connsiteX1" fmla="*/ 14406879 w 14406879"/>
              <a:gd name="connsiteY1" fmla="*/ 324484 h 2725820"/>
              <a:gd name="connsiteX2" fmla="*/ 14041119 w 14406879"/>
              <a:gd name="connsiteY2" fmla="*/ 2603900 h 2725820"/>
              <a:gd name="connsiteX3" fmla="*/ 81280 w 14406879"/>
              <a:gd name="connsiteY3" fmla="*/ 2725820 h 2725820"/>
              <a:gd name="connsiteX4" fmla="*/ 0 w 14406879"/>
              <a:gd name="connsiteY4" fmla="*/ 0 h 27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6879" h="2725820">
                <a:moveTo>
                  <a:pt x="0" y="0"/>
                </a:moveTo>
                <a:lnTo>
                  <a:pt x="14406879" y="324484"/>
                </a:lnTo>
                <a:lnTo>
                  <a:pt x="14041119" y="2603900"/>
                </a:lnTo>
                <a:lnTo>
                  <a:pt x="81280" y="2725820"/>
                </a:lnTo>
                <a:lnTo>
                  <a:pt x="0" y="0"/>
                </a:lnTo>
                <a:close/>
              </a:path>
            </a:pathLst>
          </a:custGeom>
          <a:solidFill>
            <a:srgbClr val="27C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2" y="982080"/>
            <a:ext cx="3930398" cy="3930398"/>
          </a:xfrm>
          <a:prstGeom prst="rect">
            <a:avLst/>
          </a:prstGeom>
          <a:effectLst>
            <a:outerShdw blurRad="88900" sx="102000" sy="102000" algn="ctr" rotWithShape="0">
              <a:prstClr val="black">
                <a:alpha val="22000"/>
              </a:prstClr>
            </a:outerShdw>
          </a:effectLst>
        </p:spPr>
      </p:pic>
      <p:sp>
        <p:nvSpPr>
          <p:cNvPr id="27" name="TextBox 311"/>
          <p:cNvSpPr txBox="1"/>
          <p:nvPr/>
        </p:nvSpPr>
        <p:spPr>
          <a:xfrm>
            <a:off x="5068766" y="2064713"/>
            <a:ext cx="14240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300" dirty="0" smtClean="0">
                <a:latin typeface="Nunito" charset="0"/>
                <a:ea typeface="Nunito" charset="0"/>
                <a:cs typeface="Nunito" charset="0"/>
              </a:rPr>
              <a:t>GESTIONE</a:t>
            </a:r>
            <a:r>
              <a:rPr lang="en-US" sz="8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 DOPPIA SPESA</a:t>
            </a:r>
            <a:endParaRPr lang="en-US" sz="88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450912" y="3949003"/>
            <a:ext cx="5453741" cy="7153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4265154"/>
            <a:ext cx="1036042" cy="1036042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5617347"/>
            <a:ext cx="1036042" cy="1036042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6969540"/>
            <a:ext cx="1036042" cy="1036042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8321733"/>
            <a:ext cx="1036042" cy="1036042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2" y="9754875"/>
            <a:ext cx="1036042" cy="103604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3889554" y="4265154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A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B   </a:t>
            </a:r>
            <a:r>
              <a:rPr lang="it-IT" b="1" dirty="0" smtClean="0">
                <a:solidFill>
                  <a:srgbClr val="27A2DB"/>
                </a:solidFill>
                <a:sym typeface="Wingdings" panose="05000000000000000000" pitchFamily="2" charset="2"/>
              </a:rPr>
              <a:t>10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3889553" y="5617347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A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C   </a:t>
            </a:r>
            <a:r>
              <a:rPr lang="it-IT" b="1" dirty="0" smtClean="0">
                <a:solidFill>
                  <a:srgbClr val="27A2DB"/>
                </a:solidFill>
                <a:sym typeface="Wingdings" panose="05000000000000000000" pitchFamily="2" charset="2"/>
              </a:rPr>
              <a:t>15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3889552" y="7007822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27C7CF"/>
                </a:solidFill>
              </a:rPr>
              <a:t>B</a:t>
            </a:r>
            <a:r>
              <a:rPr lang="it-IT" b="1" dirty="0" smtClean="0">
                <a:solidFill>
                  <a:srgbClr val="27C7CF"/>
                </a:solidFill>
              </a:rPr>
              <a:t>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D   </a:t>
            </a:r>
            <a:r>
              <a:rPr lang="it-IT" b="1" dirty="0" smtClean="0">
                <a:solidFill>
                  <a:srgbClr val="27A2DB"/>
                </a:solidFill>
                <a:sym typeface="Wingdings" panose="05000000000000000000" pitchFamily="2" charset="2"/>
              </a:rPr>
              <a:t>5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3889551" y="8321733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A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C   </a:t>
            </a:r>
            <a:r>
              <a:rPr lang="it-IT" b="1" dirty="0">
                <a:solidFill>
                  <a:srgbClr val="27A2DB"/>
                </a:solidFill>
                <a:sym typeface="Wingdings" panose="05000000000000000000" pitchFamily="2" charset="2"/>
              </a:rPr>
              <a:t>5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3889550" y="9750490"/>
            <a:ext cx="3713513" cy="1036042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27C7CF"/>
                </a:solidFill>
              </a:rPr>
              <a:t>A </a:t>
            </a:r>
            <a:r>
              <a:rPr lang="it-IT" b="1" dirty="0" smtClean="0">
                <a:solidFill>
                  <a:schemeClr val="bg2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b="1" dirty="0" smtClean="0">
                <a:solidFill>
                  <a:srgbClr val="27C7CF"/>
                </a:solidFill>
                <a:sym typeface="Wingdings" panose="05000000000000000000" pitchFamily="2" charset="2"/>
              </a:rPr>
              <a:t> B   </a:t>
            </a:r>
            <a:r>
              <a:rPr lang="it-IT" b="1" dirty="0" smtClean="0">
                <a:solidFill>
                  <a:srgbClr val="27A2DB"/>
                </a:solidFill>
                <a:sym typeface="Wingdings" panose="05000000000000000000" pitchFamily="2" charset="2"/>
              </a:rPr>
              <a:t>3</a:t>
            </a:r>
            <a:endParaRPr lang="it-IT" b="1" dirty="0">
              <a:solidFill>
                <a:srgbClr val="27A2DB"/>
              </a:solidFill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9508938" y="4423781"/>
            <a:ext cx="10726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Ogni </a:t>
            </a:r>
            <a:r>
              <a:rPr lang="en-US" sz="40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transazione</a:t>
            </a:r>
            <a:r>
              <a:rPr lang="en-US" sz="40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è </a:t>
            </a:r>
            <a:r>
              <a:rPr lang="en-US" sz="40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identificata</a:t>
            </a:r>
            <a:r>
              <a:rPr lang="en-US" sz="4000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da un codice </a:t>
            </a:r>
            <a:r>
              <a:rPr lang="en-US" sz="40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univoco</a:t>
            </a:r>
            <a:r>
              <a:rPr lang="en-US" sz="4000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(</a:t>
            </a:r>
            <a:r>
              <a:rPr lang="en-US" sz="4000" b="1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digest</a:t>
            </a:r>
            <a:r>
              <a:rPr lang="en-US" sz="40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)</a:t>
            </a:r>
            <a:endParaRPr lang="en-US" sz="4000" b="1" spc="300" dirty="0">
              <a:solidFill>
                <a:schemeClr val="bg1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9508937" y="6369828"/>
            <a:ext cx="10726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Questo permette ai nodi della rete di risolvere il problema della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“doppia spesa”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(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double spending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) </a:t>
            </a:r>
            <a:r>
              <a:rPr lang="en-US" sz="4000" spc="300" dirty="0" smtClean="0">
                <a:latin typeface="Nunito" charset="0"/>
                <a:ea typeface="Nunito" charset="0"/>
                <a:cs typeface="Nunito" charset="0"/>
              </a:rPr>
              <a:t>scartando</a:t>
            </a:r>
            <a:r>
              <a:rPr lang="en-US" sz="40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le transazioni con lo </a:t>
            </a:r>
            <a:r>
              <a:rPr lang="en-US" sz="4000" b="1" spc="300" dirty="0" smtClean="0">
                <a:solidFill>
                  <a:srgbClr val="27C7CF"/>
                </a:solidFill>
                <a:latin typeface="Nunito" charset="0"/>
                <a:ea typeface="Nunito" charset="0"/>
                <a:cs typeface="Nunito" charset="0"/>
              </a:rPr>
              <a:t>stesso digest</a:t>
            </a:r>
            <a:endParaRPr lang="en-US" sz="4000" b="1" spc="300" dirty="0">
              <a:solidFill>
                <a:srgbClr val="27C7CF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2" name="TextBox 9"/>
          <p:cNvSpPr txBox="1"/>
          <p:nvPr/>
        </p:nvSpPr>
        <p:spPr>
          <a:xfrm>
            <a:off x="2770966" y="4434262"/>
            <a:ext cx="89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latin typeface="Nunito" charset="0"/>
                <a:ea typeface="Nunito" charset="0"/>
                <a:cs typeface="Nunito" charset="0"/>
              </a:rPr>
              <a:t>#1</a:t>
            </a:r>
            <a:endParaRPr lang="en-US" sz="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0" name="TextBox 9"/>
          <p:cNvSpPr txBox="1"/>
          <p:nvPr/>
        </p:nvSpPr>
        <p:spPr>
          <a:xfrm>
            <a:off x="2770966" y="5781425"/>
            <a:ext cx="89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latin typeface="Nunito" charset="0"/>
                <a:ea typeface="Nunito" charset="0"/>
                <a:cs typeface="Nunito" charset="0"/>
              </a:rPr>
              <a:t>#2</a:t>
            </a:r>
            <a:endParaRPr lang="en-US" sz="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2770966" y="7133618"/>
            <a:ext cx="89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latin typeface="Nunito" charset="0"/>
                <a:ea typeface="Nunito" charset="0"/>
                <a:cs typeface="Nunito" charset="0"/>
              </a:rPr>
              <a:t>#3</a:t>
            </a:r>
            <a:endParaRPr lang="en-US" sz="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5" name="TextBox 9"/>
          <p:cNvSpPr txBox="1"/>
          <p:nvPr/>
        </p:nvSpPr>
        <p:spPr>
          <a:xfrm>
            <a:off x="2789627" y="8485811"/>
            <a:ext cx="89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latin typeface="Nunito" charset="0"/>
                <a:ea typeface="Nunito" charset="0"/>
                <a:cs typeface="Nunito" charset="0"/>
              </a:rPr>
              <a:t>#4</a:t>
            </a:r>
            <a:endParaRPr lang="en-US" sz="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0" name="TextBox 9"/>
          <p:cNvSpPr txBox="1"/>
          <p:nvPr/>
        </p:nvSpPr>
        <p:spPr>
          <a:xfrm>
            <a:off x="2732911" y="9914568"/>
            <a:ext cx="89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latin typeface="Nunito" charset="0"/>
                <a:ea typeface="Nunito" charset="0"/>
                <a:cs typeface="Nunito" charset="0"/>
              </a:rPr>
              <a:t>#5</a:t>
            </a:r>
            <a:endParaRPr lang="en-US" sz="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11638158" y="9422830"/>
            <a:ext cx="5453741" cy="1679854"/>
            <a:chOff x="11638158" y="9422830"/>
            <a:chExt cx="5453741" cy="1679854"/>
          </a:xfrm>
        </p:grpSpPr>
        <p:sp>
          <p:nvSpPr>
            <p:cNvPr id="52" name="Rettangolo 51"/>
            <p:cNvSpPr/>
            <p:nvPr/>
          </p:nvSpPr>
          <p:spPr>
            <a:xfrm>
              <a:off x="11638158" y="9422830"/>
              <a:ext cx="5453741" cy="1679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53" name="Immagine 5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9458" y="9738980"/>
              <a:ext cx="1036042" cy="1036042"/>
            </a:xfrm>
            <a:prstGeom prst="rect">
              <a:avLst/>
            </a:prstGeom>
          </p:spPr>
        </p:pic>
        <p:sp>
          <p:nvSpPr>
            <p:cNvPr id="58" name="Rettangolo 57"/>
            <p:cNvSpPr/>
            <p:nvPr/>
          </p:nvSpPr>
          <p:spPr>
            <a:xfrm>
              <a:off x="13076800" y="9738980"/>
              <a:ext cx="3713513" cy="1036042"/>
            </a:xfrm>
            <a:prstGeom prst="rect">
              <a:avLst/>
            </a:prstGeom>
            <a:noFill/>
            <a:ln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rgbClr val="27C7CF"/>
                  </a:solidFill>
                </a:rPr>
                <a:t>A </a:t>
              </a:r>
              <a:r>
                <a:rPr lang="it-IT" b="1" dirty="0" smtClean="0">
                  <a:solidFill>
                    <a:schemeClr val="bg2">
                      <a:lumMod val="65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it-IT" b="1" dirty="0" smtClean="0">
                  <a:solidFill>
                    <a:srgbClr val="27C7CF"/>
                  </a:solidFill>
                  <a:sym typeface="Wingdings" panose="05000000000000000000" pitchFamily="2" charset="2"/>
                </a:rPr>
                <a:t> B   </a:t>
              </a:r>
              <a:r>
                <a:rPr lang="it-IT" b="1" dirty="0">
                  <a:solidFill>
                    <a:srgbClr val="27A2DB"/>
                  </a:solidFill>
                  <a:sym typeface="Wingdings" panose="05000000000000000000" pitchFamily="2" charset="2"/>
                </a:rPr>
                <a:t>3</a:t>
              </a:r>
              <a:endParaRPr lang="it-IT" b="1" dirty="0">
                <a:solidFill>
                  <a:srgbClr val="27A2DB"/>
                </a:solidFill>
              </a:endParaRPr>
            </a:p>
          </p:txBody>
        </p:sp>
        <p:sp>
          <p:nvSpPr>
            <p:cNvPr id="63" name="TextBox 9"/>
            <p:cNvSpPr txBox="1"/>
            <p:nvPr/>
          </p:nvSpPr>
          <p:spPr>
            <a:xfrm>
              <a:off x="11958212" y="9908088"/>
              <a:ext cx="898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Nunito" charset="0"/>
                  <a:ea typeface="Nunito" charset="0"/>
                  <a:cs typeface="Nunito" charset="0"/>
                </a:rPr>
                <a:t>#5</a:t>
              </a:r>
              <a:endParaRPr lang="en-US" sz="4000" b="1" spc="300" dirty="0">
                <a:latin typeface="Nunito" charset="0"/>
                <a:ea typeface="Nunito" charset="0"/>
                <a:cs typeface="Nunito" charset="0"/>
              </a:endParaRPr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15" y="4058624"/>
            <a:ext cx="1449103" cy="1449103"/>
          </a:xfrm>
          <a:prstGeom prst="rect">
            <a:avLst/>
          </a:prstGeom>
        </p:spPr>
      </p:pic>
      <p:sp>
        <p:nvSpPr>
          <p:cNvPr id="68" name="Ovale 67"/>
          <p:cNvSpPr/>
          <p:nvPr/>
        </p:nvSpPr>
        <p:spPr>
          <a:xfrm>
            <a:off x="2687119" y="9800637"/>
            <a:ext cx="935748" cy="935748"/>
          </a:xfrm>
          <a:prstGeom prst="ellipse">
            <a:avLst/>
          </a:prstGeom>
          <a:noFill/>
          <a:ln w="76200">
            <a:solidFill>
              <a:srgbClr val="D45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/>
          <p:cNvSpPr/>
          <p:nvPr/>
        </p:nvSpPr>
        <p:spPr>
          <a:xfrm>
            <a:off x="11889605" y="9789127"/>
            <a:ext cx="935748" cy="935748"/>
          </a:xfrm>
          <a:prstGeom prst="ellipse">
            <a:avLst/>
          </a:prstGeom>
          <a:noFill/>
          <a:ln w="76200">
            <a:solidFill>
              <a:srgbClr val="D45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diritto 69"/>
          <p:cNvCxnSpPr/>
          <p:nvPr/>
        </p:nvCxnSpPr>
        <p:spPr>
          <a:xfrm>
            <a:off x="11010122" y="9193697"/>
            <a:ext cx="6568751" cy="2040360"/>
          </a:xfrm>
          <a:prstGeom prst="line">
            <a:avLst/>
          </a:prstGeom>
          <a:ln w="101600">
            <a:solidFill>
              <a:srgbClr val="D4554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89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6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6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6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6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6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8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6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6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4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6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6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4806E-6 3.14815E-6 L 0.02201 0.02639 C 0.02689 0.03194 0.02976 0.04016 0.02976 0.04884 C 0.02976 0.05868 0.02689 0.06655 0.02201 0.0721 L 4.54806E-6 0.09861 " pathEditMode="relative" rAng="0" ptsTypes="AAAAA">
                                      <p:cBhvr>
                                        <p:cTn id="5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"/>
                            </p:stCondLst>
                            <p:childTnLst>
                              <p:par>
                                <p:cTn id="54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4806E-6 0.09861 L 0.02201 0.12627 C 0.02696 0.13206 0.02976 0.14074 0.02976 0.14988 C 0.02976 0.1603 0.02696 0.16863 0.02201 0.17442 L 4.54806E-6 0.20231 " pathEditMode="relative" rAng="0" ptsTypes="AAAAA">
                                      <p:cBhvr>
                                        <p:cTn id="55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4806E-6 0.20231 L 0.02201 0.22777 C 0.02696 0.2331 0.02976 0.24108 0.02976 0.24953 C 0.02976 0.25902 0.02696 0.26666 0.02201 0.27199 L 4.54806E-6 0.29757 " pathEditMode="relative" rAng="0" ptsTypes="AAAAA">
                                      <p:cBhvr>
                                        <p:cTn id="5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" y="47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00"/>
                            </p:stCondLst>
                            <p:childTnLst>
                              <p:par>
                                <p:cTn id="60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4806E-6 0.29757 L 0.02201 0.32558 C 0.02696 0.33148 0.02976 0.34016 0.02976 0.34942 C 0.02976 0.35983 0.02696 0.36817 0.02201 0.37407 L 4.54806E-6 0.40231 " pathEditMode="relative" rAng="0" ptsTypes="AAAAA">
                                      <p:cBhvr>
                                        <p:cTn id="6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4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4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62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40" grpId="0"/>
      <p:bldP spid="43" grpId="0"/>
      <p:bldP spid="45" grpId="0"/>
      <p:bldP spid="50" grpId="0"/>
      <p:bldP spid="68" grpId="0" animBg="1"/>
      <p:bldP spid="68" grpId="1" animBg="1"/>
      <p:bldP spid="69" grpId="0" animBg="1"/>
      <p:bldP spid="69" grpId="1" animBg="1"/>
    </p:bld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4181B"/>
      </a:dk1>
      <a:lt1>
        <a:sysClr val="window" lastClr="F0F1F2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30638</TotalTime>
  <Words>898</Words>
  <Application>Microsoft Office PowerPoint</Application>
  <PresentationFormat>Personalizzato</PresentationFormat>
  <Paragraphs>210</Paragraphs>
  <Slides>19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Lato Light</vt:lpstr>
      <vt:lpstr>Nunito</vt:lpstr>
      <vt:lpstr>Nunito Light</vt:lpstr>
      <vt:lpstr>Wingdings</vt:lpstr>
      <vt:lpstr>Default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Nick Anonymous</cp:lastModifiedBy>
  <cp:revision>6471</cp:revision>
  <dcterms:created xsi:type="dcterms:W3CDTF">2014-11-12T21:47:38Z</dcterms:created>
  <dcterms:modified xsi:type="dcterms:W3CDTF">2018-06-25T00:40:50Z</dcterms:modified>
  <cp:category/>
</cp:coreProperties>
</file>