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9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1B4AE-BA5A-4229-A765-43855906743C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F5832-80FF-442D-9F2D-A4B7DD9DC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0259-1E93-56C9-0BE0-E0F583A42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E5173-F030-4A84-BB6E-8DA89E1F4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4860-E221-3343-EBE3-BB76AA87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0E4-3569-40CC-82D3-27F311FC26B3}" type="datetime1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5AD6-98E9-E33E-6806-99F8FECF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A544-7374-08B4-C824-976A656E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7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CA83-BC6C-DD08-21AD-AF6C8313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09591-F6EC-52BA-5DD0-BAE3586C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B48F-A12D-D62E-F5D2-44920C15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0F1-6A1A-419D-B419-FF13F2A57258}" type="datetime1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C320-20F5-0570-38D0-89DCC727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A5CC-9368-252D-6800-D865DEA4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1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4BED-2ED3-0405-967F-C0FE0F988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0C046-7504-EECD-C8E9-C62BDC598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D55E-8303-168D-B876-CB961CD1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1184-11F1-42D0-9632-A7E044CC60F1}" type="datetime1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4A6F-C36E-5ADF-265C-050D837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8335-0F60-8F75-4898-9603BDFC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8258-FB6C-AD48-B058-5EF937B4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E9E6-0ADE-FF6C-D6C0-786AC9AE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0CCC-D18A-2951-EA6A-354A37C2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8778-017C-4441-8FC0-0D753D33C658}" type="datetime1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5D89-9F21-30B7-D7E8-B908C2E1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B175-C6E7-870C-41F6-1B12BC7E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0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934C-B3B9-FFB1-EA9D-87826784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95D98-0978-9FA4-470B-D99D69E57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E9E9-ECB2-353B-ECA7-F75BBC12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E1E-5C76-42FD-8274-31C7D8E623CF}" type="datetime1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135B-6BC0-7D28-CBFF-83CCF46B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E402-EDEA-2188-8384-913E10DC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3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29FC-25EC-85BE-C2BC-E89F33A6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B5D7-ABDC-6FAB-8230-0E40D81FF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55174-F1FC-CC12-9EBB-28939997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003F7-95C0-7483-55C6-A92915F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EBA-B4AB-4864-8E5D-01C6FB16ED5B}" type="datetime1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1846-6849-A441-10BF-3ABD181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07ED-60DD-BF18-9F77-4B4C0323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A823-1E7E-FA97-6CCA-AEEF1E89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E28A-8048-7DF9-B938-E1265725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943A-C9A0-D2A8-BE0B-4B5467150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06867-2AF0-8D40-5350-E66693599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95870-20E3-F40E-DBF4-926912EA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92C20-B223-8B48-3922-48FA8658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F985-B4F9-4826-8377-D2F2D29A5845}" type="datetime1">
              <a:rPr lang="en-GB" smtClean="0"/>
              <a:t>22/06/2025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5CA8A-A46C-EE0C-16F2-6B96CD9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41022-1083-7D05-E7DE-00BFFF7D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3FCA-9B72-3497-9413-9875D257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B279-E508-B108-47B1-39E5B15D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7C65-B5B5-447F-8B23-6E23075BF3B5}" type="datetime1">
              <a:rPr lang="en-GB" smtClean="0"/>
              <a:t>22/06/2025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0FF-D160-F7C8-C9FF-6CF03BDC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639C4-3692-54C8-E11C-9481BB79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8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A0CB7-59EE-AD10-B6EF-143F7148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2C7-E70B-42EC-834A-EC03EEE3F90F}" type="datetime1">
              <a:rPr lang="en-GB" smtClean="0"/>
              <a:t>22/06/2025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C9AD2-09B8-3C8B-B2F6-F312277F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D2EA1-39E4-FD08-742E-67E59B47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A40D-181B-3201-4DD0-80708D69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3145-6F10-7000-6F9F-01561315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486B3-7E15-A99B-443B-A441F5F8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9620-2968-F67C-E01F-ADCD4023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B6F-7163-42C0-87BD-80A34F7E35D1}" type="datetime1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5431-80FC-544D-9A60-5DEB69D9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BB1C-4C6C-5E76-5C49-74C1344F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6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6820-9EC1-FFC7-E7F3-39A6309F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13670-6066-9F82-892C-49DEE015E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72847-5ECD-3861-D9BB-AD9EB281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CDB3A-8AA8-7DB5-5A03-C1D66FC4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48A0-DFD9-47FF-A135-433E2327D1E9}" type="datetime1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A3C7F-1FC4-8E53-66B7-D03FDEBC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2B3E-FCE3-D50A-B0E2-BDD9F1D9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4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8681F-7448-91AB-D188-6D91FB65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3C86-B78F-A4A9-FFA9-5FCE1CB9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0817-53ED-65A4-ADD1-E18525B1A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98AC1-E70A-4DA8-8F29-D994796D3CE6}" type="datetime1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DF14-47CA-343E-289D-2534061A1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COCO Project - Nick Truttmann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73DE-0580-AD6A-16DB-4AD10136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57DB1-BD80-407E-B610-CA4FAE574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91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FBA19-61FF-0E30-A0E1-26697C8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907743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Current State - No control</a:t>
            </a:r>
          </a:p>
        </p:txBody>
      </p:sp>
      <p:pic>
        <p:nvPicPr>
          <p:cNvPr id="1034" name="Picture 10" descr="A graph with blue lines&#10;&#10;AI-generated content may be incorrect.">
            <a:extLst>
              <a:ext uri="{FF2B5EF4-FFF2-40B4-BE49-F238E27FC236}">
                <a16:creationId xmlns:a16="http://schemas.microsoft.com/office/drawing/2014/main" id="{8D889F16-9140-A02E-DDA5-FB666E5FDA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000" y="1188000"/>
            <a:ext cx="518614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87AD3-D6A5-36BB-1E0D-954BDB4B8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30400" indent="-228600">
              <a:buFont typeface="Arial" panose="020B0604020202020204" pitchFamily="34" charset="0"/>
              <a:buChar char="•"/>
              <a:defRPr sz="2200">
                <a:latin typeface="Inter"/>
              </a:defRPr>
            </a:pPr>
            <a:r>
              <a:rPr lang="en-US" sz="1700" dirty="0"/>
              <a:t>Region 4 reaches ≈ 110 </a:t>
            </a:r>
            <a:r>
              <a:rPr lang="en-US" sz="1700" dirty="0" err="1"/>
              <a:t>veh</a:t>
            </a:r>
            <a:r>
              <a:rPr lang="en-US" sz="1700" dirty="0"/>
              <a:t>/km → flow collapses </a:t>
            </a:r>
            <a:r>
              <a:rPr lang="en-US" sz="1700" dirty="0">
                <a:sym typeface="Wingdings" panose="05000000000000000000" pitchFamily="2" charset="2"/>
              </a:rPr>
              <a:t></a:t>
            </a:r>
            <a:r>
              <a:rPr lang="en-US" sz="1700" dirty="0"/>
              <a:t>  “Gridlock”</a:t>
            </a:r>
          </a:p>
          <a:p>
            <a:pPr marL="230400" indent="-228600">
              <a:buFont typeface="Arial" panose="020B0604020202020204" pitchFamily="34" charset="0"/>
              <a:buChar char="•"/>
              <a:defRPr sz="2200">
                <a:latin typeface="Inter"/>
              </a:defRPr>
            </a:pPr>
            <a:r>
              <a:rPr lang="en-US" sz="1700" dirty="0"/>
              <a:t>Average journey time  &gt; 1 h.</a:t>
            </a:r>
          </a:p>
          <a:p>
            <a:pPr marL="230400" indent="-228600">
              <a:buFont typeface="Arial" panose="020B0604020202020204" pitchFamily="34" charset="0"/>
              <a:buChar char="•"/>
            </a:pPr>
            <a:r>
              <a:rPr lang="en-US" sz="1700" dirty="0"/>
              <a:t>Long waiting time: 45 min</a:t>
            </a:r>
          </a:p>
          <a:p>
            <a:pPr marL="230400" indent="-228600">
              <a:buFont typeface="Arial" panose="020B0604020202020204" pitchFamily="34" charset="0"/>
              <a:buChar char="•"/>
            </a:pPr>
            <a:r>
              <a:rPr lang="en-US" sz="1700" dirty="0"/>
              <a:t>No anticipation of future traffic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8C948-5152-42F5-54A1-627488B405D0}"/>
              </a:ext>
            </a:extLst>
          </p:cNvPr>
          <p:cNvSpPr txBox="1"/>
          <p:nvPr/>
        </p:nvSpPr>
        <p:spPr>
          <a:xfrm>
            <a:off x="6227530" y="5155421"/>
            <a:ext cx="518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400" i="1" dirty="0"/>
              <a:t>Traffic flow with no control leads to gridlock, marked in red.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10AD3-53FA-D783-C694-1FFF213B14E8}"/>
              </a:ext>
            </a:extLst>
          </p:cNvPr>
          <p:cNvSpPr/>
          <p:nvPr/>
        </p:nvSpPr>
        <p:spPr>
          <a:xfrm>
            <a:off x="7848133" y="4370046"/>
            <a:ext cx="3163936" cy="17390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84ED4-A028-0CA2-E34E-59169D13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550-077F-4935-B14B-8E23F850EC97}" type="datetime1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3DD4-6B5B-2ADC-E99C-48B1C600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130F-ABAC-EC4B-F7D0-C211D3F1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F256-1CF6-3EBB-B92C-D60726D7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5133535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Failure mode - P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FF01-5B5A-F8EF-0F2E-0CCD757E2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 sz="2200">
                <a:latin typeface="Inter"/>
              </a:defRPr>
            </a:pPr>
            <a:r>
              <a:rPr lang="en-US" sz="1700" dirty="0"/>
              <a:t>P-controller reduces journey time by 20% yet can’t handle late‑rush surge.</a:t>
            </a:r>
          </a:p>
          <a:p>
            <a:pPr>
              <a:defRPr sz="2200">
                <a:latin typeface="Inter"/>
              </a:defRPr>
            </a:pPr>
            <a:r>
              <a:rPr lang="en-US" sz="1700" dirty="0"/>
              <a:t>Single‑region feedback ignores upstream queues.</a:t>
            </a:r>
          </a:p>
          <a:p>
            <a:pPr>
              <a:defRPr sz="2200">
                <a:latin typeface="Inter"/>
              </a:defRPr>
            </a:pPr>
            <a:r>
              <a:rPr lang="en-US" sz="1700" dirty="0"/>
              <a:t>Same speed factor broadcast to all five roads → sub‑optimal.</a:t>
            </a:r>
          </a:p>
          <a:p>
            <a:pPr>
              <a:defRPr sz="2200">
                <a:latin typeface="Inter"/>
              </a:defRPr>
            </a:pPr>
            <a:endParaRPr lang="en-US" sz="1700" dirty="0"/>
          </a:p>
          <a:p>
            <a:pPr marL="0" indent="0">
              <a:buNone/>
              <a:defRPr sz="2200">
                <a:latin typeface="Inter"/>
              </a:defRPr>
            </a:pPr>
            <a:r>
              <a:rPr lang="en-US" sz="1700" b="1" dirty="0">
                <a:sym typeface="Wingdings" panose="05000000000000000000" pitchFamily="2" charset="2"/>
              </a:rPr>
              <a:t>A drastic reduction in CO2 emissions and travel time can be achieved with a new controller</a:t>
            </a:r>
            <a:endParaRPr lang="en-US" sz="1700" b="1" dirty="0"/>
          </a:p>
        </p:txBody>
      </p:sp>
      <p:pic>
        <p:nvPicPr>
          <p:cNvPr id="2050" name="Picture 2" descr="A graph with blue lines&#10;&#10;AI-generated content may be incorrect.">
            <a:extLst>
              <a:ext uri="{FF2B5EF4-FFF2-40B4-BE49-F238E27FC236}">
                <a16:creationId xmlns:a16="http://schemas.microsoft.com/office/drawing/2014/main" id="{39130657-00AB-2586-0A8A-9E8C039DC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000" y="1188000"/>
            <a:ext cx="522772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0D292-761E-22CD-9694-269562F52ED9}"/>
              </a:ext>
            </a:extLst>
          </p:cNvPr>
          <p:cNvSpPr txBox="1"/>
          <p:nvPr/>
        </p:nvSpPr>
        <p:spPr>
          <a:xfrm>
            <a:off x="5690560" y="5148000"/>
            <a:ext cx="6089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Traffic flow with P-control still leads to gridlock, marked in red.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21CCD-F1FE-8F75-2148-2D5D14A117C9}"/>
              </a:ext>
            </a:extLst>
          </p:cNvPr>
          <p:cNvSpPr/>
          <p:nvPr/>
        </p:nvSpPr>
        <p:spPr>
          <a:xfrm>
            <a:off x="8432057" y="4368821"/>
            <a:ext cx="2720761" cy="1458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7F28-C490-0B81-CF5E-A9E5DA26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0D7-10FA-4D0B-8283-2AE1EE8A7CC0}" type="datetime1">
              <a:rPr lang="en-GB" smtClean="0"/>
              <a:t>22/06/2025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D918F-D073-4153-DA10-99A72C9F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13CEB-2321-A70B-7D2A-3BCC86B4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3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B462-F8B3-8CAA-EC6B-AA86E950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MPC</a:t>
            </a:r>
            <a:br>
              <a:rPr lang="en-GB" dirty="0"/>
            </a:br>
            <a:r>
              <a:rPr lang="en-GB" sz="2000" i="1" dirty="0"/>
              <a:t>Model Predictive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D8E2-89AC-4E16-96B2-B2398966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700" dirty="0">
              <a:latin typeface="Inter"/>
            </a:endParaRPr>
          </a:p>
          <a:p>
            <a:endParaRPr lang="en-GB" sz="1700" dirty="0">
              <a:latin typeface="Inter"/>
            </a:endParaRPr>
          </a:p>
          <a:p>
            <a:r>
              <a:rPr lang="en-GB" sz="1700" dirty="0">
                <a:latin typeface="Inter"/>
              </a:rPr>
              <a:t>Predictable behaviour</a:t>
            </a:r>
          </a:p>
          <a:p>
            <a:r>
              <a:rPr lang="en-GB" sz="1700" dirty="0">
                <a:latin typeface="Inter"/>
              </a:rPr>
              <a:t>Easy to follow DSL changes</a:t>
            </a:r>
          </a:p>
          <a:p>
            <a:r>
              <a:rPr lang="en-GB" sz="1700" dirty="0">
                <a:latin typeface="Inter"/>
              </a:rPr>
              <a:t>Can anticipate future traffic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81CAE-1C79-5567-DE74-BFEC33CEB908}"/>
              </a:ext>
            </a:extLst>
          </p:cNvPr>
          <p:cNvSpPr/>
          <p:nvPr/>
        </p:nvSpPr>
        <p:spPr>
          <a:xfrm>
            <a:off x="900000" y="5400000"/>
            <a:ext cx="5120640" cy="914400"/>
          </a:xfrm>
          <a:prstGeom prst="rect">
            <a:avLst/>
          </a:prstGeom>
          <a:solidFill>
            <a:srgbClr val="EEEEE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1800">
                <a:latin typeface="Inter"/>
              </a:defRPr>
            </a:pPr>
            <a:r>
              <a:rPr dirty="0">
                <a:solidFill>
                  <a:schemeClr val="tx1"/>
                </a:solidFill>
              </a:rPr>
              <a:t>Avg travel time −</a:t>
            </a:r>
            <a:r>
              <a:rPr lang="de-DE" dirty="0">
                <a:solidFill>
                  <a:schemeClr val="tx1"/>
                </a:solidFill>
              </a:rPr>
              <a:t>72.5</a:t>
            </a:r>
            <a:r>
              <a:rPr dirty="0">
                <a:solidFill>
                  <a:schemeClr val="tx1"/>
                </a:solidFill>
              </a:rPr>
              <a:t> %   •   100 % trips completed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749954-1C02-8F33-8FD5-F114334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188000"/>
            <a:ext cx="523416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C07031-F4ED-2E8C-4336-E6D1A834B0E2}"/>
              </a:ext>
            </a:extLst>
          </p:cNvPr>
          <p:cNvSpPr/>
          <p:nvPr/>
        </p:nvSpPr>
        <p:spPr>
          <a:xfrm>
            <a:off x="6863303" y="4404934"/>
            <a:ext cx="4373816" cy="138492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7049-CF75-3BD6-4AB8-FDB7EF3F125C}"/>
              </a:ext>
            </a:extLst>
          </p:cNvPr>
          <p:cNvSpPr txBox="1"/>
          <p:nvPr/>
        </p:nvSpPr>
        <p:spPr>
          <a:xfrm>
            <a:off x="6720560" y="5148000"/>
            <a:ext cx="476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Traffic flows freely without gridlock using the MPC controller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025CB-83F9-B6CD-5E00-19EB5D94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DB4-B8D2-4E2F-B2FA-B6895AEACE81}" type="datetime1">
              <a:rPr lang="en-GB" smtClean="0"/>
              <a:t>22/06/2025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C094F-1809-E843-04F5-04F59F8E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A0C1E-2B5E-40E1-1555-3FEB669B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8A47C-3503-BFBC-B8A1-8781A2DBD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1D5D02-198F-6390-788E-DF04A43E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188000"/>
            <a:ext cx="523416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1ABEE-6666-CD80-8926-141E9DF1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01" y="384437"/>
            <a:ext cx="10515600" cy="1325563"/>
          </a:xfrm>
        </p:spPr>
        <p:txBody>
          <a:bodyPr/>
          <a:lstStyle/>
          <a:p>
            <a:r>
              <a:rPr lang="en-GB" noProof="0" dirty="0"/>
              <a:t>TPC</a:t>
            </a:r>
            <a:br>
              <a:rPr lang="en-GB" noProof="0" dirty="0"/>
            </a:br>
            <a:r>
              <a:rPr lang="en-GB" sz="2000" i="1" noProof="0" dirty="0"/>
              <a:t>Transient Predictive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77AC-824D-2785-2F36-8023D48E7B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700" dirty="0">
                <a:latin typeface="Inter"/>
              </a:rPr>
              <a:t>Can deal with closed loop training data</a:t>
            </a:r>
            <a:endParaRPr lang="en-GB" sz="1700" noProof="0" dirty="0">
              <a:latin typeface="Inter"/>
            </a:endParaRPr>
          </a:p>
          <a:p>
            <a:pPr>
              <a:defRPr sz="2200">
                <a:latin typeface="Inter"/>
              </a:defRPr>
            </a:pPr>
            <a:r>
              <a:rPr lang="en-GB" sz="1700" noProof="0" dirty="0">
                <a:latin typeface="Inter"/>
              </a:rPr>
              <a:t>Fast compilation time</a:t>
            </a:r>
          </a:p>
          <a:p>
            <a:pPr>
              <a:defRPr sz="2200">
                <a:latin typeface="Inter"/>
              </a:defRPr>
            </a:pPr>
            <a:r>
              <a:rPr lang="en-GB" sz="1700" dirty="0">
                <a:latin typeface="Inter"/>
              </a:rPr>
              <a:t>Fastest</a:t>
            </a:r>
            <a:r>
              <a:rPr lang="en-GB" sz="1700" noProof="0" dirty="0">
                <a:latin typeface="Inter"/>
              </a:rPr>
              <a:t> average travel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FEA33-9D0F-5534-6AAC-767522838FCF}"/>
              </a:ext>
            </a:extLst>
          </p:cNvPr>
          <p:cNvSpPr/>
          <p:nvPr/>
        </p:nvSpPr>
        <p:spPr>
          <a:xfrm>
            <a:off x="900000" y="5400000"/>
            <a:ext cx="5220000" cy="914400"/>
          </a:xfrm>
          <a:prstGeom prst="rect">
            <a:avLst/>
          </a:prstGeom>
          <a:solidFill>
            <a:srgbClr val="EEEEE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1800">
                <a:latin typeface="Inter"/>
              </a:defRPr>
            </a:pPr>
            <a:r>
              <a:rPr lang="en-GB" noProof="0" dirty="0" err="1">
                <a:solidFill>
                  <a:schemeClr val="tx1"/>
                </a:solidFill>
              </a:rPr>
              <a:t>Avg</a:t>
            </a:r>
            <a:r>
              <a:rPr lang="en-GB" noProof="0" dirty="0">
                <a:solidFill>
                  <a:schemeClr val="tx1"/>
                </a:solidFill>
              </a:rPr>
              <a:t> travel time −</a:t>
            </a:r>
            <a:r>
              <a:rPr lang="en-GB" dirty="0">
                <a:solidFill>
                  <a:schemeClr val="tx1"/>
                </a:solidFill>
              </a:rPr>
              <a:t>80</a:t>
            </a:r>
            <a:r>
              <a:rPr lang="en-GB" noProof="0" dirty="0">
                <a:solidFill>
                  <a:schemeClr val="tx1"/>
                </a:solidFill>
              </a:rPr>
              <a:t> %   •   Solves ≈ 3× faster than MPC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90E01-2E8C-C061-D882-FA3E69B26CE0}"/>
              </a:ext>
            </a:extLst>
          </p:cNvPr>
          <p:cNvSpPr txBox="1"/>
          <p:nvPr/>
        </p:nvSpPr>
        <p:spPr>
          <a:xfrm>
            <a:off x="6501777" y="5148000"/>
            <a:ext cx="497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noProof="0" dirty="0"/>
              <a:t>Traffic flows freely without gridlock using the </a:t>
            </a:r>
            <a:r>
              <a:rPr lang="en-GB" sz="1400" i="1" dirty="0"/>
              <a:t>TPC</a:t>
            </a:r>
            <a:r>
              <a:rPr lang="en-GB" sz="1400" i="1" noProof="0" dirty="0"/>
              <a:t>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C695F-8893-F3E7-E02C-1DA23C3819B1}"/>
              </a:ext>
            </a:extLst>
          </p:cNvPr>
          <p:cNvSpPr/>
          <p:nvPr/>
        </p:nvSpPr>
        <p:spPr>
          <a:xfrm>
            <a:off x="6863303" y="4404934"/>
            <a:ext cx="4373816" cy="138492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695B-45F6-7C6F-0D11-137C4E5D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E683-2E24-4BD3-B73B-D993B33F98BF}" type="datetime1">
              <a:rPr lang="en-GB" smtClean="0"/>
              <a:t>22/06/2025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C59260-45A2-6B75-67CC-6C81CB5E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COCO Project - Nick Truttmann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22BC1D-DB9E-AA64-69A9-B687B997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4</a:t>
            </a:fld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3827AA-8B22-D030-E4DA-480A200D9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"/>
          <a:stretch>
            <a:fillRect/>
          </a:stretch>
        </p:blipFill>
        <p:spPr bwMode="auto">
          <a:xfrm>
            <a:off x="1093914" y="3240000"/>
            <a:ext cx="418846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580286-8E16-3586-070F-3FE9A1AF9954}"/>
              </a:ext>
            </a:extLst>
          </p:cNvPr>
          <p:cNvSpPr txBox="1"/>
          <p:nvPr/>
        </p:nvSpPr>
        <p:spPr>
          <a:xfrm>
            <a:off x="943851" y="4928377"/>
            <a:ext cx="428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noProof="0" dirty="0"/>
              <a:t>TPC makes accurate density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8D582-BB41-CCF2-60D9-A2DC2D1FEAE0}"/>
              </a:ext>
            </a:extLst>
          </p:cNvPr>
          <p:cNvSpPr txBox="1"/>
          <p:nvPr/>
        </p:nvSpPr>
        <p:spPr>
          <a:xfrm rot="16200000">
            <a:off x="222576" y="3687751"/>
            <a:ext cx="15422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Density [# vehicles/km]</a:t>
            </a:r>
          </a:p>
        </p:txBody>
      </p:sp>
    </p:spTree>
    <p:extLst>
      <p:ext uri="{BB962C8B-B14F-4D97-AF65-F5344CB8AC3E}">
        <p14:creationId xmlns:p14="http://schemas.microsoft.com/office/powerpoint/2010/main" val="283738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6720-20AD-D378-B616-054820C2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Deployment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3091D2-0B21-75C8-3964-21638ACBF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Implementation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884D38-A2E0-5338-2F09-8BBE55A7D6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8441448"/>
              </p:ext>
            </p:extLst>
          </p:nvPr>
        </p:nvGraphicFramePr>
        <p:xfrm>
          <a:off x="839788" y="2505075"/>
          <a:ext cx="5157786" cy="3554943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274749356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9595006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966386247"/>
                    </a:ext>
                  </a:extLst>
                </a:gridCol>
              </a:tblGrid>
              <a:tr h="193285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Phase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Model-based MPC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Data-driven TPC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82845"/>
                  </a:ext>
                </a:extLst>
              </a:tr>
              <a:tr h="1171610">
                <a:tc>
                  <a:txBody>
                    <a:bodyPr/>
                    <a:lstStyle/>
                    <a:p>
                      <a:r>
                        <a:rPr lang="en-GB" sz="1100" b="1" noProof="0" dirty="0">
                          <a:latin typeface="Inter"/>
                        </a:rPr>
                        <a:t>1. Offline preparation</a:t>
                      </a:r>
                      <a:endParaRPr lang="en-GB" sz="1100" noProof="0" dirty="0">
                        <a:latin typeface="Inter"/>
                      </a:endParaRP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>
                          <a:latin typeface="Inter"/>
                        </a:rPr>
                        <a:t>Identify real world model and linearize around operating point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>
                          <a:latin typeface="Inter"/>
                        </a:rPr>
                        <a:t>Collect 1-2 weeks of DSL commands, densities and flows from the real network (excite each road a bit to cover the dynamics).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87149"/>
                  </a:ext>
                </a:extLst>
              </a:tr>
              <a:tr h="1071115">
                <a:tc>
                  <a:txBody>
                    <a:bodyPr/>
                    <a:lstStyle/>
                    <a:p>
                      <a:r>
                        <a:rPr lang="en-GB" sz="1100" b="1" noProof="0" dirty="0">
                          <a:latin typeface="Inter"/>
                        </a:rPr>
                        <a:t>2. Implementation</a:t>
                      </a:r>
                      <a:endParaRPr lang="en-GB" sz="1100" noProof="0" dirty="0">
                        <a:latin typeface="Inter"/>
                      </a:endParaRP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>
                          <a:latin typeface="Inter"/>
                        </a:rPr>
                        <a:t>Implement hardware to run the controller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>
                          <a:latin typeface="Inter"/>
                        </a:rPr>
                        <a:t>Include a Kalman or moving-average state estimator to filter sensor noise.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>
                          <a:latin typeface="Inter"/>
                        </a:rPr>
                        <a:t>Implement hardware to run the controller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>
                          <a:latin typeface="Inter"/>
                        </a:rPr>
                        <a:t>No explicit state estimator—uses raw measured inputs/outputs.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73958"/>
                  </a:ext>
                </a:extLst>
              </a:tr>
              <a:tr h="1078320">
                <a:tc>
                  <a:txBody>
                    <a:bodyPr/>
                    <a:lstStyle/>
                    <a:p>
                      <a:r>
                        <a:rPr lang="en-GB" sz="1100" b="1" noProof="0" dirty="0">
                          <a:latin typeface="Inter"/>
                        </a:rPr>
                        <a:t>3. Monitoring &amp; updates</a:t>
                      </a:r>
                      <a:endParaRPr lang="en-GB" sz="1100" noProof="0" dirty="0">
                        <a:latin typeface="Inter"/>
                      </a:endParaRP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noProof="0" dirty="0">
                          <a:latin typeface="Inter"/>
                        </a:rPr>
                        <a:t>Re-identify model yearly or after major roadworks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noProof="0" dirty="0">
                          <a:solidFill>
                            <a:schemeClr val="tx1"/>
                          </a:solidFill>
                          <a:latin typeface="Inter"/>
                          <a:ea typeface="+mn-ea"/>
                          <a:cs typeface="+mn-cs"/>
                        </a:rPr>
                        <a:t>Retune parameters </a:t>
                      </a:r>
                      <a:r>
                        <a:rPr lang="en-GB" sz="1100" noProof="0" dirty="0">
                          <a:latin typeface="Inter"/>
                        </a:rPr>
                        <a:t>if traffic patterns shift.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latin typeface="Inter"/>
                          <a:ea typeface="+mn-ea"/>
                          <a:cs typeface="+mn-cs"/>
                        </a:rPr>
                        <a:t>Retrain predictors monthly with the newest data.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latin typeface="Inter"/>
                          <a:ea typeface="+mn-ea"/>
                          <a:cs typeface="+mn-cs"/>
                        </a:rPr>
                        <a:t>No manual gain retuning needed in most cases.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231801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60E3C0-FA2A-B018-7D0D-98E07EFC7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noProof="0" dirty="0"/>
              <a:t>Trade-offs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AA5DFE6-9696-91B2-4BFA-3DB240EEF00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01676450"/>
              </p:ext>
            </p:extLst>
          </p:nvPr>
        </p:nvGraphicFramePr>
        <p:xfrm>
          <a:off x="6172200" y="2505075"/>
          <a:ext cx="5305482" cy="2854688"/>
        </p:xfrm>
        <a:graphic>
          <a:graphicData uri="http://schemas.openxmlformats.org/drawingml/2006/table">
            <a:tbl>
              <a:tblPr/>
              <a:tblGrid>
                <a:gridCol w="1768494">
                  <a:extLst>
                    <a:ext uri="{9D8B030D-6E8A-4147-A177-3AD203B41FA5}">
                      <a16:colId xmlns:a16="http://schemas.microsoft.com/office/drawing/2014/main" val="4222062871"/>
                    </a:ext>
                  </a:extLst>
                </a:gridCol>
                <a:gridCol w="1768494">
                  <a:extLst>
                    <a:ext uri="{9D8B030D-6E8A-4147-A177-3AD203B41FA5}">
                      <a16:colId xmlns:a16="http://schemas.microsoft.com/office/drawing/2014/main" val="2267363313"/>
                    </a:ext>
                  </a:extLst>
                </a:gridCol>
                <a:gridCol w="1768494">
                  <a:extLst>
                    <a:ext uri="{9D8B030D-6E8A-4147-A177-3AD203B41FA5}">
                      <a16:colId xmlns:a16="http://schemas.microsoft.com/office/drawing/2014/main" val="2065231827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Aspect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Model-based MPC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Data-driven TPC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426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r>
                        <a:rPr lang="en-GB" sz="1100" b="1" kern="1200" noProof="0" dirty="0">
                          <a:solidFill>
                            <a:schemeClr val="tx1"/>
                          </a:solidFill>
                          <a:latin typeface="Inter"/>
                          <a:ea typeface="+mn-ea"/>
                          <a:cs typeface="+mn-cs"/>
                        </a:rPr>
                        <a:t>Up-front</a:t>
                      </a:r>
                      <a:r>
                        <a:rPr lang="en-GB" sz="1100" b="1" noProof="0" dirty="0">
                          <a:latin typeface="Inter"/>
                        </a:rPr>
                        <a:t> effort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Needs a trustworthy physics-based model and calibration → more engineering hours.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Minimal modelling; biggest cost is gathering representative data.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990423"/>
                  </a:ext>
                </a:extLst>
              </a:tr>
              <a:tr h="699612">
                <a:tc>
                  <a:txBody>
                    <a:bodyPr/>
                    <a:lstStyle/>
                    <a:p>
                      <a:r>
                        <a:rPr lang="en-GB" sz="1100" b="1" noProof="0" dirty="0">
                          <a:latin typeface="Inter"/>
                        </a:rPr>
                        <a:t>Transparency &amp; verification</a:t>
                      </a:r>
                      <a:endParaRPr lang="en-GB" sz="1100" noProof="0" dirty="0">
                        <a:latin typeface="Inter"/>
                      </a:endParaRP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High: linear model + quadratic cost allow formal proofs of stability and constraint satisfaction.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tx1"/>
                          </a:solidFill>
                          <a:latin typeface="Inter"/>
                          <a:ea typeface="+mn-ea"/>
                          <a:cs typeface="+mn-cs"/>
                        </a:rPr>
                        <a:t>Medium‑high: predictors are linear and inspectable but still data‑driven.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595174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r>
                        <a:rPr lang="en-GB" sz="1100" b="1" noProof="0" dirty="0">
                          <a:latin typeface="Inter"/>
                        </a:rPr>
                        <a:t>Adaptability to network changes</a:t>
                      </a:r>
                      <a:endParaRPr lang="en-GB" sz="1100" noProof="0" dirty="0">
                        <a:latin typeface="Inter"/>
                      </a:endParaRP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Requires revisiting the model and gains after structural changes.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Simply collect new data and retrain; quick to port to other corridors.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70540"/>
                  </a:ext>
                </a:extLst>
              </a:tr>
              <a:tr h="320880">
                <a:tc>
                  <a:txBody>
                    <a:bodyPr/>
                    <a:lstStyle/>
                    <a:p>
                      <a:r>
                        <a:rPr lang="en-GB" sz="1100" b="1" noProof="0" dirty="0">
                          <a:latin typeface="Inter"/>
                        </a:rPr>
                        <a:t>Robustness to unseen scenarios</a:t>
                      </a:r>
                      <a:endParaRPr lang="en-GB" sz="1100" noProof="0" dirty="0">
                        <a:latin typeface="Inter"/>
                      </a:endParaRP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latin typeface="Inter"/>
                        </a:rPr>
                        <a:t>Good if the model covers the </a:t>
                      </a:r>
                      <a:r>
                        <a:rPr lang="en-GB" sz="1100" kern="1200" noProof="0" dirty="0">
                          <a:solidFill>
                            <a:schemeClr val="tx1"/>
                          </a:solidFill>
                          <a:latin typeface="Inter"/>
                          <a:ea typeface="+mn-ea"/>
                          <a:cs typeface="+mn-cs"/>
                        </a:rPr>
                        <a:t>operating</a:t>
                      </a:r>
                      <a:r>
                        <a:rPr lang="en-GB" sz="1100" noProof="0" dirty="0">
                          <a:latin typeface="Inter"/>
                        </a:rPr>
                        <a:t> envelope; brittle outside it.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tx1"/>
                          </a:solidFill>
                          <a:latin typeface="Inter"/>
                          <a:ea typeface="+mn-ea"/>
                          <a:cs typeface="+mn-cs"/>
                        </a:rPr>
                        <a:t>Same risk as any data‑driven method: edge-case behaviour may be unknown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2760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7C907-ADCA-72A2-B72A-078F2C2C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7086-662D-44AE-A0D2-C24DB59C878E}" type="datetime1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3885-8791-A9BF-E7DA-B445EAAA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4161-82CD-B955-215B-A4E6FCA1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9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F4C1-EB29-1BC8-6B86-DB0726A5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01" y="384437"/>
            <a:ext cx="10515600" cy="1325563"/>
          </a:xfrm>
        </p:spPr>
        <p:txBody>
          <a:bodyPr/>
          <a:lstStyle/>
          <a:p>
            <a:r>
              <a:rPr lang="en-GB" noProof="0" dirty="0"/>
              <a:t>Bonus: DeePC</a:t>
            </a:r>
            <a:br>
              <a:rPr lang="en-GB" noProof="0" dirty="0"/>
            </a:br>
            <a:r>
              <a:rPr lang="de-CH" sz="2000" i="1" dirty="0"/>
              <a:t>Data-</a:t>
            </a:r>
            <a:r>
              <a:rPr lang="de-CH" sz="2000" i="1" dirty="0" err="1"/>
              <a:t>enabled</a:t>
            </a:r>
            <a:r>
              <a:rPr lang="de-CH" sz="2000" i="1" dirty="0"/>
              <a:t> </a:t>
            </a:r>
            <a:r>
              <a:rPr lang="de-CH" sz="2000" i="1" dirty="0" err="1"/>
              <a:t>Predictive</a:t>
            </a:r>
            <a:r>
              <a:rPr lang="de-CH" sz="2000" i="1" dirty="0"/>
              <a:t> Control</a:t>
            </a:r>
            <a:endParaRPr lang="en-GB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7020-88A6-ED45-7D7B-342D56E345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700" noProof="0" dirty="0">
                <a:latin typeface="Inter"/>
              </a:rPr>
              <a:t>Better at capturing complex behaviour</a:t>
            </a:r>
          </a:p>
          <a:p>
            <a:pPr>
              <a:defRPr sz="2200">
                <a:latin typeface="Inter"/>
              </a:defRPr>
            </a:pPr>
            <a:r>
              <a:rPr lang="en-GB" sz="1700" noProof="0" dirty="0">
                <a:latin typeface="Inter"/>
              </a:rPr>
              <a:t>Uses real SUMO data—no model mismatch.</a:t>
            </a:r>
          </a:p>
          <a:p>
            <a:pPr>
              <a:defRPr sz="2200">
                <a:latin typeface="Inter"/>
              </a:defRPr>
            </a:pPr>
            <a:r>
              <a:rPr lang="en-GB" sz="1700" noProof="0" dirty="0">
                <a:latin typeface="Inter"/>
              </a:rPr>
              <a:t>More complex DSL changes</a:t>
            </a:r>
            <a:endParaRPr lang="en-GB" sz="1700" dirty="0">
              <a:latin typeface="Inter"/>
            </a:endParaRPr>
          </a:p>
          <a:p>
            <a:pPr>
              <a:defRPr sz="2200">
                <a:latin typeface="Inter"/>
              </a:defRPr>
            </a:pPr>
            <a:r>
              <a:rPr lang="en-GB" sz="1700" dirty="0">
                <a:latin typeface="Inter"/>
              </a:rPr>
              <a:t>More parameters to tune, requiring extra expertise</a:t>
            </a:r>
            <a:endParaRPr lang="en-GB" sz="1700" noProof="0" dirty="0">
              <a:latin typeface="Inter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D97319-F006-5A53-A3BE-8911F63A5D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188000"/>
            <a:ext cx="523416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FCC4E0B-E14E-0561-0102-C0FC3E23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9"/>
          <a:stretch>
            <a:fillRect/>
          </a:stretch>
        </p:blipFill>
        <p:spPr bwMode="auto">
          <a:xfrm>
            <a:off x="900000" y="3333784"/>
            <a:ext cx="475275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5E4B2D-3003-2EB4-5681-538443C2ED7C}"/>
              </a:ext>
            </a:extLst>
          </p:cNvPr>
          <p:cNvSpPr/>
          <p:nvPr/>
        </p:nvSpPr>
        <p:spPr>
          <a:xfrm>
            <a:off x="900000" y="5400000"/>
            <a:ext cx="5220000" cy="914400"/>
          </a:xfrm>
          <a:prstGeom prst="rect">
            <a:avLst/>
          </a:prstGeom>
          <a:solidFill>
            <a:srgbClr val="EEEEEE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1800">
                <a:latin typeface="Inter"/>
              </a:defRPr>
            </a:pPr>
            <a:r>
              <a:rPr lang="en-GB" noProof="0" dirty="0" err="1">
                <a:solidFill>
                  <a:schemeClr val="tx1"/>
                </a:solidFill>
              </a:rPr>
              <a:t>Avg</a:t>
            </a:r>
            <a:r>
              <a:rPr lang="en-GB" noProof="0" dirty="0">
                <a:solidFill>
                  <a:schemeClr val="tx1"/>
                </a:solidFill>
              </a:rPr>
              <a:t> travel time −</a:t>
            </a:r>
            <a:r>
              <a:rPr lang="en-GB" dirty="0">
                <a:solidFill>
                  <a:schemeClr val="tx1"/>
                </a:solidFill>
              </a:rPr>
              <a:t>74</a:t>
            </a:r>
            <a:r>
              <a:rPr lang="en-GB" noProof="0" dirty="0">
                <a:solidFill>
                  <a:schemeClr val="tx1"/>
                </a:solidFill>
              </a:rPr>
              <a:t> %   •   Solves ≈ 2× faster than MPC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58B7B-3EEE-3BFB-239E-BCD562FBDF0B}"/>
              </a:ext>
            </a:extLst>
          </p:cNvPr>
          <p:cNvSpPr txBox="1"/>
          <p:nvPr/>
        </p:nvSpPr>
        <p:spPr>
          <a:xfrm>
            <a:off x="6501777" y="5148000"/>
            <a:ext cx="497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noProof="0" dirty="0"/>
              <a:t>Traffic flows freely without gridlock using the DeePC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9948-D1A6-1806-61F3-A63F33A5243E}"/>
              </a:ext>
            </a:extLst>
          </p:cNvPr>
          <p:cNvSpPr txBox="1"/>
          <p:nvPr/>
        </p:nvSpPr>
        <p:spPr>
          <a:xfrm>
            <a:off x="943851" y="4928377"/>
            <a:ext cx="4970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noProof="0" dirty="0"/>
              <a:t>DSL changes may be more challenging for human drivers.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A5376-9F8A-971C-0D4D-5E99C3A03786}"/>
              </a:ext>
            </a:extLst>
          </p:cNvPr>
          <p:cNvSpPr/>
          <p:nvPr/>
        </p:nvSpPr>
        <p:spPr>
          <a:xfrm>
            <a:off x="6863303" y="4404934"/>
            <a:ext cx="4373816" cy="138492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E5E7-D3B9-A5F3-303C-54D6C56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E683-2E24-4BD3-B73B-D993B33F98BF}" type="datetime1">
              <a:rPr lang="en-GB" smtClean="0"/>
              <a:t>22/06/2025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2FD750-D1A8-2EFB-EC59-DDF5C1C5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COCO Project - Nick Truttmann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1BFC1-EB36-CF21-2E54-A0FF26B1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7DB1-BD80-407E-B610-CA4FAE5746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4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Inter</vt:lpstr>
      <vt:lpstr>Wingdings</vt:lpstr>
      <vt:lpstr>Office Theme</vt:lpstr>
      <vt:lpstr>Current State - No control</vt:lpstr>
      <vt:lpstr>Failure mode - P controller</vt:lpstr>
      <vt:lpstr>MPC Model Predictive Control</vt:lpstr>
      <vt:lpstr>TPC Transient Predictive Control</vt:lpstr>
      <vt:lpstr>Deployment</vt:lpstr>
      <vt:lpstr>Bonus: DeePC Data-enabled Predictive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Truttmann</dc:creator>
  <cp:lastModifiedBy>Nick Truttmann</cp:lastModifiedBy>
  <cp:revision>7</cp:revision>
  <dcterms:created xsi:type="dcterms:W3CDTF">2025-05-30T06:29:34Z</dcterms:created>
  <dcterms:modified xsi:type="dcterms:W3CDTF">2025-06-22T11:35:23Z</dcterms:modified>
</cp:coreProperties>
</file>