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83261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409716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846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1115014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8509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2233763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4258702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391355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19546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9402AF-2A99-4AB2-90AB-1D03F94804F1}"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307000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402AF-2A99-4AB2-90AB-1D03F94804F1}"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271167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402AF-2A99-4AB2-90AB-1D03F94804F1}"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305961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402AF-2A99-4AB2-90AB-1D03F94804F1}"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374111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402AF-2A99-4AB2-90AB-1D03F94804F1}"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183426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402AF-2A99-4AB2-90AB-1D03F94804F1}"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337165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9402AF-2A99-4AB2-90AB-1D03F94804F1}"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AECC5-EA77-4F9B-A5A4-437D06AED28A}" type="slidenum">
              <a:rPr lang="en-US" smtClean="0"/>
              <a:t>‹#›</a:t>
            </a:fld>
            <a:endParaRPr lang="en-US"/>
          </a:p>
        </p:txBody>
      </p:sp>
    </p:spTree>
    <p:extLst>
      <p:ext uri="{BB962C8B-B14F-4D97-AF65-F5344CB8AC3E}">
        <p14:creationId xmlns:p14="http://schemas.microsoft.com/office/powerpoint/2010/main" val="348737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9402AF-2A99-4AB2-90AB-1D03F94804F1}" type="datetimeFigureOut">
              <a:rPr lang="en-US" smtClean="0"/>
              <a:t>11/2/2022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5AECC5-EA77-4F9B-A5A4-437D06AED28A}" type="slidenum">
              <a:rPr lang="en-US" smtClean="0"/>
              <a:t>‹#›</a:t>
            </a:fld>
            <a:endParaRPr lang="en-US"/>
          </a:p>
        </p:txBody>
      </p:sp>
    </p:spTree>
    <p:extLst>
      <p:ext uri="{BB962C8B-B14F-4D97-AF65-F5344CB8AC3E}">
        <p14:creationId xmlns:p14="http://schemas.microsoft.com/office/powerpoint/2010/main" val="2707066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ourses.lumenlearning.com/suny-fmcc-macroeconomics/chapter/introduction-to-the-macroeconomic-perspective/"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elearnmarkets.com/blog/inflation-and-interest-rates/?utm_campaign=blog_CTA&amp;utm_medium=blogpage&amp;utm_source=elearnmarkets_blog" TargetMode="External"/><Relationship Id="rId2" Type="http://schemas.openxmlformats.org/officeDocument/2006/relationships/hyperlink" Target="https://www.elearnmarkets.com/blog/8-factors-that-drive-cyclical-industry/?utm_campaign=blog_CTA&amp;utm_medium=blogpage&amp;utm_source=elearnmarkets_blog" TargetMode="External"/><Relationship Id="rId1" Type="http://schemas.openxmlformats.org/officeDocument/2006/relationships/slideLayout" Target="../slideLayouts/slideLayout2.xml"/><Relationship Id="rId4" Type="http://schemas.openxmlformats.org/officeDocument/2006/relationships/hyperlink" Target="https://www.elearnmarkets.com/blog/7-types-of-bonds-that-you-can-invest-in/?utm_campaign=blog_CTA&amp;utm_medium=blogpage&amp;utm_source=elearnmarkets_blo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counterview.net/2020/02/budget-2020-21-scheduled-caste.html"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0386-B8B6-4544-8453-FD2B7B0C2A20}"/>
              </a:ext>
            </a:extLst>
          </p:cNvPr>
          <p:cNvSpPr>
            <a:spLocks noGrp="1"/>
          </p:cNvSpPr>
          <p:nvPr>
            <p:ph type="ctrTitle"/>
          </p:nvPr>
        </p:nvSpPr>
        <p:spPr>
          <a:xfrm>
            <a:off x="722812" y="1122363"/>
            <a:ext cx="9074332" cy="2479676"/>
          </a:xfrm>
        </p:spPr>
        <p:txBody>
          <a:bodyPr/>
          <a:lstStyle/>
          <a:p>
            <a:r>
              <a:rPr lang="en-US" dirty="0"/>
              <a:t>Effect of US Macro Economic Factor on Indian Stocks.</a:t>
            </a:r>
          </a:p>
        </p:txBody>
      </p:sp>
      <p:sp>
        <p:nvSpPr>
          <p:cNvPr id="3" name="Subtitle 2">
            <a:extLst>
              <a:ext uri="{FF2B5EF4-FFF2-40B4-BE49-F238E27FC236}">
                <a16:creationId xmlns:a16="http://schemas.microsoft.com/office/drawing/2014/main" id="{61B59919-6C58-4AC0-9BFA-4E5E4E4DDCC5}"/>
              </a:ext>
            </a:extLst>
          </p:cNvPr>
          <p:cNvSpPr>
            <a:spLocks noGrp="1"/>
          </p:cNvSpPr>
          <p:nvPr>
            <p:ph type="subTitle" idx="1"/>
          </p:nvPr>
        </p:nvSpPr>
        <p:spPr/>
        <p:txBody>
          <a:bodyPr/>
          <a:lstStyle/>
          <a:p>
            <a:r>
              <a:rPr lang="en-US" dirty="0"/>
              <a:t>Presentation By: Nitin Chaudhari</a:t>
            </a:r>
          </a:p>
        </p:txBody>
      </p:sp>
    </p:spTree>
    <p:extLst>
      <p:ext uri="{BB962C8B-B14F-4D97-AF65-F5344CB8AC3E}">
        <p14:creationId xmlns:p14="http://schemas.microsoft.com/office/powerpoint/2010/main" val="305924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A631-9EBD-442B-BA10-D51709D12157}"/>
              </a:ext>
            </a:extLst>
          </p:cNvPr>
          <p:cNvSpPr>
            <a:spLocks noGrp="1"/>
          </p:cNvSpPr>
          <p:nvPr>
            <p:ph type="title"/>
          </p:nvPr>
        </p:nvSpPr>
        <p:spPr/>
        <p:txBody>
          <a:bodyPr/>
          <a:lstStyle/>
          <a:p>
            <a:r>
              <a:rPr lang="en-US" dirty="0"/>
              <a:t>What Is Macro Economics?</a:t>
            </a:r>
          </a:p>
        </p:txBody>
      </p:sp>
      <p:sp>
        <p:nvSpPr>
          <p:cNvPr id="3" name="Content Placeholder 2">
            <a:extLst>
              <a:ext uri="{FF2B5EF4-FFF2-40B4-BE49-F238E27FC236}">
                <a16:creationId xmlns:a16="http://schemas.microsoft.com/office/drawing/2014/main" id="{8D47A6CB-74F8-4863-B31A-17F03D1A9C3C}"/>
              </a:ext>
            </a:extLst>
          </p:cNvPr>
          <p:cNvSpPr>
            <a:spLocks noGrp="1"/>
          </p:cNvSpPr>
          <p:nvPr>
            <p:ph sz="half" idx="1"/>
          </p:nvPr>
        </p:nvSpPr>
        <p:spPr/>
        <p:txBody>
          <a:bodyPr>
            <a:normAutofit fontScale="85000" lnSpcReduction="20000"/>
          </a:bodyPr>
          <a:lstStyle/>
          <a:p>
            <a:r>
              <a:rPr lang="en-US" sz="2400" dirty="0"/>
              <a:t>Macroeconomics is a branch of economics that studies how an overall economy—the markets, businesses, consumers, and governments—behave.</a:t>
            </a:r>
          </a:p>
          <a:p>
            <a:endParaRPr lang="en-US" sz="2400" dirty="0"/>
          </a:p>
          <a:p>
            <a:r>
              <a:rPr lang="en-US" sz="2400" dirty="0"/>
              <a:t>Macroeconomics examines economy-wide phenomena such as inflation, price levels, rate of economic growth, national income, gross domestic product (GDP), and changes in unemployment.</a:t>
            </a:r>
          </a:p>
        </p:txBody>
      </p:sp>
      <p:pic>
        <p:nvPicPr>
          <p:cNvPr id="6" name="Content Placeholder 5">
            <a:extLst>
              <a:ext uri="{FF2B5EF4-FFF2-40B4-BE49-F238E27FC236}">
                <a16:creationId xmlns:a16="http://schemas.microsoft.com/office/drawing/2014/main" id="{73702268-BC02-40A1-AA09-F4F9B998263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89525" y="3575543"/>
            <a:ext cx="4184650" cy="1051527"/>
          </a:xfrm>
        </p:spPr>
      </p:pic>
    </p:spTree>
    <p:extLst>
      <p:ext uri="{BB962C8B-B14F-4D97-AF65-F5344CB8AC3E}">
        <p14:creationId xmlns:p14="http://schemas.microsoft.com/office/powerpoint/2010/main" val="27154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4169-CA20-43FE-8E63-B7CCBFD0D704}"/>
              </a:ext>
            </a:extLst>
          </p:cNvPr>
          <p:cNvSpPr>
            <a:spLocks noGrp="1"/>
          </p:cNvSpPr>
          <p:nvPr>
            <p:ph type="title"/>
          </p:nvPr>
        </p:nvSpPr>
        <p:spPr>
          <a:xfrm>
            <a:off x="677334" y="217714"/>
            <a:ext cx="8596668" cy="1018903"/>
          </a:xfrm>
        </p:spPr>
        <p:txBody>
          <a:bodyPr>
            <a:normAutofit fontScale="90000"/>
          </a:bodyPr>
          <a:lstStyle/>
          <a:p>
            <a:r>
              <a:rPr lang="en-US" b="1" dirty="0"/>
              <a:t>3 Most Important Macroeconomic Factors </a:t>
            </a:r>
            <a:br>
              <a:rPr lang="en-US" b="1" dirty="0"/>
            </a:br>
            <a:r>
              <a:rPr lang="en-US" b="1" dirty="0"/>
              <a:t>that Affect Indian Stock Market</a:t>
            </a:r>
            <a:endParaRPr lang="en-US" dirty="0"/>
          </a:p>
        </p:txBody>
      </p:sp>
      <p:sp>
        <p:nvSpPr>
          <p:cNvPr id="3" name="Content Placeholder 2">
            <a:extLst>
              <a:ext uri="{FF2B5EF4-FFF2-40B4-BE49-F238E27FC236}">
                <a16:creationId xmlns:a16="http://schemas.microsoft.com/office/drawing/2014/main" id="{85C70EEA-1280-4921-8674-D41F3B0A658C}"/>
              </a:ext>
            </a:extLst>
          </p:cNvPr>
          <p:cNvSpPr>
            <a:spLocks noGrp="1"/>
          </p:cNvSpPr>
          <p:nvPr>
            <p:ph idx="1"/>
          </p:nvPr>
        </p:nvSpPr>
        <p:spPr>
          <a:xfrm>
            <a:off x="677334" y="1323704"/>
            <a:ext cx="8596668" cy="5016136"/>
          </a:xfrm>
        </p:spPr>
        <p:txBody>
          <a:bodyPr>
            <a:normAutofit/>
          </a:bodyPr>
          <a:lstStyle/>
          <a:p>
            <a:pPr>
              <a:buFont typeface="Wingdings" panose="05000000000000000000" pitchFamily="2" charset="2"/>
              <a:buChar char="q"/>
            </a:pPr>
            <a:r>
              <a:rPr lang="en-US" sz="1700" b="1" dirty="0"/>
              <a:t>Dollar Index</a:t>
            </a:r>
          </a:p>
          <a:p>
            <a:pPr marL="400050" indent="-400050">
              <a:buFont typeface="+mj-lt"/>
              <a:buAutoNum type="romanLcPeriod"/>
            </a:pPr>
            <a:r>
              <a:rPr lang="en-US" sz="1400" b="1" dirty="0"/>
              <a:t>Traders should note that there is an inverse relationship between the</a:t>
            </a:r>
            <a:r>
              <a:rPr lang="en-US" sz="1400" b="1" dirty="0">
                <a:solidFill>
                  <a:schemeClr val="tx1"/>
                </a:solidFill>
              </a:rPr>
              <a:t> </a:t>
            </a:r>
            <a:r>
              <a:rPr lang="en-US" sz="1400" b="1" dirty="0"/>
              <a:t>dollar index and the Indian stock market.   </a:t>
            </a:r>
          </a:p>
          <a:p>
            <a:pPr marL="400050" indent="-400050">
              <a:buFont typeface="+mj-lt"/>
              <a:buAutoNum type="romanLcPeriod"/>
            </a:pPr>
            <a:r>
              <a:rPr lang="en-US" sz="1400" b="1" dirty="0"/>
              <a:t>Thus, when the dollar index rises, it is likely to cause a fall in the share prices of those companies especially in </a:t>
            </a:r>
            <a:r>
              <a:rPr lang="en-US" sz="1400" b="1" dirty="0">
                <a:hlinkClick r:id="rId2"/>
              </a:rPr>
              <a:t>cyclical sectors</a:t>
            </a:r>
            <a:r>
              <a:rPr lang="en-US" sz="1400" b="1" dirty="0"/>
              <a:t> and domestic consumption sectors such as Banking, Automobiles, Oil and Gas, Capital Goods, Metals etc.</a:t>
            </a:r>
            <a:endParaRPr lang="en-US" sz="1400" dirty="0"/>
          </a:p>
          <a:p>
            <a:pPr>
              <a:buFont typeface="Wingdings" panose="05000000000000000000" pitchFamily="2" charset="2"/>
              <a:buChar char="q"/>
            </a:pPr>
            <a:r>
              <a:rPr lang="en-US" sz="1700" b="1" dirty="0"/>
              <a:t>Crude oil</a:t>
            </a:r>
          </a:p>
          <a:p>
            <a:pPr marL="400050" indent="-400050">
              <a:buFont typeface="+mj-lt"/>
              <a:buAutoNum type="romanLcPeriod"/>
            </a:pPr>
            <a:r>
              <a:rPr lang="en-US" sz="1400" b="1" dirty="0"/>
              <a:t>There is also an inverse</a:t>
            </a:r>
            <a:r>
              <a:rPr lang="en-US" sz="1400" dirty="0"/>
              <a:t> </a:t>
            </a:r>
            <a:r>
              <a:rPr lang="en-US" sz="1400" b="1" dirty="0"/>
              <a:t>relationship between the crude oil price and the Indian equity market.</a:t>
            </a:r>
          </a:p>
          <a:p>
            <a:pPr marL="400050" indent="-400050">
              <a:buFont typeface="+mj-lt"/>
              <a:buAutoNum type="romanLcPeriod"/>
            </a:pPr>
            <a:r>
              <a:rPr lang="en-US" sz="1400" b="1" dirty="0"/>
              <a:t>Thus, strength in crude oil prices adversely affects these sectors that are oil-dependent and weakness in oil prices results in the rise in these companies’ stock prices.</a:t>
            </a:r>
          </a:p>
          <a:p>
            <a:pPr>
              <a:buFont typeface="Wingdings" panose="05000000000000000000" pitchFamily="2" charset="2"/>
              <a:buChar char="q"/>
            </a:pPr>
            <a:r>
              <a:rPr lang="en-US" sz="1700" b="1" dirty="0"/>
              <a:t>US 10-year yield</a:t>
            </a:r>
          </a:p>
          <a:p>
            <a:pPr marL="400050" indent="-400050">
              <a:buFont typeface="+mj-lt"/>
              <a:buAutoNum type="romanLcPeriod"/>
            </a:pPr>
            <a:r>
              <a:rPr lang="en-US" sz="1400" b="1" dirty="0"/>
              <a:t>When the yields increase then it also indicates that the Fed might raise</a:t>
            </a:r>
            <a:r>
              <a:rPr lang="en-US" sz="1400" b="1" dirty="0">
                <a:hlinkClick r:id="rId3"/>
              </a:rPr>
              <a:t> interest rates for controlling inflation</a:t>
            </a:r>
            <a:r>
              <a:rPr lang="en-US" sz="1400" b="1" dirty="0"/>
              <a:t>.</a:t>
            </a:r>
          </a:p>
          <a:p>
            <a:pPr marL="400050" indent="-400050" fontAlgn="base">
              <a:buFont typeface="+mj-lt"/>
              <a:buAutoNum type="romanLcPeriod"/>
            </a:pPr>
            <a:r>
              <a:rPr lang="en-US" sz="1400" dirty="0"/>
              <a:t>Due to this reason, many FIIs and global investors may pull out their money from Indian Stock Markets and </a:t>
            </a:r>
            <a:r>
              <a:rPr lang="en-US" sz="1400" dirty="0">
                <a:hlinkClick r:id="rId4"/>
              </a:rPr>
              <a:t>invest in these bonds.</a:t>
            </a:r>
            <a:endParaRPr lang="en-US" sz="1400" dirty="0"/>
          </a:p>
          <a:p>
            <a:pPr marL="400050" indent="-400050" fontAlgn="base">
              <a:buFont typeface="+mj-lt"/>
              <a:buAutoNum type="romanLcPeriod"/>
            </a:pPr>
            <a:r>
              <a:rPr lang="en-US" sz="1400" b="1" dirty="0"/>
              <a:t>As a result, the prices of the stocks in the Indian stock markets</a:t>
            </a:r>
            <a:r>
              <a:rPr lang="en-US" sz="1400" dirty="0"/>
              <a:t> </a:t>
            </a:r>
            <a:r>
              <a:rPr lang="en-US" sz="1400" b="1" dirty="0"/>
              <a:t>may fall</a:t>
            </a:r>
            <a:endParaRPr lang="en-US" sz="1400" dirty="0"/>
          </a:p>
        </p:txBody>
      </p:sp>
    </p:spTree>
    <p:extLst>
      <p:ext uri="{BB962C8B-B14F-4D97-AF65-F5344CB8AC3E}">
        <p14:creationId xmlns:p14="http://schemas.microsoft.com/office/powerpoint/2010/main" val="244801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451C-5E8A-4ACD-B603-D71D8F96D736}"/>
              </a:ext>
            </a:extLst>
          </p:cNvPr>
          <p:cNvSpPr>
            <a:spLocks noGrp="1"/>
          </p:cNvSpPr>
          <p:nvPr>
            <p:ph type="title"/>
          </p:nvPr>
        </p:nvSpPr>
        <p:spPr>
          <a:xfrm>
            <a:off x="677334" y="609600"/>
            <a:ext cx="8596668" cy="566057"/>
          </a:xfrm>
        </p:spPr>
        <p:txBody>
          <a:bodyPr>
            <a:normAutofit fontScale="90000"/>
          </a:bodyPr>
          <a:lstStyle/>
          <a:p>
            <a:r>
              <a:rPr lang="en-US" dirty="0"/>
              <a:t>How USD Became World’s Reserve Currency?</a:t>
            </a:r>
          </a:p>
        </p:txBody>
      </p:sp>
      <p:sp>
        <p:nvSpPr>
          <p:cNvPr id="3" name="Content Placeholder 2">
            <a:extLst>
              <a:ext uri="{FF2B5EF4-FFF2-40B4-BE49-F238E27FC236}">
                <a16:creationId xmlns:a16="http://schemas.microsoft.com/office/drawing/2014/main" id="{CF5E75C1-CAE2-4047-9BCB-293A7791C952}"/>
              </a:ext>
            </a:extLst>
          </p:cNvPr>
          <p:cNvSpPr>
            <a:spLocks noGrp="1"/>
          </p:cNvSpPr>
          <p:nvPr>
            <p:ph idx="1"/>
          </p:nvPr>
        </p:nvSpPr>
        <p:spPr>
          <a:xfrm>
            <a:off x="677334" y="1375955"/>
            <a:ext cx="8596668" cy="4946468"/>
          </a:xfrm>
        </p:spPr>
        <p:txBody>
          <a:bodyPr>
            <a:normAutofit lnSpcReduction="10000"/>
          </a:bodyPr>
          <a:lstStyle/>
          <a:p>
            <a:pPr>
              <a:buFont typeface="Wingdings" panose="05000000000000000000" pitchFamily="2" charset="2"/>
              <a:buChar char="q"/>
            </a:pPr>
            <a:r>
              <a:rPr lang="en-US" dirty="0"/>
              <a:t>Before 1914 gold was world’s Reserve Currency and worlds all currency was linked with gold.</a:t>
            </a:r>
          </a:p>
          <a:p>
            <a:pPr>
              <a:buFont typeface="Wingdings" panose="05000000000000000000" pitchFamily="2" charset="2"/>
              <a:buChar char="q"/>
            </a:pPr>
            <a:r>
              <a:rPr lang="en-US" dirty="0"/>
              <a:t>That means amount of currency printed were backed by physical gold in the treasury. </a:t>
            </a:r>
          </a:p>
          <a:p>
            <a:pPr>
              <a:buFont typeface="Wingdings" panose="05000000000000000000" pitchFamily="2" charset="2"/>
              <a:buChar char="q"/>
            </a:pPr>
            <a:r>
              <a:rPr lang="en-US" dirty="0"/>
              <a:t>During the WW1 and WW2 countries in Europe exhausted their gold reserves.</a:t>
            </a:r>
          </a:p>
          <a:p>
            <a:pPr>
              <a:buFont typeface="Wingdings" panose="05000000000000000000" pitchFamily="2" charset="2"/>
              <a:buChar char="q"/>
            </a:pPr>
            <a:r>
              <a:rPr lang="en-US" dirty="0"/>
              <a:t>Without gold, their currencies did not have any value.</a:t>
            </a:r>
          </a:p>
          <a:p>
            <a:pPr>
              <a:buFont typeface="Wingdings" panose="05000000000000000000" pitchFamily="2" charset="2"/>
              <a:buChar char="q"/>
            </a:pPr>
            <a:r>
              <a:rPr lang="en-US" dirty="0"/>
              <a:t>US came forward and told that we had enough gold and our dollar is linked with it so you link your pound to the Dollar.</a:t>
            </a:r>
          </a:p>
          <a:p>
            <a:pPr>
              <a:buFont typeface="Wingdings" panose="05000000000000000000" pitchFamily="2" charset="2"/>
              <a:buChar char="q"/>
            </a:pPr>
            <a:r>
              <a:rPr lang="en-US" dirty="0"/>
              <a:t>At that time 75% of the world’s gold reserves were concentrated with one country(US).</a:t>
            </a:r>
          </a:p>
          <a:p>
            <a:pPr>
              <a:buFont typeface="Wingdings" panose="05000000000000000000" pitchFamily="2" charset="2"/>
              <a:buChar char="q"/>
            </a:pPr>
            <a:r>
              <a:rPr lang="en-US" dirty="0"/>
              <a:t>There was an agreement signed in 1944 which is called the “Bretton Woods Agreement”. In this agreement, it was decided US Dollar is STABLE so everyone can link their currency to US Dollar. </a:t>
            </a:r>
          </a:p>
          <a:p>
            <a:pPr>
              <a:buFont typeface="Wingdings" panose="05000000000000000000" pitchFamily="2" charset="2"/>
              <a:buChar char="q"/>
            </a:pPr>
            <a:r>
              <a:rPr lang="en-US" dirty="0"/>
              <a:t>So in a way, the US Dollar became the world’s reserve currency.</a:t>
            </a:r>
          </a:p>
          <a:p>
            <a:pPr>
              <a:buFont typeface="Wingdings" panose="05000000000000000000" pitchFamily="2" charset="2"/>
              <a:buChar char="q"/>
            </a:pPr>
            <a:r>
              <a:rPr lang="en-US" dirty="0"/>
              <a:t>Today, Central Banks keep 59% of their reserves in US Dollar.</a:t>
            </a:r>
          </a:p>
        </p:txBody>
      </p:sp>
    </p:spTree>
    <p:extLst>
      <p:ext uri="{BB962C8B-B14F-4D97-AF65-F5344CB8AC3E}">
        <p14:creationId xmlns:p14="http://schemas.microsoft.com/office/powerpoint/2010/main" val="339439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39FF-2A00-41BF-8ABA-5DBF08A2C330}"/>
              </a:ext>
            </a:extLst>
          </p:cNvPr>
          <p:cNvSpPr>
            <a:spLocks noGrp="1"/>
          </p:cNvSpPr>
          <p:nvPr>
            <p:ph type="title"/>
          </p:nvPr>
        </p:nvSpPr>
        <p:spPr>
          <a:xfrm>
            <a:off x="677334" y="514924"/>
            <a:ext cx="3854528" cy="712985"/>
          </a:xfrm>
        </p:spPr>
        <p:txBody>
          <a:bodyPr>
            <a:normAutofit/>
          </a:bodyPr>
          <a:lstStyle/>
          <a:p>
            <a:r>
              <a:rPr lang="en-US" dirty="0"/>
              <a:t>How US Dollar took the place of gold?</a:t>
            </a:r>
          </a:p>
        </p:txBody>
      </p:sp>
      <p:pic>
        <p:nvPicPr>
          <p:cNvPr id="6" name="Content Placeholder 5">
            <a:extLst>
              <a:ext uri="{FF2B5EF4-FFF2-40B4-BE49-F238E27FC236}">
                <a16:creationId xmlns:a16="http://schemas.microsoft.com/office/drawing/2014/main" id="{0826F658-AA56-47C9-B2D4-E884BBC83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497268"/>
            <a:ext cx="4513262" cy="3561839"/>
          </a:xfrm>
        </p:spPr>
      </p:pic>
      <p:sp>
        <p:nvSpPr>
          <p:cNvPr id="4" name="Text Placeholder 3">
            <a:extLst>
              <a:ext uri="{FF2B5EF4-FFF2-40B4-BE49-F238E27FC236}">
                <a16:creationId xmlns:a16="http://schemas.microsoft.com/office/drawing/2014/main" id="{FB28B457-1E32-486A-B6C9-E4F0D5F561B5}"/>
              </a:ext>
            </a:extLst>
          </p:cNvPr>
          <p:cNvSpPr>
            <a:spLocks noGrp="1"/>
          </p:cNvSpPr>
          <p:nvPr>
            <p:ph type="body" sz="half" idx="2"/>
          </p:nvPr>
        </p:nvSpPr>
        <p:spPr>
          <a:xfrm>
            <a:off x="677334" y="1349829"/>
            <a:ext cx="3854528" cy="4075611"/>
          </a:xfrm>
        </p:spPr>
        <p:txBody>
          <a:bodyPr>
            <a:normAutofit/>
          </a:bodyPr>
          <a:lstStyle/>
          <a:p>
            <a:pPr marL="285750" indent="-285750">
              <a:buFont typeface="Wingdings" panose="05000000000000000000" pitchFamily="2" charset="2"/>
              <a:buChar char="q"/>
            </a:pPr>
            <a:r>
              <a:rPr lang="en-US" dirty="0"/>
              <a:t>In 1971 president Nixon abolished the gold standard and they gave the FED(Federal Reserves) complete freedom to control US dollar.</a:t>
            </a:r>
          </a:p>
          <a:p>
            <a:pPr marL="285750" indent="-285750">
              <a:buFont typeface="Wingdings" panose="05000000000000000000" pitchFamily="2" charset="2"/>
              <a:buChar char="q"/>
            </a:pPr>
            <a:r>
              <a:rPr lang="en-US" dirty="0"/>
              <a:t>If India want to buy a </a:t>
            </a:r>
            <a:r>
              <a:rPr lang="en-US" dirty="0" err="1"/>
              <a:t>Rafale</a:t>
            </a:r>
            <a:r>
              <a:rPr lang="en-US" dirty="0"/>
              <a:t> , first India should convert its Rupees into dollar then pays the France in US Dollars and after that France convert it into Euros and make payment to seller in Euros.</a:t>
            </a:r>
          </a:p>
          <a:p>
            <a:pPr marL="285750" indent="-285750">
              <a:buFont typeface="Wingdings" panose="05000000000000000000" pitchFamily="2" charset="2"/>
              <a:buChar char="q"/>
            </a:pPr>
            <a:r>
              <a:rPr lang="en-US" dirty="0"/>
              <a:t>Its came with two major drawbacks.</a:t>
            </a:r>
          </a:p>
          <a:p>
            <a:pPr marL="400050" indent="-400050">
              <a:buFont typeface="+mj-lt"/>
              <a:buAutoNum type="romanLcPeriod"/>
            </a:pPr>
            <a:r>
              <a:rPr lang="en-US" dirty="0"/>
              <a:t>Both country has to pay additional conversion charges</a:t>
            </a:r>
          </a:p>
          <a:p>
            <a:pPr marL="400050" indent="-400050">
              <a:buFont typeface="+mj-lt"/>
              <a:buAutoNum type="romanLcPeriod"/>
            </a:pPr>
            <a:r>
              <a:rPr lang="en-US" dirty="0"/>
              <a:t>US dollar is controlled by US federal reservation.(By applying a sanction US able control which county can make a payment is USD)</a:t>
            </a:r>
          </a:p>
        </p:txBody>
      </p:sp>
    </p:spTree>
    <p:extLst>
      <p:ext uri="{BB962C8B-B14F-4D97-AF65-F5344CB8AC3E}">
        <p14:creationId xmlns:p14="http://schemas.microsoft.com/office/powerpoint/2010/main" val="399097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1FE3-4AEC-4EA0-A5E9-7618F8E23C2F}"/>
              </a:ext>
            </a:extLst>
          </p:cNvPr>
          <p:cNvSpPr>
            <a:spLocks noGrp="1"/>
          </p:cNvSpPr>
          <p:nvPr>
            <p:ph type="title"/>
          </p:nvPr>
        </p:nvSpPr>
        <p:spPr>
          <a:xfrm>
            <a:off x="677334" y="156755"/>
            <a:ext cx="8596668" cy="659884"/>
          </a:xfrm>
        </p:spPr>
        <p:txBody>
          <a:bodyPr>
            <a:normAutofit/>
          </a:bodyPr>
          <a:lstStyle/>
          <a:p>
            <a:r>
              <a:rPr lang="en-US" dirty="0"/>
              <a:t>How US Dollar price is increasing?</a:t>
            </a:r>
          </a:p>
        </p:txBody>
      </p:sp>
      <p:sp>
        <p:nvSpPr>
          <p:cNvPr id="3" name="Content Placeholder 2">
            <a:extLst>
              <a:ext uri="{FF2B5EF4-FFF2-40B4-BE49-F238E27FC236}">
                <a16:creationId xmlns:a16="http://schemas.microsoft.com/office/drawing/2014/main" id="{ADEBE45C-532A-4213-B62C-194C552BBB54}"/>
              </a:ext>
            </a:extLst>
          </p:cNvPr>
          <p:cNvSpPr>
            <a:spLocks noGrp="1"/>
          </p:cNvSpPr>
          <p:nvPr>
            <p:ph sz="half" idx="1"/>
          </p:nvPr>
        </p:nvSpPr>
        <p:spPr>
          <a:xfrm>
            <a:off x="677334" y="1053737"/>
            <a:ext cx="5714757" cy="4987624"/>
          </a:xfrm>
        </p:spPr>
        <p:txBody>
          <a:bodyPr>
            <a:normAutofit lnSpcReduction="10000"/>
          </a:bodyPr>
          <a:lstStyle/>
          <a:p>
            <a:pPr>
              <a:buFont typeface="Wingdings" panose="05000000000000000000" pitchFamily="2" charset="2"/>
              <a:buChar char="q"/>
            </a:pPr>
            <a:r>
              <a:rPr lang="en-US" dirty="0"/>
              <a:t>The inflation rate in US started climbing from 2021 and inflation in 2022 may was the highest in past 40 years.</a:t>
            </a:r>
          </a:p>
          <a:p>
            <a:pPr>
              <a:buFont typeface="Wingdings" panose="05000000000000000000" pitchFamily="2" charset="2"/>
              <a:buChar char="q"/>
            </a:pPr>
            <a:r>
              <a:rPr lang="en-US" dirty="0"/>
              <a:t>According to FED, Till the time consumer demand wont fall, inflation will not fall.</a:t>
            </a:r>
          </a:p>
          <a:p>
            <a:pPr>
              <a:buFont typeface="Wingdings" panose="05000000000000000000" pitchFamily="2" charset="2"/>
              <a:buChar char="q"/>
            </a:pPr>
            <a:r>
              <a:rPr lang="en-US" dirty="0"/>
              <a:t>So FED started raising interest rates to fight inflation because of raising interest rates dollar rate is increasing.</a:t>
            </a:r>
          </a:p>
          <a:p>
            <a:pPr>
              <a:buFont typeface="Wingdings" panose="05000000000000000000" pitchFamily="2" charset="2"/>
              <a:buChar char="q"/>
            </a:pPr>
            <a:r>
              <a:rPr lang="en-US" dirty="0"/>
              <a:t>Due to increasing in interest rate the supply of currency reduces in the market and its price rises.</a:t>
            </a:r>
          </a:p>
          <a:p>
            <a:pPr>
              <a:buFont typeface="Wingdings" panose="05000000000000000000" pitchFamily="2" charset="2"/>
              <a:buChar char="q"/>
            </a:pPr>
            <a:r>
              <a:rPr lang="en-US" dirty="0"/>
              <a:t>Foreign investors pulling money out of other countries and they investing it in USD.</a:t>
            </a:r>
          </a:p>
          <a:p>
            <a:pPr>
              <a:buFont typeface="Wingdings" panose="05000000000000000000" pitchFamily="2" charset="2"/>
              <a:buChar char="q"/>
            </a:pPr>
            <a:r>
              <a:rPr lang="en-US" dirty="0"/>
              <a:t>Because of this demand for the USD is growing and consequently, the prices as well.</a:t>
            </a:r>
          </a:p>
          <a:p>
            <a:pPr>
              <a:buFont typeface="Wingdings" panose="05000000000000000000" pitchFamily="2" charset="2"/>
              <a:buChar char="q"/>
            </a:pPr>
            <a:r>
              <a:rPr lang="en-US" dirty="0"/>
              <a:t>President Nixon’s secretory said, </a:t>
            </a:r>
            <a:r>
              <a:rPr lang="en-US" dirty="0">
                <a:highlight>
                  <a:srgbClr val="FFFF00"/>
                </a:highlight>
              </a:rPr>
              <a:t>“Dollar is our currency but your problem.”</a:t>
            </a:r>
          </a:p>
        </p:txBody>
      </p:sp>
      <p:pic>
        <p:nvPicPr>
          <p:cNvPr id="8" name="Content Placeholder 7">
            <a:extLst>
              <a:ext uri="{FF2B5EF4-FFF2-40B4-BE49-F238E27FC236}">
                <a16:creationId xmlns:a16="http://schemas.microsoft.com/office/drawing/2014/main" id="{FE824CD6-A5E4-4C63-9BDF-8B23AA53822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18288" y="2342506"/>
            <a:ext cx="2655887" cy="1655463"/>
          </a:xfrm>
        </p:spPr>
      </p:pic>
      <p:sp>
        <p:nvSpPr>
          <p:cNvPr id="9" name="TextBox 8">
            <a:extLst>
              <a:ext uri="{FF2B5EF4-FFF2-40B4-BE49-F238E27FC236}">
                <a16:creationId xmlns:a16="http://schemas.microsoft.com/office/drawing/2014/main" id="{50284EB6-FEC6-464A-AAFB-1B084046FF36}"/>
              </a:ext>
            </a:extLst>
          </p:cNvPr>
          <p:cNvSpPr txBox="1"/>
          <p:nvPr/>
        </p:nvSpPr>
        <p:spPr>
          <a:xfrm>
            <a:off x="6618288" y="3997969"/>
            <a:ext cx="2655887" cy="461665"/>
          </a:xfrm>
          <a:prstGeom prst="rect">
            <a:avLst/>
          </a:prstGeom>
          <a:noFill/>
        </p:spPr>
        <p:txBody>
          <a:bodyPr wrap="square" rtlCol="0">
            <a:spAutoFit/>
          </a:bodyPr>
          <a:lstStyle/>
          <a:p>
            <a:r>
              <a:rPr lang="en-US" sz="1200" b="1" dirty="0">
                <a:highlight>
                  <a:srgbClr val="FFFF00"/>
                </a:highlight>
              </a:rPr>
              <a:t>Rupee Hasn’t Weakened, Dollar</a:t>
            </a:r>
          </a:p>
          <a:p>
            <a:r>
              <a:rPr lang="en-US" sz="1200" b="1" dirty="0">
                <a:highlight>
                  <a:srgbClr val="FFFF00"/>
                </a:highlight>
              </a:rPr>
              <a:t>Has Strengthened-It’s True.</a:t>
            </a:r>
          </a:p>
        </p:txBody>
      </p:sp>
    </p:spTree>
    <p:extLst>
      <p:ext uri="{BB962C8B-B14F-4D97-AF65-F5344CB8AC3E}">
        <p14:creationId xmlns:p14="http://schemas.microsoft.com/office/powerpoint/2010/main" val="270975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04D1-69B0-42DF-93C2-4944B743FE33}"/>
              </a:ext>
            </a:extLst>
          </p:cNvPr>
          <p:cNvSpPr>
            <a:spLocks noGrp="1"/>
          </p:cNvSpPr>
          <p:nvPr>
            <p:ph type="title"/>
          </p:nvPr>
        </p:nvSpPr>
        <p:spPr>
          <a:xfrm>
            <a:off x="677334" y="6041362"/>
            <a:ext cx="8596667" cy="490066"/>
          </a:xfrm>
        </p:spPr>
        <p:txBody>
          <a:bodyPr/>
          <a:lstStyle/>
          <a:p>
            <a:r>
              <a:rPr lang="en-US" dirty="0"/>
              <a:t>Nifty50 stock market graph from Mar 2018 to Oct 2022.</a:t>
            </a:r>
          </a:p>
        </p:txBody>
      </p:sp>
      <p:sp>
        <p:nvSpPr>
          <p:cNvPr id="4" name="Text Placeholder 3">
            <a:extLst>
              <a:ext uri="{FF2B5EF4-FFF2-40B4-BE49-F238E27FC236}">
                <a16:creationId xmlns:a16="http://schemas.microsoft.com/office/drawing/2014/main" id="{A33A6CEF-69DA-4051-ADDF-9A664A4F155E}"/>
              </a:ext>
            </a:extLst>
          </p:cNvPr>
          <p:cNvSpPr>
            <a:spLocks noGrp="1"/>
          </p:cNvSpPr>
          <p:nvPr>
            <p:ph type="body" sz="half" idx="2"/>
          </p:nvPr>
        </p:nvSpPr>
        <p:spPr/>
        <p:txBody>
          <a:bodyPr/>
          <a:lstStyle/>
          <a:p>
            <a:endParaRPr lang="en-US" dirty="0"/>
          </a:p>
        </p:txBody>
      </p:sp>
      <p:pic>
        <p:nvPicPr>
          <p:cNvPr id="22" name="Picture Placeholder 21">
            <a:extLst>
              <a:ext uri="{FF2B5EF4-FFF2-40B4-BE49-F238E27FC236}">
                <a16:creationId xmlns:a16="http://schemas.microsoft.com/office/drawing/2014/main" id="{837CC861-3D24-4045-B6FE-CE885D2E0F2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22" r="1122"/>
          <a:stretch>
            <a:fillRect/>
          </a:stretch>
        </p:blipFill>
        <p:spPr>
          <a:xfrm>
            <a:off x="374476" y="156256"/>
            <a:ext cx="8899525" cy="5928649"/>
          </a:xfrm>
          <a:prstGeom prst="rect">
            <a:avLst/>
          </a:prstGeom>
          <a:noFill/>
          <a:ln>
            <a:solidFill>
              <a:srgbClr val="FF0000"/>
            </a:solidFill>
          </a:ln>
          <a:effectLst>
            <a:outerShdw blurRad="190500" algn="tl" rotWithShape="0">
              <a:srgbClr val="000000">
                <a:alpha val="70000"/>
              </a:srgbClr>
            </a:outerShdw>
          </a:effectLst>
        </p:spPr>
      </p:pic>
      <p:sp>
        <p:nvSpPr>
          <p:cNvPr id="25" name="Arrow: Right 24">
            <a:extLst>
              <a:ext uri="{FF2B5EF4-FFF2-40B4-BE49-F238E27FC236}">
                <a16:creationId xmlns:a16="http://schemas.microsoft.com/office/drawing/2014/main" id="{C5C6D5B9-D68E-45EB-B71F-3D44C4FC732A}"/>
              </a:ext>
            </a:extLst>
          </p:cNvPr>
          <p:cNvSpPr/>
          <p:nvPr/>
        </p:nvSpPr>
        <p:spPr>
          <a:xfrm>
            <a:off x="3709851" y="5228001"/>
            <a:ext cx="644434" cy="278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501A6AF-BF7D-4B2F-8BA8-2A25282154B4}"/>
              </a:ext>
            </a:extLst>
          </p:cNvPr>
          <p:cNvSpPr/>
          <p:nvPr/>
        </p:nvSpPr>
        <p:spPr>
          <a:xfrm>
            <a:off x="2360023" y="4988515"/>
            <a:ext cx="1271451" cy="61830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Mar,2020</a:t>
            </a:r>
            <a:r>
              <a:rPr lang="en-US" sz="900" dirty="0"/>
              <a:t> lockdown was announced due to Pandemic</a:t>
            </a:r>
            <a:endParaRPr lang="en-US" dirty="0"/>
          </a:p>
        </p:txBody>
      </p:sp>
      <p:sp>
        <p:nvSpPr>
          <p:cNvPr id="27" name="Arrow: Up 26">
            <a:extLst>
              <a:ext uri="{FF2B5EF4-FFF2-40B4-BE49-F238E27FC236}">
                <a16:creationId xmlns:a16="http://schemas.microsoft.com/office/drawing/2014/main" id="{1E4FD300-06F4-426A-B10A-B0C435C98464}"/>
              </a:ext>
            </a:extLst>
          </p:cNvPr>
          <p:cNvSpPr/>
          <p:nvPr/>
        </p:nvSpPr>
        <p:spPr>
          <a:xfrm>
            <a:off x="8151222" y="2159726"/>
            <a:ext cx="261258" cy="46155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D83AF1-779C-40FA-B319-8EEC79FA3EAD}"/>
              </a:ext>
            </a:extLst>
          </p:cNvPr>
          <p:cNvSpPr/>
          <p:nvPr/>
        </p:nvSpPr>
        <p:spPr>
          <a:xfrm>
            <a:off x="7637417" y="2699946"/>
            <a:ext cx="1288868" cy="789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t>FED increased interest rate, Dollar</a:t>
            </a:r>
          </a:p>
          <a:p>
            <a:r>
              <a:rPr lang="en-US" sz="1000" b="1" dirty="0"/>
              <a:t>Has Strengthened.</a:t>
            </a:r>
            <a:endParaRPr lang="en-US" sz="1000" dirty="0"/>
          </a:p>
        </p:txBody>
      </p:sp>
      <p:sp>
        <p:nvSpPr>
          <p:cNvPr id="29" name="Arrow: Right 28">
            <a:extLst>
              <a:ext uri="{FF2B5EF4-FFF2-40B4-BE49-F238E27FC236}">
                <a16:creationId xmlns:a16="http://schemas.microsoft.com/office/drawing/2014/main" id="{5168C50B-7CAC-4B37-ACA7-F20755A5C130}"/>
              </a:ext>
            </a:extLst>
          </p:cNvPr>
          <p:cNvSpPr/>
          <p:nvPr/>
        </p:nvSpPr>
        <p:spPr>
          <a:xfrm>
            <a:off x="6470469" y="748937"/>
            <a:ext cx="496388" cy="252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B4579F3-9010-4CD1-8A0B-BE8F51066C88}"/>
              </a:ext>
            </a:extLst>
          </p:cNvPr>
          <p:cNvSpPr/>
          <p:nvPr/>
        </p:nvSpPr>
        <p:spPr>
          <a:xfrm>
            <a:off x="4975667" y="661850"/>
            <a:ext cx="1428206" cy="4267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Inflation increased in US</a:t>
            </a:r>
          </a:p>
        </p:txBody>
      </p:sp>
    </p:spTree>
    <p:extLst>
      <p:ext uri="{BB962C8B-B14F-4D97-AF65-F5344CB8AC3E}">
        <p14:creationId xmlns:p14="http://schemas.microsoft.com/office/powerpoint/2010/main" val="142348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BACA-9ADA-4A37-AFBF-0F3EC7F81857}"/>
              </a:ext>
            </a:extLst>
          </p:cNvPr>
          <p:cNvSpPr>
            <a:spLocks noGrp="1"/>
          </p:cNvSpPr>
          <p:nvPr>
            <p:ph type="title"/>
          </p:nvPr>
        </p:nvSpPr>
        <p:spPr>
          <a:xfrm>
            <a:off x="677334" y="6041362"/>
            <a:ext cx="8596667" cy="481358"/>
          </a:xfrm>
        </p:spPr>
        <p:txBody>
          <a:bodyPr>
            <a:normAutofit/>
          </a:bodyPr>
          <a:lstStyle/>
          <a:p>
            <a:r>
              <a:rPr lang="en-US" dirty="0"/>
              <a:t>USD/INR stock market graph from Mar 2018 to Oct 2022.</a:t>
            </a:r>
          </a:p>
        </p:txBody>
      </p:sp>
      <p:sp>
        <p:nvSpPr>
          <p:cNvPr id="4" name="Text Placeholder 3">
            <a:extLst>
              <a:ext uri="{FF2B5EF4-FFF2-40B4-BE49-F238E27FC236}">
                <a16:creationId xmlns:a16="http://schemas.microsoft.com/office/drawing/2014/main" id="{577847BE-8912-43A2-9242-84DF67AAA097}"/>
              </a:ext>
            </a:extLst>
          </p:cNvPr>
          <p:cNvSpPr>
            <a:spLocks noGrp="1"/>
          </p:cNvSpPr>
          <p:nvPr>
            <p:ph type="body" sz="half" idx="2"/>
          </p:nvPr>
        </p:nvSpPr>
        <p:spPr/>
        <p:txBody>
          <a:bodyPr/>
          <a:lstStyle/>
          <a:p>
            <a:endParaRPr lang="en-US" dirty="0"/>
          </a:p>
        </p:txBody>
      </p:sp>
      <p:pic>
        <p:nvPicPr>
          <p:cNvPr id="12" name="Picture Placeholder 11">
            <a:extLst>
              <a:ext uri="{FF2B5EF4-FFF2-40B4-BE49-F238E27FC236}">
                <a16:creationId xmlns:a16="http://schemas.microsoft.com/office/drawing/2014/main" id="{63A80BBF-A6B0-4D0D-9006-2140ED33538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459" b="2459"/>
          <a:stretch>
            <a:fillRect/>
          </a:stretch>
        </p:blipFill>
        <p:spPr>
          <a:xfrm>
            <a:off x="435428" y="147682"/>
            <a:ext cx="8907826" cy="5876262"/>
          </a:xfrm>
          <a:prstGeom prst="rect">
            <a:avLst/>
          </a:prstGeom>
          <a:ln>
            <a:noFill/>
          </a:ln>
          <a:effectLst>
            <a:outerShdw blurRad="190500" algn="tl" rotWithShape="0">
              <a:srgbClr val="000000">
                <a:alpha val="70000"/>
              </a:srgbClr>
            </a:outerShdw>
          </a:effectLst>
        </p:spPr>
      </p:pic>
      <p:sp>
        <p:nvSpPr>
          <p:cNvPr id="14" name="Arrow: Right 13">
            <a:extLst>
              <a:ext uri="{FF2B5EF4-FFF2-40B4-BE49-F238E27FC236}">
                <a16:creationId xmlns:a16="http://schemas.microsoft.com/office/drawing/2014/main" id="{C1350E2D-7C80-40FD-ACC1-D05827D30D15}"/>
              </a:ext>
            </a:extLst>
          </p:cNvPr>
          <p:cNvSpPr/>
          <p:nvPr/>
        </p:nvSpPr>
        <p:spPr>
          <a:xfrm>
            <a:off x="4110445" y="2190205"/>
            <a:ext cx="400595" cy="17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BE750F-6158-48CB-9B7C-0398D6C8B6D5}"/>
              </a:ext>
            </a:extLst>
          </p:cNvPr>
          <p:cNvSpPr/>
          <p:nvPr/>
        </p:nvSpPr>
        <p:spPr>
          <a:xfrm>
            <a:off x="2478003" y="1889758"/>
            <a:ext cx="1558835" cy="775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Due to pandemic world’s stocks collapsed and foreign investors start investing dollar</a:t>
            </a:r>
          </a:p>
        </p:txBody>
      </p:sp>
      <p:sp>
        <p:nvSpPr>
          <p:cNvPr id="18" name="Arrow: Down 17">
            <a:extLst>
              <a:ext uri="{FF2B5EF4-FFF2-40B4-BE49-F238E27FC236}">
                <a16:creationId xmlns:a16="http://schemas.microsoft.com/office/drawing/2014/main" id="{5651E857-6F4D-4082-912A-BB2B4591005D}"/>
              </a:ext>
            </a:extLst>
          </p:cNvPr>
          <p:cNvSpPr/>
          <p:nvPr/>
        </p:nvSpPr>
        <p:spPr>
          <a:xfrm>
            <a:off x="5900057" y="2626826"/>
            <a:ext cx="200297" cy="3831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01E5580-70DB-40AE-962C-879F6FCFDBC4}"/>
              </a:ext>
            </a:extLst>
          </p:cNvPr>
          <p:cNvSpPr/>
          <p:nvPr/>
        </p:nvSpPr>
        <p:spPr>
          <a:xfrm>
            <a:off x="5316582" y="2107322"/>
            <a:ext cx="1367246" cy="432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Inflation rate increased in US</a:t>
            </a:r>
          </a:p>
        </p:txBody>
      </p:sp>
      <p:sp>
        <p:nvSpPr>
          <p:cNvPr id="20" name="Arrow: Right 19">
            <a:extLst>
              <a:ext uri="{FF2B5EF4-FFF2-40B4-BE49-F238E27FC236}">
                <a16:creationId xmlns:a16="http://schemas.microsoft.com/office/drawing/2014/main" id="{3ECCE872-A662-4274-8F90-252157226B05}"/>
              </a:ext>
            </a:extLst>
          </p:cNvPr>
          <p:cNvSpPr/>
          <p:nvPr/>
        </p:nvSpPr>
        <p:spPr>
          <a:xfrm>
            <a:off x="8273142" y="773095"/>
            <a:ext cx="357052" cy="191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068D8C-75EF-44BA-A435-6ED455435A0D}"/>
              </a:ext>
            </a:extLst>
          </p:cNvPr>
          <p:cNvSpPr/>
          <p:nvPr/>
        </p:nvSpPr>
        <p:spPr>
          <a:xfrm>
            <a:off x="6548846" y="376854"/>
            <a:ext cx="1637211" cy="98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To control inflation FED increased interest rate. This captured the attention of foreign investors </a:t>
            </a:r>
          </a:p>
        </p:txBody>
      </p:sp>
      <p:sp>
        <p:nvSpPr>
          <p:cNvPr id="22" name="Arrow: Left 21">
            <a:extLst>
              <a:ext uri="{FF2B5EF4-FFF2-40B4-BE49-F238E27FC236}">
                <a16:creationId xmlns:a16="http://schemas.microsoft.com/office/drawing/2014/main" id="{5EF9D8B1-8275-43C3-A98B-EF3D5889301B}"/>
              </a:ext>
            </a:extLst>
          </p:cNvPr>
          <p:cNvSpPr/>
          <p:nvPr/>
        </p:nvSpPr>
        <p:spPr>
          <a:xfrm>
            <a:off x="1380101" y="5451565"/>
            <a:ext cx="391886" cy="19158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95DDC53-242A-4D6C-B06E-9D42DAC546F9}"/>
              </a:ext>
            </a:extLst>
          </p:cNvPr>
          <p:cNvSpPr/>
          <p:nvPr/>
        </p:nvSpPr>
        <p:spPr>
          <a:xfrm>
            <a:off x="1837924" y="5391498"/>
            <a:ext cx="1419497" cy="337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Due to “Trump slump”</a:t>
            </a:r>
          </a:p>
        </p:txBody>
      </p:sp>
    </p:spTree>
    <p:extLst>
      <p:ext uri="{BB962C8B-B14F-4D97-AF65-F5344CB8AC3E}">
        <p14:creationId xmlns:p14="http://schemas.microsoft.com/office/powerpoint/2010/main" val="891486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617</TotalTime>
  <Words>777</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Effect of US Macro Economic Factor on Indian Stocks.</vt:lpstr>
      <vt:lpstr>What Is Macro Economics?</vt:lpstr>
      <vt:lpstr>3 Most Important Macroeconomic Factors  that Affect Indian Stock Market</vt:lpstr>
      <vt:lpstr>How USD Became World’s Reserve Currency?</vt:lpstr>
      <vt:lpstr>How US Dollar took the place of gold?</vt:lpstr>
      <vt:lpstr>How US Dollar price is increasing?</vt:lpstr>
      <vt:lpstr>Nifty50 stock market graph from Mar 2018 to Oct 2022.</vt:lpstr>
      <vt:lpstr>USD/INR stock market graph from Mar 2018 to Oct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US Macro Economic Factor on Indian Market</dc:title>
  <dc:creator>Lenovo</dc:creator>
  <cp:lastModifiedBy>Lenovo</cp:lastModifiedBy>
  <cp:revision>25</cp:revision>
  <dcterms:created xsi:type="dcterms:W3CDTF">2022-11-01T13:57:47Z</dcterms:created>
  <dcterms:modified xsi:type="dcterms:W3CDTF">2022-11-02T18:11:22Z</dcterms:modified>
</cp:coreProperties>
</file>