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6858000" cx="9144000"/>
  <p:notesSz cx="7315200" cy="9601200"/>
  <p:embeddedFontLst>
    <p:embeddedFont>
      <p:font typeface="Tahom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20105B-98DC-4EAB-802D-CC487A8176E0}">
  <a:tblStyle styleId="{3820105B-98DC-4EAB-802D-CC487A8176E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Tahoma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56" Type="http://schemas.openxmlformats.org/officeDocument/2006/relationships/font" Target="fonts/Tahoma-bold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125" spcFirstLastPara="1" rIns="20125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125" spcFirstLastPara="1" rIns="20125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/>
          <p:nvPr/>
        </p:nvSpPr>
        <p:spPr>
          <a:xfrm>
            <a:off x="1463675" y="9121775"/>
            <a:ext cx="5851525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650" lIns="97325" spcFirstLastPara="1" rIns="97325" wrap="square" tIns="48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3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/>
          <p:nvPr>
            <p:ph idx="2" type="sldImg"/>
          </p:nvPr>
        </p:nvSpPr>
        <p:spPr>
          <a:xfrm>
            <a:off x="1258888" y="722313"/>
            <a:ext cx="4797425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Modulus is the remainder of division.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</a:t>
            </a:r>
            <a:r>
              <a:rPr lang="en-US" sz="1600" u="sng"/>
              <a:t>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3|9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9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0 is the remainder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</a:t>
            </a:r>
            <a:r>
              <a:rPr lang="en-US" sz="1600" u="sng"/>
              <a:t>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3|9.2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9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0.2 is the remainder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1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starts out with the value 10.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then increased by 5.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 = 10+5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now 15.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lastly assigned the value 10*2+7.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num=27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/>
              <a:t> and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1600"/>
              <a:t>have higher precedence than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600"/>
              <a:t> and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/>
              <a:t>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starts out with the value 54.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num=27*2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*= </a:t>
            </a:r>
            <a:r>
              <a:rPr lang="en-US" sz="1600"/>
              <a:t>is equal to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num=num*2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*= </a:t>
            </a:r>
            <a:r>
              <a:rPr lang="en-US" sz="1600"/>
              <a:t>is also the same as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num=num*(int)2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*= </a:t>
            </a:r>
            <a:r>
              <a:rPr lang="en-US" sz="1600"/>
              <a:t>auto casts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now 54.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then divided by 5.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 = 54/5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now 10.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then assigned the value 10+4/2-8.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 =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then assigned the value (4+5)/2+7.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 = 11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Parenthesis have higher precedence than math operations.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starts out with the value 11.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num=11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++ is the same as num=num+1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then increased by 1.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 = 12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-- is the same as num=num-1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then decreased by 1.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 = 11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600"/>
              <a:t> is then increased by 1. 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num = 12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1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1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2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1" name="Google Shape;421;p25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Return methods typically take in some type of data, do something to the data, and then send back a result.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nextInt()</a:t>
            </a:r>
            <a:r>
              <a:rPr lang="en-US" sz="1600"/>
              <a:t> is a Scanner return method.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nextInt()</a:t>
            </a:r>
            <a:r>
              <a:rPr lang="en-US" sz="1600"/>
              <a:t> retrieves the next integer value from the keyboard and sends it back to num.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:notes"/>
          <p:cNvSpPr/>
          <p:nvPr>
            <p:ph idx="2" type="sldImg"/>
          </p:nvPr>
        </p:nvSpPr>
        <p:spPr>
          <a:xfrm>
            <a:off x="1260475" y="722313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2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nextInt()</a:t>
            </a:r>
            <a:r>
              <a:rPr lang="en-US" sz="1600"/>
              <a:t> gets the next int entered on the keyboard and returns it.   The int returned by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nextInt()</a:t>
            </a:r>
            <a:r>
              <a:rPr lang="en-US" sz="1600"/>
              <a:t> is placed in num.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2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Math class contains many useful math related methods.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/>
          <p:nvPr>
            <p:ph idx="2" type="sldImg"/>
          </p:nvPr>
        </p:nvSpPr>
        <p:spPr>
          <a:xfrm>
            <a:off x="1258888" y="722313"/>
            <a:ext cx="4797425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:notes"/>
          <p:cNvSpPr/>
          <p:nvPr>
            <p:ph idx="2" type="sldImg"/>
          </p:nvPr>
        </p:nvSpPr>
        <p:spPr>
          <a:xfrm>
            <a:off x="1260475" y="722313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3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Math methods are return methods.   First, a value is passed to a math method.  Second, the math method performs some action.  Finally, the math method returns a result.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31:notes"/>
          <p:cNvSpPr txBox="1"/>
          <p:nvPr>
            <p:ph idx="1" type="body"/>
          </p:nvPr>
        </p:nvSpPr>
        <p:spPr>
          <a:xfrm>
            <a:off x="974725" y="4560888"/>
            <a:ext cx="56896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floor(val)</a:t>
            </a:r>
            <a:r>
              <a:rPr lang="en-US" sz="1600"/>
              <a:t>  returns val decreased to the nearest interger.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ceil(val)</a:t>
            </a:r>
            <a:r>
              <a:rPr lang="en-US" sz="1600"/>
              <a:t> returns val increased to the nearest interger.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pow(x,y)</a:t>
            </a:r>
            <a:r>
              <a:rPr lang="en-US" sz="1600"/>
              <a:t> reutrns x raised to the power of  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abs(val)</a:t>
            </a:r>
            <a:r>
              <a:rPr lang="en-US" sz="1600"/>
              <a:t> returns the absolute value of val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sqrt(val)</a:t>
            </a:r>
            <a:r>
              <a:rPr lang="en-US" sz="1600"/>
              <a:t> returns the square root of val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round(val)</a:t>
            </a:r>
            <a:r>
              <a:rPr lang="en-US" sz="1600"/>
              <a:t> returns val rounede to the nearest integer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max(one, two)</a:t>
            </a:r>
            <a:r>
              <a:rPr lang="en-US" sz="1600"/>
              <a:t> returns the largest of one and two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min(one, two)</a:t>
            </a:r>
            <a:r>
              <a:rPr lang="en-US" sz="1600"/>
              <a:t> returns the smallest of one and two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:notes"/>
          <p:cNvSpPr/>
          <p:nvPr>
            <p:ph idx="2" type="sldImg"/>
          </p:nvPr>
        </p:nvSpPr>
        <p:spPr>
          <a:xfrm>
            <a:off x="1260475" y="722313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3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random()</a:t>
            </a:r>
            <a:r>
              <a:rPr lang="en-US" sz="1600"/>
              <a:t> returns a random number between 0.0 and 1.0 not including 1.0.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5" name="Google Shape;505;p33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:notes"/>
          <p:cNvSpPr/>
          <p:nvPr>
            <p:ph idx="2" type="sldImg"/>
          </p:nvPr>
        </p:nvSpPr>
        <p:spPr>
          <a:xfrm>
            <a:off x="1257300" y="720725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1" name="Google Shape;511;p34:notes"/>
          <p:cNvSpPr txBox="1"/>
          <p:nvPr>
            <p:ph idx="1" type="body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5:notes"/>
          <p:cNvSpPr/>
          <p:nvPr>
            <p:ph idx="2" type="sldImg"/>
          </p:nvPr>
        </p:nvSpPr>
        <p:spPr>
          <a:xfrm>
            <a:off x="1260475" y="722313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3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Return methods have a return type specified before the method name.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public int getNum()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getNum()</a:t>
            </a:r>
            <a:r>
              <a:rPr lang="en-US" sz="1600"/>
              <a:t> returns an  integer value.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public double getStuff()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getStuff()</a:t>
            </a:r>
            <a:r>
              <a:rPr lang="en-US" sz="1600"/>
              <a:t> returns a double/decimal value.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Methods are often defined with a parameter list.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Parameters are defined within the parenthesis following the method name.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public void method( parameter list 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When defining parameters, a data type and name must be provided for each parameter.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public int method(int one, double two)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public double go(String word, int num)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When calling a method with parameters, the data types and number of parameters are very important.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public void method(int one, double two)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 call to method would have to have 2 parameters.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 call to method would require passing in an integer and a double in that order.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method(6, 9.3);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method(562, 32186.323);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3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e61e9960c_0_0:notes"/>
          <p:cNvSpPr/>
          <p:nvPr>
            <p:ph idx="2" type="sldImg"/>
          </p:nvPr>
        </p:nvSpPr>
        <p:spPr>
          <a:xfrm>
            <a:off x="1220894" y="720090"/>
            <a:ext cx="48753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3" name="Google Shape;563;g4e61e9960c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00" spcFirstLastPara="1" rIns="97000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e61e9960c_0_9:notes"/>
          <p:cNvSpPr/>
          <p:nvPr>
            <p:ph idx="2" type="sldImg"/>
          </p:nvPr>
        </p:nvSpPr>
        <p:spPr>
          <a:xfrm>
            <a:off x="1220894" y="721757"/>
            <a:ext cx="4873200" cy="359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g4e61e9960c_0_9:notes"/>
          <p:cNvSpPr txBox="1"/>
          <p:nvPr>
            <p:ph idx="1" type="body"/>
          </p:nvPr>
        </p:nvSpPr>
        <p:spPr>
          <a:xfrm>
            <a:off x="975360" y="4560570"/>
            <a:ext cx="53646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850" lIns="97700" spcFirstLastPara="1" rIns="97700" wrap="square" tIns="48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Math.random() returns a number between 0.0 and 1.0, not including 1.0. 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e61e9960c_0_16:notes"/>
          <p:cNvSpPr/>
          <p:nvPr>
            <p:ph idx="2" type="sldImg"/>
          </p:nvPr>
        </p:nvSpPr>
        <p:spPr>
          <a:xfrm>
            <a:off x="1220894" y="721757"/>
            <a:ext cx="4873200" cy="359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g4e61e9960c_0_16:notes"/>
          <p:cNvSpPr txBox="1"/>
          <p:nvPr>
            <p:ph idx="1" type="body"/>
          </p:nvPr>
        </p:nvSpPr>
        <p:spPr>
          <a:xfrm>
            <a:off x="975360" y="4560570"/>
            <a:ext cx="53646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850" lIns="97700" spcFirstLastPara="1" rIns="97700" wrap="square" tIns="48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Class Random contains many useful random methods.  Math.random() can be used to generate the same results as the Random class methods.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4e61e9960c_0_28:notes"/>
          <p:cNvSpPr/>
          <p:nvPr>
            <p:ph idx="2" type="sldImg"/>
          </p:nvPr>
        </p:nvSpPr>
        <p:spPr>
          <a:xfrm>
            <a:off x="1220894" y="721757"/>
            <a:ext cx="4873200" cy="359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4" name="Google Shape;594;g4e61e9960c_0_28:notes"/>
          <p:cNvSpPr txBox="1"/>
          <p:nvPr>
            <p:ph idx="1" type="body"/>
          </p:nvPr>
        </p:nvSpPr>
        <p:spPr>
          <a:xfrm>
            <a:off x="975360" y="4560570"/>
            <a:ext cx="53646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850" lIns="97700" spcFirstLastPara="1" rIns="97700" wrap="square" tIns="48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4e61e9960c_0_34:notes"/>
          <p:cNvSpPr/>
          <p:nvPr>
            <p:ph idx="2" type="sldImg"/>
          </p:nvPr>
        </p:nvSpPr>
        <p:spPr>
          <a:xfrm>
            <a:off x="1220894" y="721757"/>
            <a:ext cx="4873200" cy="359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Google Shape;601;g4e61e9960c_0_34:notes"/>
          <p:cNvSpPr txBox="1"/>
          <p:nvPr>
            <p:ph idx="1" type="body"/>
          </p:nvPr>
        </p:nvSpPr>
        <p:spPr>
          <a:xfrm>
            <a:off x="975360" y="4560570"/>
            <a:ext cx="53646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850" lIns="97700" spcFirstLastPara="1" rIns="97700" wrap="square" tIns="48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4e61e9960c_0_41:notes"/>
          <p:cNvSpPr/>
          <p:nvPr>
            <p:ph idx="2" type="sldImg"/>
          </p:nvPr>
        </p:nvSpPr>
        <p:spPr>
          <a:xfrm>
            <a:off x="1220894" y="720090"/>
            <a:ext cx="48753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9" name="Google Shape;609;g4e61e9960c_0_4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00" spcFirstLastPara="1" rIns="97000" wrap="square" tIns="48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9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3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0:notes"/>
          <p:cNvSpPr/>
          <p:nvPr>
            <p:ph idx="2" type="sldImg"/>
          </p:nvPr>
        </p:nvSpPr>
        <p:spPr>
          <a:xfrm>
            <a:off x="1258888" y="722313"/>
            <a:ext cx="4797425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Google Shape;621;p4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/>
          <p:nvPr>
            <p:ph idx="2" type="sldImg"/>
          </p:nvPr>
        </p:nvSpPr>
        <p:spPr>
          <a:xfrm>
            <a:off x="1257300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Math operations can be performed on integers and on decimals.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An integer divided by an integer results in an integer.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2/3=0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3/2=1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5/4=1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4/5=0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7/2=3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2/7=0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Math operations can be performed on integers and on decimals.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As long as one part of the math is a decimal, the result is a decimal.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2.0/3=0.66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3/2.0=1.5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5/4.0=1.25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4.0/5=0.8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7.0/2=3.5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2/7.0=0.2857142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266825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/>
          <p:nvPr>
            <p:ph idx="2" type="sldImg"/>
          </p:nvPr>
        </p:nvSpPr>
        <p:spPr>
          <a:xfrm>
            <a:off x="1274763" y="727075"/>
            <a:ext cx="4781550" cy="3586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650" lIns="97325" spcFirstLastPara="1" rIns="97325" wrap="square" tIns="48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Modulus is the remainder of division.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</a:t>
            </a:r>
            <a:r>
              <a:rPr lang="en-US" sz="1600" u="sng"/>
              <a:t>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3|2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2 is the remainder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</a:t>
            </a:r>
            <a:r>
              <a:rPr lang="en-US" sz="1600" u="sng"/>
              <a:t>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2|3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   1 is the remainder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4200" y="6400800"/>
            <a:ext cx="1905000" cy="258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38" name="Google Shape;138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86" name="Google Shape;186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93" name="Google Shape;193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200" name="Google Shape;200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201" name="Google Shape;201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202" name="Google Shape;202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213" name="Google Shape;213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214" name="Google Shape;214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221" name="Google Shape;221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b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13" name="Google Shape;313;p46"/>
          <p:cNvSpPr txBox="1"/>
          <p:nvPr/>
        </p:nvSpPr>
        <p:spPr>
          <a:xfrm>
            <a:off x="914400" y="3173413"/>
            <a:ext cx="421163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num = 45;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out.println(num%10);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out.println(num/10);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914400" y="1828800"/>
            <a:ext cx="5588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mod(%) gives you the integer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remainder of integer division.</a:t>
            </a:r>
            <a:endParaRPr/>
          </a:p>
        </p:txBody>
      </p:sp>
      <p:sp>
        <p:nvSpPr>
          <p:cNvPr id="315" name="Google Shape;315;p46"/>
          <p:cNvSpPr txBox="1"/>
          <p:nvPr/>
        </p:nvSpPr>
        <p:spPr>
          <a:xfrm>
            <a:off x="7010400" y="2133600"/>
            <a:ext cx="1905000" cy="20558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5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4  </a:t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Remainder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22" name="Google Shape;322;p47"/>
          <p:cNvSpPr txBox="1"/>
          <p:nvPr/>
        </p:nvSpPr>
        <p:spPr>
          <a:xfrm>
            <a:off x="1143000" y="3352800"/>
            <a:ext cx="4500563" cy="155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out.println(9 % 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out.println(9.2 % 3);</a:t>
            </a:r>
            <a:endParaRPr/>
          </a:p>
        </p:txBody>
      </p:sp>
      <p:sp>
        <p:nvSpPr>
          <p:cNvPr id="323" name="Google Shape;323;p47"/>
          <p:cNvSpPr txBox="1"/>
          <p:nvPr/>
        </p:nvSpPr>
        <p:spPr>
          <a:xfrm>
            <a:off x="1143000" y="1981200"/>
            <a:ext cx="648017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mod(%) gives you the real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remainder of real number division.</a:t>
            </a:r>
            <a:endParaRPr/>
          </a:p>
        </p:txBody>
      </p:sp>
      <p:sp>
        <p:nvSpPr>
          <p:cNvPr id="324" name="Google Shape;324;p47"/>
          <p:cNvSpPr txBox="1"/>
          <p:nvPr/>
        </p:nvSpPr>
        <p:spPr>
          <a:xfrm>
            <a:off x="6934200" y="3048000"/>
            <a:ext cx="1905000" cy="181133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0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0.19  </a:t>
            </a:r>
            <a:endParaRPr/>
          </a:p>
        </p:txBody>
      </p:sp>
      <p:sp>
        <p:nvSpPr>
          <p:cNvPr id="325" name="Google Shape;325;p4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Remainder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31" name="Google Shape;331;p48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divide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modulus.java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graphicFrame>
        <p:nvGraphicFramePr>
          <p:cNvPr id="337" name="Google Shape;337;p49"/>
          <p:cNvGraphicFramePr/>
          <p:nvPr/>
        </p:nvGraphicFramePr>
        <p:xfrm>
          <a:off x="12954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{3820105B-98DC-4EAB-802D-CC487A8176E0}</a:tableStyleId>
              </a:tblPr>
              <a:tblGrid>
                <a:gridCol w="5273675"/>
                <a:gridCol w="1279525"/>
              </a:tblGrid>
              <a:tr h="13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HIGH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>
                        <a:alpha val="49803"/>
                      </a:srgbClr>
                    </a:solidFill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!   ++   --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>
                        <a:alpha val="49803"/>
                      </a:srgbClr>
                    </a:solidFill>
                  </a:tcPr>
                </a:tc>
              </a:tr>
              <a:tr h="2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   /   %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>
                        <a:alpha val="49803"/>
                      </a:srgbClr>
                    </a:solidFill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   -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>
                        <a:alpha val="49803"/>
                      </a:srgbClr>
                    </a:solidFill>
                  </a:tcPr>
                </a:tc>
              </a:tr>
              <a:tr h="265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=   +=   -=   *=   /=   %=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>
                        <a:alpha val="49803"/>
                      </a:srgbClr>
                    </a:solidFill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38" name="Google Shape;338;p49"/>
          <p:cNvCxnSpPr/>
          <p:nvPr/>
        </p:nvCxnSpPr>
        <p:spPr>
          <a:xfrm>
            <a:off x="7162800" y="2057400"/>
            <a:ext cx="0" cy="23622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39" name="Google Shape;339;p4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Precedence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45" name="Google Shape;345;p50"/>
          <p:cNvSpPr/>
          <p:nvPr/>
        </p:nvSpPr>
        <p:spPr>
          <a:xfrm>
            <a:off x="838200" y="1676400"/>
            <a:ext cx="7772400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int num = 10;  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b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 = num + 5;  	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b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 = 10 * 2 + 7;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	</a:t>
            </a:r>
            <a:endParaRPr/>
          </a:p>
        </p:txBody>
      </p:sp>
      <p:sp>
        <p:nvSpPr>
          <p:cNvPr id="346" name="Google Shape;346;p50"/>
          <p:cNvSpPr txBox="1"/>
          <p:nvPr/>
        </p:nvSpPr>
        <p:spPr>
          <a:xfrm>
            <a:off x="6553200" y="2209800"/>
            <a:ext cx="1905000" cy="22987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r>
            <a:endParaRPr/>
          </a:p>
        </p:txBody>
      </p:sp>
      <p:sp>
        <p:nvSpPr>
          <p:cNvPr id="347" name="Google Shape;347;p5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Assignment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53" name="Google Shape;353;p51"/>
          <p:cNvSpPr/>
          <p:nvPr/>
        </p:nvSpPr>
        <p:spPr>
          <a:xfrm>
            <a:off x="838200" y="1447800"/>
            <a:ext cx="4495800" cy="478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 *=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 /=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 = num + 4 / 2 - 8;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 = (4 + 5)/2+7;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 b="1" sz="28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6553200" y="2209800"/>
            <a:ext cx="1905000" cy="27860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54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355" name="Google Shape;355;p5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Assignment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61" name="Google Shape;361;p52"/>
          <p:cNvSpPr/>
          <p:nvPr/>
        </p:nvSpPr>
        <p:spPr>
          <a:xfrm>
            <a:off x="838200" y="1447800"/>
            <a:ext cx="4495800" cy="478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 = 11;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num++;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99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 b="1" sz="2800">
              <a:solidFill>
                <a:srgbClr val="0000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Google Shape;362;p52"/>
          <p:cNvSpPr txBox="1"/>
          <p:nvPr/>
        </p:nvSpPr>
        <p:spPr>
          <a:xfrm>
            <a:off x="6553200" y="2209800"/>
            <a:ext cx="1905000" cy="27860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363" name="Google Shape;363;p5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Shortcuts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69" name="Google Shape;369;p53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assignment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shortcuts.java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75" name="Google Shape;375;p54"/>
          <p:cNvSpPr txBox="1"/>
          <p:nvPr/>
        </p:nvSpPr>
        <p:spPr>
          <a:xfrm>
            <a:off x="1143000" y="1676400"/>
            <a:ext cx="6284913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Casting is used to temporarily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change the type of a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(int)3.14159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(double)3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1219200" y="4724400"/>
            <a:ext cx="5334000" cy="958850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Casting is often used to create compatibility among data types.</a:t>
            </a:r>
            <a:endParaRPr/>
          </a:p>
        </p:txBody>
      </p:sp>
      <p:sp>
        <p:nvSpPr>
          <p:cNvPr id="377" name="Google Shape;377;p5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Casting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83" name="Google Shape;383;p55"/>
          <p:cNvSpPr/>
          <p:nvPr/>
        </p:nvSpPr>
        <p:spPr>
          <a:xfrm>
            <a:off x="609600" y="1600200"/>
            <a:ext cx="7910513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one = 0;				</a:t>
            </a:r>
            <a: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//32 bit 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long big = 453;			</a:t>
            </a:r>
            <a: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//64 bit 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dec = 7.56;			</a:t>
            </a:r>
            <a: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//64 bit 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= dec;    				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//illegal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= big;    				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//illegal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= </a:t>
            </a: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(int)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dec;    			</a:t>
            </a:r>
            <a: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//legal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= </a:t>
            </a: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(int)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big;    		</a:t>
            </a:r>
            <a:r>
              <a:rPr b="1" lang="en-US" sz="28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	//legal</a:t>
            </a:r>
            <a:endParaRPr/>
          </a:p>
        </p:txBody>
      </p:sp>
      <p:sp>
        <p:nvSpPr>
          <p:cNvPr id="384" name="Google Shape;384;p55"/>
          <p:cNvSpPr txBox="1"/>
          <p:nvPr/>
        </p:nvSpPr>
        <p:spPr>
          <a:xfrm>
            <a:off x="609600" y="5410200"/>
            <a:ext cx="7620000" cy="8350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Casting is often used to create compatibility among data types.</a:t>
            </a:r>
            <a:endParaRPr/>
          </a:p>
        </p:txBody>
      </p:sp>
      <p:sp>
        <p:nvSpPr>
          <p:cNvPr id="385" name="Google Shape;385;p5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Casting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1219200" y="1828800"/>
            <a:ext cx="6477000" cy="1200329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 cap="none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Calculations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391" name="Google Shape;391;p56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cast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97" name="Google Shape;397;p57"/>
          <p:cNvSpPr/>
          <p:nvPr/>
        </p:nvSpPr>
        <p:spPr>
          <a:xfrm>
            <a:off x="838200" y="1295400"/>
            <a:ext cx="7096125" cy="4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one = 11;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two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dec = (double)one/two;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long as one part of the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 decimal value, the result will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 a decimal.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is temporarily converted to 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double before the division.</a:t>
            </a:r>
            <a:endParaRPr/>
          </a:p>
        </p:txBody>
      </p:sp>
      <p:sp>
        <p:nvSpPr>
          <p:cNvPr id="398" name="Google Shape;398;p5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Casting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404" name="Google Shape;404;p58"/>
          <p:cNvSpPr/>
          <p:nvPr/>
        </p:nvSpPr>
        <p:spPr>
          <a:xfrm>
            <a:off x="457200" y="1447800"/>
            <a:ext cx="82804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out.println("1/2 = " + (1/2));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out.println("(double)1/2 = " + (double)1/2);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out.println("5/2 = " + (5/2));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out.println("5/(double)2 = " + 5/(double)2);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5" name="Google Shape;405;p58"/>
          <p:cNvSpPr txBox="1"/>
          <p:nvPr/>
        </p:nvSpPr>
        <p:spPr>
          <a:xfrm>
            <a:off x="5181600" y="3733800"/>
            <a:ext cx="35814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1/2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(double)1/2 =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5/2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5/(double)2 = 2.5</a:t>
            </a:r>
            <a:endParaRPr/>
          </a:p>
        </p:txBody>
      </p:sp>
      <p:sp>
        <p:nvSpPr>
          <p:cNvPr id="406" name="Google Shape;406;p5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Casting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12" name="Google Shape;412;p59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intcast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418" name="Google Shape;418;p60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4" name="Google Shape;424;p61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61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61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61"/>
          <p:cNvSpPr/>
          <p:nvPr/>
        </p:nvSpPr>
        <p:spPr>
          <a:xfrm>
            <a:off x="1828800" y="2209800"/>
            <a:ext cx="5638800" cy="2308324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Return 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Methods</a:t>
            </a:r>
            <a:endParaRPr b="1" sz="7200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61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  <p:sp>
        <p:nvSpPr>
          <p:cNvPr id="434" name="Google Shape;434;p62"/>
          <p:cNvSpPr txBox="1"/>
          <p:nvPr/>
        </p:nvSpPr>
        <p:spPr>
          <a:xfrm>
            <a:off x="838200" y="1752600"/>
            <a:ext cx="6872288" cy="2287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Return methods perform some 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 return a result back to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C00FF"/>
                </a:solidFill>
                <a:latin typeface="Tahoma"/>
                <a:ea typeface="Tahoma"/>
                <a:cs typeface="Tahoma"/>
                <a:sym typeface="Tahoma"/>
              </a:rPr>
              <a:t>calling location</a:t>
            </a:r>
            <a:r>
              <a:rPr b="1"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 num = keyboard</a:t>
            </a: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.nextInt()</a:t>
            </a: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</p:txBody>
      </p:sp>
      <p:sp>
        <p:nvSpPr>
          <p:cNvPr id="435" name="Google Shape;435;p62"/>
          <p:cNvSpPr/>
          <p:nvPr/>
        </p:nvSpPr>
        <p:spPr>
          <a:xfrm>
            <a:off x="3048000" y="3352800"/>
            <a:ext cx="43434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62"/>
          <p:cNvSpPr txBox="1"/>
          <p:nvPr/>
        </p:nvSpPr>
        <p:spPr>
          <a:xfrm>
            <a:off x="1600200" y="4572000"/>
            <a:ext cx="5791200" cy="1320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nextInt()</a:t>
            </a:r>
            <a:r>
              <a:rPr b="1" lang="en-US" sz="200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 returns an int back to the </a:t>
            </a:r>
            <a:r>
              <a:rPr b="1" lang="en-US" sz="2000">
                <a:solidFill>
                  <a:srgbClr val="CC00FF"/>
                </a:solidFill>
                <a:latin typeface="Tahoma"/>
                <a:ea typeface="Tahoma"/>
                <a:cs typeface="Tahoma"/>
                <a:sym typeface="Tahoma"/>
              </a:rPr>
              <a:t>calling location</a:t>
            </a:r>
            <a:r>
              <a:rPr b="1" lang="en-US" sz="200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b="1" lang="en-US" sz="200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lang="en-US" sz="200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00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The value returned is assigned to num.</a:t>
            </a:r>
            <a:endParaRPr/>
          </a:p>
        </p:txBody>
      </p:sp>
      <p:sp>
        <p:nvSpPr>
          <p:cNvPr id="437" name="Google Shape;437;p6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Return Methods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  <p:sp>
        <p:nvSpPr>
          <p:cNvPr id="443" name="Google Shape;443;p63"/>
          <p:cNvSpPr/>
          <p:nvPr/>
        </p:nvSpPr>
        <p:spPr>
          <a:xfrm>
            <a:off x="609600" y="1981200"/>
            <a:ext cx="7315200" cy="3743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Scanner keyboard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 num = keyboard</a:t>
            </a: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.nextInt()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4" name="Google Shape;444;p63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45" name="Google Shape;445;p63"/>
          <p:cNvCxnSpPr/>
          <p:nvPr/>
        </p:nvCxnSpPr>
        <p:spPr>
          <a:xfrm rot="10800000">
            <a:off x="4572000" y="3886200"/>
            <a:ext cx="152400" cy="533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63"/>
          <p:cNvSpPr txBox="1"/>
          <p:nvPr/>
        </p:nvSpPr>
        <p:spPr>
          <a:xfrm>
            <a:off x="3962400" y="4419600"/>
            <a:ext cx="1981200" cy="10763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return </a:t>
            </a:r>
            <a:b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endParaRPr/>
          </a:p>
        </p:txBody>
      </p:sp>
      <p:sp>
        <p:nvSpPr>
          <p:cNvPr id="447" name="Google Shape;447;p63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63"/>
          <p:cNvSpPr txBox="1"/>
          <p:nvPr/>
        </p:nvSpPr>
        <p:spPr>
          <a:xfrm>
            <a:off x="6858000" y="37338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49" name="Google Shape;449;p63"/>
          <p:cNvSpPr txBox="1"/>
          <p:nvPr/>
        </p:nvSpPr>
        <p:spPr>
          <a:xfrm>
            <a:off x="6858000" y="25146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INPUT</a:t>
            </a:r>
            <a:br>
              <a:rPr b="1" lang="en-US" sz="3200" u="sng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50" name="Google Shape;450;p63"/>
          <p:cNvSpPr txBox="1"/>
          <p:nvPr/>
        </p:nvSpPr>
        <p:spPr>
          <a:xfrm>
            <a:off x="990600" y="47244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num</a:t>
            </a:r>
            <a:br>
              <a:rPr b="1" lang="en-US" sz="3200" u="sng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51" name="Google Shape;451;p6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Return Methods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7" name="Google Shape;457;p64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64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64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0" name="Google Shape;460;p64"/>
          <p:cNvSpPr/>
          <p:nvPr/>
        </p:nvSpPr>
        <p:spPr>
          <a:xfrm>
            <a:off x="1752600" y="1447800"/>
            <a:ext cx="56388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Math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Return Methods</a:t>
            </a:r>
            <a:endParaRPr b="1" sz="7200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64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  <p:graphicFrame>
        <p:nvGraphicFramePr>
          <p:cNvPr id="467" name="Google Shape;467;p65"/>
          <p:cNvGraphicFramePr/>
          <p:nvPr/>
        </p:nvGraphicFramePr>
        <p:xfrm>
          <a:off x="5334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{3820105B-98DC-4EAB-802D-CC487A8176E0}</a:tableStyleId>
              </a:tblPr>
              <a:tblGrid>
                <a:gridCol w="2746375"/>
                <a:gridCol w="5407025"/>
              </a:tblGrid>
              <a:tr h="1219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Math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frequently used methods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48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ECFF">
                        <a:alpha val="49803"/>
                      </a:srgbClr>
                    </a:solidFill>
                  </a:tcPr>
                </a:tc>
              </a:tr>
              <a:tr h="4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floor(x)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rounds x 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ceil(x)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rounds x up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pow(x,y)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x to the power of 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abs(x)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the absolute value of 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sqrt(x)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the square root of 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round(x)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rounds x to the nearest whole number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min(x,y)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smallest of x and 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max(x,y)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biggest of x and 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random()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double &gt;=0.0 and &lt; 1.0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256" name="Google Shape;256;p39"/>
          <p:cNvSpPr/>
          <p:nvPr/>
        </p:nvSpPr>
        <p:spPr>
          <a:xfrm>
            <a:off x="712788" y="5040313"/>
            <a:ext cx="1841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1828800" y="1828800"/>
            <a:ext cx="4894263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average = total /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  <a:t>sum = one + two</a:t>
            </a:r>
            <a:br>
              <a:rPr b="1" lang="en-US" sz="44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000">
              <a:solidFill>
                <a:srgbClr val="0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914400" y="3810000"/>
            <a:ext cx="7467600" cy="12033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Expressions usually consist of operators, variables, and/or values.</a:t>
            </a:r>
            <a:endParaRPr/>
          </a:p>
        </p:txBody>
      </p:sp>
      <p:sp>
        <p:nvSpPr>
          <p:cNvPr id="259" name="Google Shape;259;p3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Expressions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  <p:sp>
        <p:nvSpPr>
          <p:cNvPr id="473" name="Google Shape;473;p66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4" name="Google Shape;474;p66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" name="Google Shape;475;p66"/>
          <p:cNvSpPr/>
          <p:nvPr/>
        </p:nvSpPr>
        <p:spPr>
          <a:xfrm>
            <a:off x="609600" y="1981200"/>
            <a:ext cx="7315200" cy="33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Scanner keyboard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double num = keyboard</a:t>
            </a: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.nextDouble()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</a:t>
            </a: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ceil(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num</a:t>
            </a: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);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66"/>
          <p:cNvSpPr txBox="1"/>
          <p:nvPr/>
        </p:nvSpPr>
        <p:spPr>
          <a:xfrm>
            <a:off x="6858000" y="37338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4.0</a:t>
            </a:r>
            <a:endParaRPr/>
          </a:p>
        </p:txBody>
      </p:sp>
      <p:sp>
        <p:nvSpPr>
          <p:cNvPr id="477" name="Google Shape;477;p66"/>
          <p:cNvSpPr txBox="1"/>
          <p:nvPr/>
        </p:nvSpPr>
        <p:spPr>
          <a:xfrm>
            <a:off x="6858000" y="25146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  <a:t>INPUT</a:t>
            </a:r>
            <a:br>
              <a:rPr b="1" lang="en-US" sz="3200" u="sng">
                <a:solidFill>
                  <a:srgbClr val="0066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3.45</a:t>
            </a:r>
            <a:endParaRPr/>
          </a:p>
        </p:txBody>
      </p:sp>
      <p:sp>
        <p:nvSpPr>
          <p:cNvPr id="478" name="Google Shape;478;p66"/>
          <p:cNvSpPr txBox="1"/>
          <p:nvPr/>
        </p:nvSpPr>
        <p:spPr>
          <a:xfrm>
            <a:off x="762000" y="43434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num</a:t>
            </a:r>
            <a:br>
              <a:rPr b="1" lang="en-US" sz="3200" u="sng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3.45</a:t>
            </a:r>
            <a:endParaRPr/>
          </a:p>
        </p:txBody>
      </p:sp>
      <p:cxnSp>
        <p:nvCxnSpPr>
          <p:cNvPr id="479" name="Google Shape;479;p66"/>
          <p:cNvCxnSpPr/>
          <p:nvPr/>
        </p:nvCxnSpPr>
        <p:spPr>
          <a:xfrm rot="10800000">
            <a:off x="3810000" y="3886200"/>
            <a:ext cx="533400" cy="685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66"/>
          <p:cNvSpPr txBox="1"/>
          <p:nvPr/>
        </p:nvSpPr>
        <p:spPr>
          <a:xfrm>
            <a:off x="3962400" y="4572000"/>
            <a:ext cx="2133600" cy="10763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return </a:t>
            </a:r>
            <a:b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methods</a:t>
            </a:r>
            <a:endParaRPr/>
          </a:p>
        </p:txBody>
      </p:sp>
      <p:cxnSp>
        <p:nvCxnSpPr>
          <p:cNvPr id="481" name="Google Shape;481;p66"/>
          <p:cNvCxnSpPr/>
          <p:nvPr/>
        </p:nvCxnSpPr>
        <p:spPr>
          <a:xfrm flipH="1" rot="10800000">
            <a:off x="5486400" y="3505200"/>
            <a:ext cx="228600" cy="1066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6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Math Methods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  <p:sp>
        <p:nvSpPr>
          <p:cNvPr id="488" name="Google Shape;488;p67"/>
          <p:cNvSpPr txBox="1"/>
          <p:nvPr/>
        </p:nvSpPr>
        <p:spPr>
          <a:xfrm>
            <a:off x="990600" y="1981200"/>
            <a:ext cx="4938713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out.println(Math.floor(3.254));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out.println(Math.ceil(2.45));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out.println(Math.pow(2,7));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out.println(Math.abs(-9));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out.println(Math.sqrt(256));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out.println(Math.sqrt(144));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out.println(Math.round(3.6));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out.println(Math.max(5,7));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out.println(Math.max(5,-7));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out.println(Math.min(5,7));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out.println(Math.min(5,-7));</a:t>
            </a:r>
            <a:endParaRPr/>
          </a:p>
        </p:txBody>
      </p:sp>
      <p:sp>
        <p:nvSpPr>
          <p:cNvPr id="489" name="Google Shape;489;p67"/>
          <p:cNvSpPr txBox="1"/>
          <p:nvPr/>
        </p:nvSpPr>
        <p:spPr>
          <a:xfrm>
            <a:off x="6553200" y="1524000"/>
            <a:ext cx="1981200" cy="46085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3.0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3.0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128.0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16.0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12.0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-7</a:t>
            </a:r>
            <a:endParaRPr/>
          </a:p>
        </p:txBody>
      </p:sp>
      <p:sp>
        <p:nvSpPr>
          <p:cNvPr id="490" name="Google Shape;490;p6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Math Methods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  <p:sp>
        <p:nvSpPr>
          <p:cNvPr id="496" name="Google Shape;496;p68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68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8" name="Google Shape;498;p68"/>
          <p:cNvSpPr/>
          <p:nvPr/>
        </p:nvSpPr>
        <p:spPr>
          <a:xfrm>
            <a:off x="304800" y="1600200"/>
            <a:ext cx="6096000" cy="2647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out.println(Math.</a:t>
            </a: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random()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*10);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 num = (int)(Math.</a:t>
            </a:r>
            <a:r>
              <a:rPr b="1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random()</a:t>
            </a: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*10);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out.println(num);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9" name="Google Shape;499;p68"/>
          <p:cNvSpPr txBox="1"/>
          <p:nvPr/>
        </p:nvSpPr>
        <p:spPr>
          <a:xfrm>
            <a:off x="6858000" y="1752600"/>
            <a:ext cx="1981200" cy="156686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7.564</a:t>
            </a:r>
            <a:b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00" name="Google Shape;500;p68"/>
          <p:cNvSpPr txBox="1"/>
          <p:nvPr/>
        </p:nvSpPr>
        <p:spPr>
          <a:xfrm>
            <a:off x="609600" y="3657600"/>
            <a:ext cx="5791200" cy="711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random()</a:t>
            </a:r>
            <a:r>
              <a:rPr b="1" lang="en-US" sz="2000">
                <a:solidFill>
                  <a:srgbClr val="3333CC"/>
                </a:solidFill>
                <a:latin typeface="Tahoma"/>
                <a:ea typeface="Tahoma"/>
                <a:cs typeface="Tahoma"/>
                <a:sym typeface="Tahoma"/>
              </a:rPr>
              <a:t> returns a double in the range 0.0 to 1.0, not including 1.0.</a:t>
            </a:r>
            <a:endParaRPr/>
          </a:p>
        </p:txBody>
      </p:sp>
      <p:sp>
        <p:nvSpPr>
          <p:cNvPr id="501" name="Google Shape;501;p6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Math Methods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2" name="Google Shape;50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343400"/>
            <a:ext cx="1943100" cy="179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8" name="Google Shape;508;p69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mathmethods.java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randomone.java</a:t>
            </a:r>
            <a:endParaRPr b="1" sz="6000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4" name="Google Shape;514;p70"/>
          <p:cNvSpPr/>
          <p:nvPr/>
        </p:nvSpPr>
        <p:spPr>
          <a:xfrm>
            <a:off x="6446838" y="982663"/>
            <a:ext cx="2697162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5" name="Google Shape;515;p70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70"/>
          <p:cNvSpPr/>
          <p:nvPr/>
        </p:nvSpPr>
        <p:spPr>
          <a:xfrm>
            <a:off x="1524000" y="914400"/>
            <a:ext cx="4270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7" name="Google Shape;517;p70"/>
          <p:cNvSpPr/>
          <p:nvPr/>
        </p:nvSpPr>
        <p:spPr>
          <a:xfrm>
            <a:off x="1219200" y="1371600"/>
            <a:ext cx="6553200" cy="341632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User-Defined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Return 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Methods</a:t>
            </a:r>
            <a:endParaRPr b="1" sz="7200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70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  <a:endParaRPr/>
          </a:p>
        </p:txBody>
      </p:sp>
      <p:sp>
        <p:nvSpPr>
          <p:cNvPr id="524" name="Google Shape;524;p71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71"/>
          <p:cNvSpPr txBox="1"/>
          <p:nvPr/>
        </p:nvSpPr>
        <p:spPr>
          <a:xfrm>
            <a:off x="5622925" y="438150"/>
            <a:ext cx="1841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Google Shape;526;p71"/>
          <p:cNvSpPr txBox="1"/>
          <p:nvPr/>
        </p:nvSpPr>
        <p:spPr>
          <a:xfrm>
            <a:off x="3124200" y="2133600"/>
            <a:ext cx="2057400" cy="4826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return type</a:t>
            </a:r>
            <a:endParaRPr/>
          </a:p>
        </p:txBody>
      </p:sp>
      <p:sp>
        <p:nvSpPr>
          <p:cNvPr id="527" name="Google Shape;527;p71"/>
          <p:cNvSpPr txBox="1"/>
          <p:nvPr/>
        </p:nvSpPr>
        <p:spPr>
          <a:xfrm>
            <a:off x="5334000" y="2133600"/>
            <a:ext cx="1066800" cy="4826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endParaRPr/>
          </a:p>
        </p:txBody>
      </p:sp>
      <p:sp>
        <p:nvSpPr>
          <p:cNvPr id="528" name="Google Shape;528;p71"/>
          <p:cNvSpPr txBox="1"/>
          <p:nvPr/>
        </p:nvSpPr>
        <p:spPr>
          <a:xfrm>
            <a:off x="6553200" y="2133600"/>
            <a:ext cx="1524000" cy="4826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params</a:t>
            </a:r>
            <a:endParaRPr/>
          </a:p>
        </p:txBody>
      </p:sp>
      <p:sp>
        <p:nvSpPr>
          <p:cNvPr id="529" name="Google Shape;529;p71"/>
          <p:cNvSpPr txBox="1"/>
          <p:nvPr/>
        </p:nvSpPr>
        <p:spPr>
          <a:xfrm>
            <a:off x="762000" y="2819400"/>
            <a:ext cx="7315200" cy="4826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/>
          </a:p>
        </p:txBody>
      </p:sp>
      <p:sp>
        <p:nvSpPr>
          <p:cNvPr id="530" name="Google Shape;530;p71"/>
          <p:cNvSpPr txBox="1"/>
          <p:nvPr/>
        </p:nvSpPr>
        <p:spPr>
          <a:xfrm>
            <a:off x="762000" y="2133600"/>
            <a:ext cx="2209800" cy="48260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0099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99CC"/>
                </a:solidFill>
                <a:latin typeface="Tahoma"/>
                <a:ea typeface="Tahoma"/>
                <a:cs typeface="Tahoma"/>
                <a:sym typeface="Tahoma"/>
              </a:rPr>
              <a:t>access</a:t>
            </a:r>
            <a:endParaRPr/>
          </a:p>
        </p:txBody>
      </p:sp>
      <p:sp>
        <p:nvSpPr>
          <p:cNvPr id="531" name="Google Shape;531;p7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Return Methods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537" name="Google Shape;537;p72"/>
          <p:cNvSpPr txBox="1"/>
          <p:nvPr/>
        </p:nvSpPr>
        <p:spPr>
          <a:xfrm>
            <a:off x="762000" y="1905000"/>
            <a:ext cx="8001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int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times( 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num1,  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num2 )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return num1*num2;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538" name="Google Shape;538;p72"/>
          <p:cNvSpPr txBox="1"/>
          <p:nvPr/>
        </p:nvSpPr>
        <p:spPr>
          <a:xfrm>
            <a:off x="762000" y="6019800"/>
            <a:ext cx="77724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9" name="Google Shape;539;p72"/>
          <p:cNvSpPr txBox="1"/>
          <p:nvPr/>
        </p:nvSpPr>
        <p:spPr>
          <a:xfrm>
            <a:off x="762000" y="4114800"/>
            <a:ext cx="7772400" cy="181292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There will be times that we define parameters when we define a method.   The parameters allow us to specify the type of data the method will receive.</a:t>
            </a:r>
            <a:endParaRPr/>
          </a:p>
        </p:txBody>
      </p:sp>
      <p:cxnSp>
        <p:nvCxnSpPr>
          <p:cNvPr id="540" name="Google Shape;540;p72"/>
          <p:cNvCxnSpPr/>
          <p:nvPr/>
        </p:nvCxnSpPr>
        <p:spPr>
          <a:xfrm flipH="1" rot="10800000">
            <a:off x="7086600" y="2438400"/>
            <a:ext cx="609600" cy="175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1" name="Google Shape;541;p72"/>
          <p:cNvCxnSpPr/>
          <p:nvPr/>
        </p:nvCxnSpPr>
        <p:spPr>
          <a:xfrm rot="10800000">
            <a:off x="5905500" y="2438400"/>
            <a:ext cx="647700" cy="175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42" name="Google Shape;542;p7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Defining Parameters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548" name="Google Shape;548;p73"/>
          <p:cNvSpPr txBox="1"/>
          <p:nvPr/>
        </p:nvSpPr>
        <p:spPr>
          <a:xfrm>
            <a:off x="381000" y="2753269"/>
            <a:ext cx="87630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Fun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static int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times( 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num1,  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num2 )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return num1*num2;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549" name="Google Shape;549;p73"/>
          <p:cNvSpPr txBox="1"/>
          <p:nvPr/>
        </p:nvSpPr>
        <p:spPr>
          <a:xfrm>
            <a:off x="762000" y="6019800"/>
            <a:ext cx="77724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73"/>
          <p:cNvSpPr txBox="1"/>
          <p:nvPr/>
        </p:nvSpPr>
        <p:spPr>
          <a:xfrm>
            <a:off x="381000" y="1397804"/>
            <a:ext cx="708660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//code in main in another class  -- runner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 Fun.times(3 , 5) );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1" name="Google Shape;551;p73"/>
          <p:cNvCxnSpPr/>
          <p:nvPr/>
        </p:nvCxnSpPr>
        <p:spPr>
          <a:xfrm flipH="1">
            <a:off x="5924550" y="2290357"/>
            <a:ext cx="171450" cy="151964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52" name="Google Shape;552;p73"/>
          <p:cNvCxnSpPr/>
          <p:nvPr/>
        </p:nvCxnSpPr>
        <p:spPr>
          <a:xfrm>
            <a:off x="6629401" y="2290357"/>
            <a:ext cx="990600" cy="151964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53" name="Google Shape;553;p73"/>
          <p:cNvSpPr txBox="1"/>
          <p:nvPr/>
        </p:nvSpPr>
        <p:spPr>
          <a:xfrm>
            <a:off x="6134101" y="4572000"/>
            <a:ext cx="1981200" cy="10795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554" name="Google Shape;554;p7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Passing Parameters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60" name="Google Shape;560;p74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fun.java</a:t>
            </a:r>
            <a:b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funrunner.java</a:t>
            </a:r>
            <a:endParaRPr b="1" sz="66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5"/>
          <p:cNvSpPr/>
          <p:nvPr/>
        </p:nvSpPr>
        <p:spPr>
          <a:xfrm>
            <a:off x="6446838" y="982663"/>
            <a:ext cx="2697163" cy="960437"/>
          </a:xfrm>
          <a:custGeom>
            <a:rect b="b" l="l" r="r" t="t"/>
            <a:pathLst>
              <a:path extrusionOk="0" h="807" w="1274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7" name="Google Shape;567;p75"/>
          <p:cNvSpPr/>
          <p:nvPr/>
        </p:nvSpPr>
        <p:spPr>
          <a:xfrm>
            <a:off x="7143750" y="5543550"/>
            <a:ext cx="666750" cy="557213"/>
          </a:xfrm>
          <a:custGeom>
            <a:rect b="b" l="l" r="r" t="t"/>
            <a:pathLst>
              <a:path extrusionOk="0" h="468" w="315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75"/>
          <p:cNvSpPr/>
          <p:nvPr/>
        </p:nvSpPr>
        <p:spPr>
          <a:xfrm>
            <a:off x="1524000" y="914400"/>
            <a:ext cx="426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sz="2800">
              <a:solidFill>
                <a:srgbClr val="CC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9" name="Google Shape;569;p75"/>
          <p:cNvSpPr/>
          <p:nvPr/>
        </p:nvSpPr>
        <p:spPr>
          <a:xfrm>
            <a:off x="1752600" y="1981200"/>
            <a:ext cx="5638800" cy="230820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00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Random</a:t>
            </a:r>
            <a:b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7200">
                <a:solidFill>
                  <a:srgbClr val="0066FF"/>
                </a:solidFill>
                <a:latin typeface="Tahoma"/>
                <a:ea typeface="Tahoma"/>
                <a:cs typeface="Tahoma"/>
                <a:sym typeface="Tahoma"/>
              </a:rPr>
              <a:t>Numbers</a:t>
            </a:r>
            <a:endParaRPr b="1" sz="7200" cap="none">
              <a:solidFill>
                <a:srgbClr val="0066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0" name="Google Shape;570;p75"/>
          <p:cNvSpPr txBox="1"/>
          <p:nvPr>
            <p:ph idx="4294967295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graphicFrame>
        <p:nvGraphicFramePr>
          <p:cNvPr id="265" name="Google Shape;265;p40"/>
          <p:cNvGraphicFramePr/>
          <p:nvPr/>
        </p:nvGraphicFramePr>
        <p:xfrm>
          <a:off x="15240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{3820105B-98DC-4EAB-802D-CC487A8176E0}</a:tableStyleId>
              </a:tblPr>
              <a:tblGrid>
                <a:gridCol w="952500"/>
                <a:gridCol w="4000500"/>
              </a:tblGrid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addition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subtraction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multiplication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division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modulus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4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Operators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76" name="Google Shape;576;p76"/>
          <p:cNvSpPr txBox="1"/>
          <p:nvPr/>
        </p:nvSpPr>
        <p:spPr>
          <a:xfrm>
            <a:off x="533400" y="1447800"/>
            <a:ext cx="72390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decOne;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decOne = Math.random() *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intOne;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intOne = (int)(Math.random() * 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System.out.println(decOne);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System.out.println(intOne);   	</a:t>
            </a:r>
            <a:endParaRPr/>
          </a:p>
        </p:txBody>
      </p:sp>
      <p:sp>
        <p:nvSpPr>
          <p:cNvPr id="577" name="Google Shape;577;p76"/>
          <p:cNvSpPr txBox="1"/>
          <p:nvPr/>
        </p:nvSpPr>
        <p:spPr>
          <a:xfrm>
            <a:off x="4953000" y="4724400"/>
            <a:ext cx="3810000" cy="14463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8.44193167660682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78" name="Google Shape;578;p76"/>
          <p:cNvSpPr/>
          <p:nvPr/>
        </p:nvSpPr>
        <p:spPr>
          <a:xfrm>
            <a:off x="0" y="38100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Random Numbers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584" name="Google Shape;584;p77"/>
          <p:cNvSpPr/>
          <p:nvPr/>
        </p:nvSpPr>
        <p:spPr>
          <a:xfrm>
            <a:off x="854075" y="2963863"/>
            <a:ext cx="6765900" cy="5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</a:t>
            </a:r>
            <a:r>
              <a:rPr b="1" lang="en-US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rand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1" lang="en-US" sz="3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new Random()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 </a:t>
            </a:r>
            <a:endParaRPr/>
          </a:p>
        </p:txBody>
      </p:sp>
      <p:sp>
        <p:nvSpPr>
          <p:cNvPr id="585" name="Google Shape;585;p77"/>
          <p:cNvSpPr txBox="1"/>
          <p:nvPr/>
        </p:nvSpPr>
        <p:spPr>
          <a:xfrm>
            <a:off x="5622925" y="209550"/>
            <a:ext cx="184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6" name="Google Shape;586;p77"/>
          <p:cNvCxnSpPr/>
          <p:nvPr/>
        </p:nvCxnSpPr>
        <p:spPr>
          <a:xfrm>
            <a:off x="1920875" y="2354263"/>
            <a:ext cx="1295400" cy="685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77"/>
          <p:cNvSpPr txBox="1"/>
          <p:nvPr/>
        </p:nvSpPr>
        <p:spPr>
          <a:xfrm>
            <a:off x="1371600" y="1828800"/>
            <a:ext cx="3891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reference variable</a:t>
            </a:r>
            <a:endParaRPr/>
          </a:p>
        </p:txBody>
      </p:sp>
      <p:cxnSp>
        <p:nvCxnSpPr>
          <p:cNvPr id="588" name="Google Shape;588;p77"/>
          <p:cNvCxnSpPr/>
          <p:nvPr/>
        </p:nvCxnSpPr>
        <p:spPr>
          <a:xfrm flipH="1" rot="10800000">
            <a:off x="4648200" y="3505200"/>
            <a:ext cx="533400" cy="838200"/>
          </a:xfrm>
          <a:prstGeom prst="straightConnector1">
            <a:avLst/>
          </a:prstGeom>
          <a:noFill/>
          <a:ln cap="flat" cmpd="sng" w="508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77"/>
          <p:cNvSpPr txBox="1"/>
          <p:nvPr/>
        </p:nvSpPr>
        <p:spPr>
          <a:xfrm>
            <a:off x="2743200" y="4343400"/>
            <a:ext cx="41814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object instantiation</a:t>
            </a:r>
            <a:endParaRPr/>
          </a:p>
        </p:txBody>
      </p:sp>
      <p:sp>
        <p:nvSpPr>
          <p:cNvPr id="590" name="Google Shape;590;p77"/>
          <p:cNvSpPr/>
          <p:nvPr/>
        </p:nvSpPr>
        <p:spPr>
          <a:xfrm>
            <a:off x="762000" y="5410200"/>
            <a:ext cx="7583400" cy="531900"/>
          </a:xfrm>
          <a:prstGeom prst="rect">
            <a:avLst/>
          </a:prstGeom>
          <a:noFill/>
          <a:ln cap="flat" cmpd="sng" w="127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Always make Random vars instance vars!</a:t>
            </a:r>
            <a:endParaRPr/>
          </a:p>
        </p:txBody>
      </p:sp>
      <p:sp>
        <p:nvSpPr>
          <p:cNvPr id="591" name="Google Shape;591;p77"/>
          <p:cNvSpPr/>
          <p:nvPr/>
        </p:nvSpPr>
        <p:spPr>
          <a:xfrm>
            <a:off x="0" y="38100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Random Numbers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597" name="Google Shape;597;p78"/>
          <p:cNvGraphicFramePr/>
          <p:nvPr/>
        </p:nvGraphicFramePr>
        <p:xfrm>
          <a:off x="6096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{3820105B-98DC-4EAB-802D-CC487A8176E0}</a:tableStyleId>
              </a:tblPr>
              <a:tblGrid>
                <a:gridCol w="2133600"/>
                <a:gridCol w="5943600"/>
              </a:tblGrid>
              <a:tr h="141287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Random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frequently used methods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5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0"/>
                      </a:srgbClr>
                    </a:solidFill>
                  </a:tcPr>
                </a:tc>
              </a:tr>
              <a:tr h="44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nextInt(x)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random int 0 to x(exclusive)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nextInt()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random int MIN to MAX(exclusive)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nextDouble()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random int 0.0 to 1.0(exclusive)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78"/>
          <p:cNvSpPr txBox="1"/>
          <p:nvPr/>
        </p:nvSpPr>
        <p:spPr>
          <a:xfrm>
            <a:off x="1828800" y="5029200"/>
            <a:ext cx="5105400" cy="5319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import  java.util.Random;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604" name="Google Shape;604;p79"/>
          <p:cNvSpPr txBox="1"/>
          <p:nvPr/>
        </p:nvSpPr>
        <p:spPr>
          <a:xfrm>
            <a:off x="457200" y="1371600"/>
            <a:ext cx="8458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rand = new Random();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intOne = rand.nextInt(10);		</a:t>
            </a:r>
            <a:r>
              <a:rPr b="1" lang="en-US" sz="28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//0-9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System.out.println(intOne);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intOne = rand.nextInt(50)+1;		</a:t>
            </a:r>
            <a:r>
              <a:rPr b="1" lang="en-US" sz="28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//1-50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System.out.println(intOne);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intOne = rand.nextInt(20)+20;	</a:t>
            </a:r>
            <a:r>
              <a:rPr b="1" lang="en-US" sz="2800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//20-39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System.out.println(intOne);	</a:t>
            </a:r>
            <a:endParaRPr/>
          </a:p>
        </p:txBody>
      </p:sp>
      <p:sp>
        <p:nvSpPr>
          <p:cNvPr id="605" name="Google Shape;605;p79"/>
          <p:cNvSpPr txBox="1"/>
          <p:nvPr/>
        </p:nvSpPr>
        <p:spPr>
          <a:xfrm>
            <a:off x="6019800" y="4191000"/>
            <a:ext cx="1905000" cy="2054100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r>
            <a:b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37</a:t>
            </a:r>
            <a:endParaRPr/>
          </a:p>
        </p:txBody>
      </p:sp>
      <p:sp>
        <p:nvSpPr>
          <p:cNvPr id="606" name="Google Shape;606;p79"/>
          <p:cNvSpPr/>
          <p:nvPr/>
        </p:nvSpPr>
        <p:spPr>
          <a:xfrm>
            <a:off x="0" y="38100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Random Numbers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0"/>
          <p:cNvSpPr/>
          <p:nvPr/>
        </p:nvSpPr>
        <p:spPr>
          <a:xfrm>
            <a:off x="0" y="2895600"/>
            <a:ext cx="9144000" cy="1107900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randomone.java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618" name="Google Shape;618;p81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 Programs!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endParaRPr sz="7200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Crank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Some Code!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624" name="Google Shape;624;p82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8000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b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762000" y="1447800"/>
            <a:ext cx="6199188" cy="213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out.println("6 + 5 == " + (6+5));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out.println("6 - 5 == " + (6-5));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out.println("6 * 5 == " + (6*5));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out.println("6 / 5 == " + (6/5));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914400" y="3733800"/>
            <a:ext cx="28956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+ 5 == 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6 - 5 ==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* 5 ==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/ 5 == 1</a:t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Integer Math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3733799"/>
            <a:ext cx="3810000" cy="2332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838200" y="1524000"/>
            <a:ext cx="755173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out.println("6.1 + 5.2 == " + (6.1+5.2));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out.println("6.1 - 5.2 == " + (6.1-5.2));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out.println("6.1 * 5.2 == " + (6.1*5.2));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out.println("6.1 / 5.2 == " + (6.1/5.2));</a:t>
            </a:r>
            <a:endParaRPr/>
          </a:p>
        </p:txBody>
      </p:sp>
      <p:sp>
        <p:nvSpPr>
          <p:cNvPr id="282" name="Google Shape;282;p42"/>
          <p:cNvSpPr txBox="1"/>
          <p:nvPr/>
        </p:nvSpPr>
        <p:spPr>
          <a:xfrm>
            <a:off x="1981200" y="3657600"/>
            <a:ext cx="4267200" cy="2300288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6.1 + 5.2 == 11.3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6.1 - 5.2 == 0.8999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6.1 * 5.2 == 31.72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6.1 / 5.2 == 1.17307</a:t>
            </a:r>
            <a:endParaRPr/>
          </a:p>
        </p:txBody>
      </p:sp>
      <p:sp>
        <p:nvSpPr>
          <p:cNvPr id="283" name="Google Shape;283;p4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Real Math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89" name="Google Shape;289;p43"/>
          <p:cNvSpPr/>
          <p:nvPr/>
        </p:nvSpPr>
        <p:spPr>
          <a:xfrm>
            <a:off x="457200" y="2514600"/>
            <a:ext cx="8229600" cy="2123658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intmath</a:t>
            </a:r>
            <a:r>
              <a:rPr b="1" lang="en-US" sz="6600" cap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realmath.java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2438400" y="1981200"/>
            <a:ext cx="29781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1/2  =  ??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1.0 / 2.0 = ??</a:t>
            </a:r>
            <a:endParaRPr/>
          </a:p>
        </p:txBody>
      </p:sp>
      <p:sp>
        <p:nvSpPr>
          <p:cNvPr id="296" name="Google Shape;296;p44"/>
          <p:cNvSpPr txBox="1"/>
          <p:nvPr/>
        </p:nvSpPr>
        <p:spPr>
          <a:xfrm>
            <a:off x="685800" y="3352800"/>
            <a:ext cx="7185025" cy="252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1/2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and 2 are integer constants.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1.0/2.0 =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1.0 and 2.0 are decimal constants.</a:t>
            </a:r>
            <a:endParaRPr/>
          </a:p>
        </p:txBody>
      </p:sp>
      <p:sp>
        <p:nvSpPr>
          <p:cNvPr id="297" name="Google Shape;297;p4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Division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© A+ Computer Science  -  www.apluscompsci.com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685800" y="2743200"/>
            <a:ext cx="415370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out.println(2 % 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out.println(3 % 2);</a:t>
            </a:r>
            <a:endParaRPr/>
          </a:p>
        </p:txBody>
      </p:sp>
      <p:sp>
        <p:nvSpPr>
          <p:cNvPr id="304" name="Google Shape;304;p45"/>
          <p:cNvSpPr txBox="1"/>
          <p:nvPr/>
        </p:nvSpPr>
        <p:spPr>
          <a:xfrm>
            <a:off x="609600" y="1524000"/>
            <a:ext cx="55880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mod(%) gives you the integer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remainder of integer division.</a:t>
            </a:r>
            <a:endParaRPr/>
          </a:p>
        </p:txBody>
      </p:sp>
      <p:sp>
        <p:nvSpPr>
          <p:cNvPr id="305" name="Google Shape;305;p45"/>
          <p:cNvSpPr txBox="1"/>
          <p:nvPr/>
        </p:nvSpPr>
        <p:spPr>
          <a:xfrm>
            <a:off x="6705600" y="1752600"/>
            <a:ext cx="1905000" cy="2055813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2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1</a:t>
            </a:r>
            <a:endParaRPr/>
          </a:p>
        </p:txBody>
      </p:sp>
      <p:sp>
        <p:nvSpPr>
          <p:cNvPr id="306" name="Google Shape;306;p4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Remainder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495800"/>
            <a:ext cx="2095500" cy="19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