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68" r:id="rId4"/>
    <p:sldId id="262" r:id="rId5"/>
    <p:sldId id="272" r:id="rId6"/>
    <p:sldId id="273" r:id="rId7"/>
    <p:sldId id="282" r:id="rId8"/>
    <p:sldId id="283" r:id="rId9"/>
    <p:sldId id="295" r:id="rId10"/>
    <p:sldId id="284" r:id="rId11"/>
    <p:sldId id="286" r:id="rId12"/>
    <p:sldId id="287" r:id="rId13"/>
    <p:sldId id="265" r:id="rId14"/>
    <p:sldId id="266" r:id="rId15"/>
    <p:sldId id="275" r:id="rId16"/>
    <p:sldId id="288" r:id="rId17"/>
    <p:sldId id="289" r:id="rId18"/>
    <p:sldId id="290" r:id="rId19"/>
    <p:sldId id="299" r:id="rId20"/>
    <p:sldId id="291" r:id="rId21"/>
    <p:sldId id="293" r:id="rId22"/>
    <p:sldId id="294" r:id="rId23"/>
    <p:sldId id="269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63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4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541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45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87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5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90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386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11/4/2024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97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107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715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6BBDC3EA-A9DE-470B-98ED-300864EB6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72D35C9-0492-7FF2-8AAB-C631FDBD5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7939" y="640080"/>
            <a:ext cx="3659246" cy="2628051"/>
          </a:xfrm>
        </p:spPr>
        <p:txBody>
          <a:bodyPr>
            <a:normAutofit/>
          </a:bodyPr>
          <a:lstStyle/>
          <a:p>
            <a:r>
              <a:rPr lang="it-IT" sz="4600">
                <a:solidFill>
                  <a:schemeClr val="tx1"/>
                </a:solidFill>
              </a:rPr>
              <a:t>INFORMATION INTEGRATION 2023/2024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F0CBFF3-29F4-8C4E-47C0-10A75F2D2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7939" y="3589867"/>
            <a:ext cx="3659246" cy="1818924"/>
          </a:xfrm>
        </p:spPr>
        <p:txBody>
          <a:bodyPr>
            <a:normAutofit/>
          </a:bodyPr>
          <a:lstStyle/>
          <a:p>
            <a:r>
              <a:rPr lang="it-IT" sz="1800"/>
              <a:t>NICOLA DE SIENA 1926056</a:t>
            </a:r>
          </a:p>
        </p:txBody>
      </p:sp>
      <p:pic>
        <p:nvPicPr>
          <p:cNvPr id="4" name="Picture 3" descr="Un concetto genetico astratto">
            <a:extLst>
              <a:ext uri="{FF2B5EF4-FFF2-40B4-BE49-F238E27FC236}">
                <a16:creationId xmlns:a16="http://schemas.microsoft.com/office/drawing/2014/main" id="{118A8D03-B333-88AF-6B73-67248D776A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199" r="-1" b="25029"/>
          <a:stretch/>
        </p:blipFill>
        <p:spPr>
          <a:xfrm>
            <a:off x="20" y="10"/>
            <a:ext cx="7556869" cy="3383270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9EB6DAA-2F0C-43D5-A577-15D5D2C4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85922" y="3429000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magine 6" descr="Immagine che contiene Carattere, logo, Elementi grafici, testo&#10;&#10;Descrizione generata automaticamente">
            <a:extLst>
              <a:ext uri="{FF2B5EF4-FFF2-40B4-BE49-F238E27FC236}">
                <a16:creationId xmlns:a16="http://schemas.microsoft.com/office/drawing/2014/main" id="{7DE76497-A426-DD77-C53A-56255751F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9" b="6982"/>
          <a:stretch/>
        </p:blipFill>
        <p:spPr>
          <a:xfrm>
            <a:off x="16" y="3474720"/>
            <a:ext cx="7556889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55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37F022-093F-F50E-6979-F3D59B99A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TASKS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48DB42-5A84-27B0-AD80-4EFC89BF0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6" y="2023963"/>
            <a:ext cx="11906863" cy="4209197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Lato" panose="020F0502020204030203" pitchFamily="34" charset="0"/>
                <a:cs typeface="Lato" panose="020F0502020204030203" pitchFamily="34" charset="0"/>
              </a:rPr>
              <a:t>Find movies with revenue over $100 million and an IMDb rating below 7.0.</a:t>
            </a:r>
          </a:p>
          <a:p>
            <a:r>
              <a:rPr lang="en-US" sz="2000" b="1" dirty="0">
                <a:latin typeface="Lato" panose="020F0502020204030203" pitchFamily="34" charset="0"/>
                <a:cs typeface="Lato" panose="020F0502020204030203" pitchFamily="34" charset="0"/>
              </a:rPr>
              <a:t>FOL:</a:t>
            </a:r>
          </a:p>
          <a:p>
            <a:r>
              <a:rPr lang="it-IT" sz="2000" b="1" dirty="0">
                <a:latin typeface="Lato" panose="020F0502020204030203" pitchFamily="34" charset="0"/>
                <a:cs typeface="Lato" panose="020F0502020204030203" pitchFamily="34" charset="0"/>
              </a:rPr>
              <a:t>∃</a:t>
            </a:r>
            <a:r>
              <a:rPr lang="it-IT" sz="2000" dirty="0" err="1">
                <a:latin typeface="Lato" panose="020F0502020204030203" pitchFamily="34" charset="0"/>
                <a:cs typeface="Lato" panose="020F0502020204030203" pitchFamily="34" charset="0"/>
              </a:rPr>
              <a:t>id,title_finale,rating_finale,revenue,type_finale</a:t>
            </a:r>
            <a:r>
              <a:rPr lang="it-IT" sz="2000" dirty="0">
                <a:latin typeface="Lato" panose="020F0502020204030203" pitchFamily="34" charset="0"/>
                <a:cs typeface="Lato" panose="020F0502020204030203" pitchFamily="34" charset="0"/>
              </a:rPr>
              <a:t>. </a:t>
            </a:r>
            <a:r>
              <a:rPr lang="it-IT" sz="2000" dirty="0" err="1">
                <a:latin typeface="Lato" panose="020F0502020204030203" pitchFamily="34" charset="0"/>
                <a:cs typeface="Lato" panose="020F0502020204030203" pitchFamily="34" charset="0"/>
              </a:rPr>
              <a:t>global_schema</a:t>
            </a:r>
            <a:r>
              <a:rPr lang="it-IT" sz="2000" dirty="0">
                <a:latin typeface="Lato" panose="020F0502020204030203" pitchFamily="34" charset="0"/>
                <a:cs typeface="Lato" panose="020F0502020204030203" pitchFamily="34" charset="0"/>
              </a:rPr>
              <a:t>(id,title_finale,genre_finale,rating_finale,votes_finale,revenue,type_finale) </a:t>
            </a:r>
            <a:r>
              <a:rPr lang="it-IT" sz="2000" b="1" dirty="0">
                <a:latin typeface="Lato" panose="020F0502020204030203" pitchFamily="34" charset="0"/>
                <a:cs typeface="Lato" panose="020F0502020204030203" pitchFamily="34" charset="0"/>
              </a:rPr>
              <a:t>∧</a:t>
            </a:r>
            <a:r>
              <a:rPr lang="it-IT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2000" dirty="0" err="1">
                <a:latin typeface="Lato" panose="020F0502020204030203" pitchFamily="34" charset="0"/>
                <a:cs typeface="Lato" panose="020F0502020204030203" pitchFamily="34" charset="0"/>
              </a:rPr>
              <a:t>type_finale</a:t>
            </a:r>
            <a:r>
              <a:rPr lang="it-IT" sz="2000" dirty="0">
                <a:latin typeface="Lato" panose="020F0502020204030203" pitchFamily="34" charset="0"/>
                <a:cs typeface="Lato" panose="020F0502020204030203" pitchFamily="34" charset="0"/>
              </a:rPr>
              <a:t>=′movie′ </a:t>
            </a:r>
            <a:r>
              <a:rPr lang="it-IT" sz="2000" b="1" dirty="0">
                <a:latin typeface="Lato" panose="020F0502020204030203" pitchFamily="34" charset="0"/>
                <a:cs typeface="Lato" panose="020F0502020204030203" pitchFamily="34" charset="0"/>
              </a:rPr>
              <a:t>∧</a:t>
            </a:r>
            <a:r>
              <a:rPr lang="it-IT" sz="2000" dirty="0">
                <a:latin typeface="Lato" panose="020F0502020204030203" pitchFamily="34" charset="0"/>
                <a:cs typeface="Lato" panose="020F0502020204030203" pitchFamily="34" charset="0"/>
              </a:rPr>
              <a:t> revenue </a:t>
            </a:r>
            <a:r>
              <a:rPr lang="it-IT" sz="2000" b="1" dirty="0">
                <a:latin typeface="Lato" panose="020F0502020204030203" pitchFamily="34" charset="0"/>
                <a:cs typeface="Lato" panose="020F0502020204030203" pitchFamily="34" charset="0"/>
              </a:rPr>
              <a:t>&gt;</a:t>
            </a:r>
            <a:r>
              <a:rPr lang="it-IT" sz="2000" dirty="0">
                <a:latin typeface="Lato" panose="020F0502020204030203" pitchFamily="34" charset="0"/>
                <a:cs typeface="Lato" panose="020F0502020204030203" pitchFamily="34" charset="0"/>
              </a:rPr>
              <a:t>100.000.000 </a:t>
            </a:r>
            <a:r>
              <a:rPr lang="it-IT" sz="2000" b="1" dirty="0">
                <a:latin typeface="Lato" panose="020F0502020204030203" pitchFamily="34" charset="0"/>
                <a:cs typeface="Lato" panose="020F0502020204030203" pitchFamily="34" charset="0"/>
              </a:rPr>
              <a:t>∧</a:t>
            </a:r>
            <a:r>
              <a:rPr lang="it-IT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2000" dirty="0" err="1">
                <a:latin typeface="Lato" panose="020F0502020204030203" pitchFamily="34" charset="0"/>
                <a:cs typeface="Lato" panose="020F0502020204030203" pitchFamily="34" charset="0"/>
              </a:rPr>
              <a:t>rating_finale</a:t>
            </a:r>
            <a:r>
              <a:rPr lang="it-IT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2000" b="1" dirty="0">
                <a:latin typeface="Lato" panose="020F0502020204030203" pitchFamily="34" charset="0"/>
                <a:cs typeface="Lato" panose="020F0502020204030203" pitchFamily="34" charset="0"/>
              </a:rPr>
              <a:t>&lt; </a:t>
            </a:r>
            <a:r>
              <a:rPr lang="it-IT" sz="2000" dirty="0">
                <a:latin typeface="Lato" panose="020F0502020204030203" pitchFamily="34" charset="0"/>
                <a:cs typeface="Lato" panose="020F0502020204030203" pitchFamily="34" charset="0"/>
              </a:rPr>
              <a:t>7.0</a:t>
            </a:r>
          </a:p>
          <a:p>
            <a:r>
              <a:rPr lang="it-IT" sz="2000" b="1" dirty="0">
                <a:latin typeface="Lato" panose="020F0502020204030203" pitchFamily="34" charset="0"/>
                <a:cs typeface="Lato" panose="020F0502020204030203" pitchFamily="34" charset="0"/>
              </a:rPr>
              <a:t>SQL:</a:t>
            </a:r>
          </a:p>
          <a:p>
            <a:r>
              <a:rPr lang="en-US" sz="2000" b="1" dirty="0">
                <a:latin typeface="Lato" panose="020F0502020204030203" pitchFamily="34" charset="0"/>
                <a:cs typeface="Lato" panose="020F0502020204030203" pitchFamily="34" charset="0"/>
              </a:rPr>
              <a:t>SELECT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title_finale</a:t>
            </a:r>
            <a:endParaRPr lang="en-US" sz="20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000" b="1" dirty="0">
                <a:latin typeface="Lato" panose="020F0502020204030203" pitchFamily="34" charset="0"/>
                <a:cs typeface="Lato" panose="020F0502020204030203" pitchFamily="34" charset="0"/>
              </a:rPr>
              <a:t>FROM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global_schema</a:t>
            </a:r>
            <a:endParaRPr lang="en-US" sz="20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000" b="1" dirty="0">
                <a:latin typeface="Lato" panose="020F0502020204030203" pitchFamily="34" charset="0"/>
                <a:cs typeface="Lato" panose="020F0502020204030203" pitchFamily="34" charset="0"/>
              </a:rPr>
              <a:t>WHERE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type_finale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= ‘Movie’ </a:t>
            </a:r>
            <a:r>
              <a:rPr lang="en-US" sz="2000" b="1" dirty="0">
                <a:latin typeface="Lato" panose="020F0502020204030203" pitchFamily="34" charset="0"/>
                <a:cs typeface="Lato" panose="020F0502020204030203" pitchFamily="34" charset="0"/>
              </a:rPr>
              <a:t>AND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revenue &gt; 100000000  </a:t>
            </a:r>
            <a:r>
              <a:rPr lang="en-US" sz="2000" b="1" dirty="0">
                <a:latin typeface="Lato" panose="020F0502020204030203" pitchFamily="34" charset="0"/>
                <a:cs typeface="Lato" panose="020F0502020204030203" pitchFamily="34" charset="0"/>
              </a:rPr>
              <a:t>AND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rating_finale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&lt; 7.0</a:t>
            </a:r>
            <a:endParaRPr lang="it-IT" sz="20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5502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F2BE2DC-9EE1-D7C8-D8D7-7642585DF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TASKS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BA103A-7DB0-16BF-5CD7-AFD7A8C37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52" y="2023963"/>
            <a:ext cx="11906864" cy="4278514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Lato" panose="020F0502020204030203" pitchFamily="34" charset="0"/>
                <a:cs typeface="Lato" panose="020F0502020204030203" pitchFamily="34" charset="0"/>
              </a:rPr>
              <a:t>Find all TV shows that do not have more than 500,000 votes.</a:t>
            </a:r>
          </a:p>
          <a:p>
            <a:r>
              <a:rPr lang="en-US" b="1" dirty="0">
                <a:latin typeface="Lato" panose="020F0502020204030203" pitchFamily="34" charset="0"/>
                <a:cs typeface="Lato" panose="020F0502020204030203" pitchFamily="34" charset="0"/>
              </a:rPr>
              <a:t>FOL: </a:t>
            </a:r>
          </a:p>
          <a:p>
            <a:r>
              <a:rPr lang="it-IT" b="1" dirty="0">
                <a:latin typeface="Lato" panose="020F0502020204030203" pitchFamily="34" charset="0"/>
                <a:cs typeface="Lato" panose="020F0502020204030203" pitchFamily="34" charset="0"/>
              </a:rPr>
              <a:t>∃</a:t>
            </a:r>
            <a:r>
              <a:rPr lang="it-IT" dirty="0" err="1">
                <a:latin typeface="Lato" panose="020F0502020204030203" pitchFamily="34" charset="0"/>
                <a:cs typeface="Lato" panose="020F0502020204030203" pitchFamily="34" charset="0"/>
              </a:rPr>
              <a:t>id,title_finale,votes_finale,type_finale</a:t>
            </a: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. </a:t>
            </a:r>
            <a:r>
              <a:rPr lang="it-IT" dirty="0" err="1">
                <a:latin typeface="Lato" panose="020F0502020204030203" pitchFamily="34" charset="0"/>
                <a:cs typeface="Lato" panose="020F0502020204030203" pitchFamily="34" charset="0"/>
              </a:rPr>
              <a:t>global_schema</a:t>
            </a: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(id,title_finale,genre_finale,rating_finale,votes_finale,type_finale) </a:t>
            </a:r>
            <a:r>
              <a:rPr lang="it-IT" b="1" dirty="0">
                <a:latin typeface="Lato" panose="020F0502020204030203" pitchFamily="34" charset="0"/>
                <a:cs typeface="Lato" panose="020F0502020204030203" pitchFamily="34" charset="0"/>
              </a:rPr>
              <a:t>∧</a:t>
            </a: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dirty="0" err="1">
                <a:latin typeface="Lato" panose="020F0502020204030203" pitchFamily="34" charset="0"/>
                <a:cs typeface="Lato" panose="020F0502020204030203" pitchFamily="34" charset="0"/>
              </a:rPr>
              <a:t>type_finale</a:t>
            </a: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b="1" dirty="0">
                <a:latin typeface="Lato" panose="020F0502020204030203" pitchFamily="34" charset="0"/>
                <a:cs typeface="Lato" panose="020F0502020204030203" pitchFamily="34" charset="0"/>
              </a:rPr>
              <a:t>=</a:t>
            </a: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 ′</a:t>
            </a:r>
            <a:r>
              <a:rPr lang="it-IT" dirty="0" err="1">
                <a:latin typeface="Lato" panose="020F0502020204030203" pitchFamily="34" charset="0"/>
                <a:cs typeface="Lato" panose="020F0502020204030203" pitchFamily="34" charset="0"/>
              </a:rPr>
              <a:t>tvshow</a:t>
            </a: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′ </a:t>
            </a:r>
            <a:r>
              <a:rPr lang="it-IT" b="1" dirty="0">
                <a:latin typeface="Lato" panose="020F0502020204030203" pitchFamily="34" charset="0"/>
                <a:cs typeface="Lato" panose="020F0502020204030203" pitchFamily="34" charset="0"/>
              </a:rPr>
              <a:t>∧</a:t>
            </a: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dirty="0" err="1">
                <a:latin typeface="Lato" panose="020F0502020204030203" pitchFamily="34" charset="0"/>
                <a:cs typeface="Lato" panose="020F0502020204030203" pitchFamily="34" charset="0"/>
              </a:rPr>
              <a:t>votes_finale</a:t>
            </a: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b="1" dirty="0">
                <a:latin typeface="Lato" panose="020F0502020204030203" pitchFamily="34" charset="0"/>
                <a:cs typeface="Lato" panose="020F0502020204030203" pitchFamily="34" charset="0"/>
              </a:rPr>
              <a:t>≤</a:t>
            </a: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 500000</a:t>
            </a:r>
          </a:p>
          <a:p>
            <a:r>
              <a:rPr lang="en-US" b="1" dirty="0">
                <a:latin typeface="Lato" panose="020F0502020204030203" pitchFamily="34" charset="0"/>
                <a:cs typeface="Lato" panose="020F0502020204030203" pitchFamily="34" charset="0"/>
              </a:rPr>
              <a:t>SQL: </a:t>
            </a:r>
          </a:p>
          <a:p>
            <a:r>
              <a:rPr lang="en-US" b="1" dirty="0">
                <a:latin typeface="Lato" panose="020F0502020204030203" pitchFamily="34" charset="0"/>
                <a:cs typeface="Lato" panose="020F0502020204030203" pitchFamily="34" charset="0"/>
              </a:rPr>
              <a:t>SELECT 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id,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title_finale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votes_finale</a:t>
            </a:r>
            <a:endParaRPr lang="en-US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b="1" dirty="0">
                <a:latin typeface="Lato" panose="020F0502020204030203" pitchFamily="34" charset="0"/>
                <a:cs typeface="Lato" panose="020F0502020204030203" pitchFamily="34" charset="0"/>
              </a:rPr>
              <a:t>FROM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global_schema</a:t>
            </a:r>
            <a:endParaRPr lang="en-US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b="1" dirty="0">
                <a:latin typeface="Lato" panose="020F0502020204030203" pitchFamily="34" charset="0"/>
                <a:cs typeface="Lato" panose="020F0502020204030203" pitchFamily="34" charset="0"/>
              </a:rPr>
              <a:t>WHERE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type_finale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= ‘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TvShow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'</a:t>
            </a:r>
          </a:p>
          <a:p>
            <a:r>
              <a:rPr lang="en-US" b="1" dirty="0">
                <a:latin typeface="Lato" panose="020F0502020204030203" pitchFamily="34" charset="0"/>
                <a:cs typeface="Lato" panose="020F0502020204030203" pitchFamily="34" charset="0"/>
              </a:rPr>
              <a:t>AND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votes_finale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&lt;= 500000</a:t>
            </a:r>
          </a:p>
          <a:p>
            <a:endParaRPr lang="it-IT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6500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ADD8C59-0C23-76C4-E752-D58EBD99B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TASKS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8437EB-15A7-ADBA-0A6B-75F705817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90" y="2023963"/>
            <a:ext cx="12015020" cy="4298179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Lato" panose="020F0502020204030203" pitchFamily="34" charset="0"/>
                <a:cs typeface="Lato" panose="020F0502020204030203" pitchFamily="34" charset="0"/>
              </a:rPr>
              <a:t>Select the title and rating of all movies or TV shows with "Drama" or "Comedy" genre, and rating above 7.5</a:t>
            </a:r>
          </a:p>
          <a:p>
            <a:r>
              <a:rPr lang="en-US" b="1" dirty="0">
                <a:latin typeface="Lato" panose="020F0502020204030203" pitchFamily="34" charset="0"/>
                <a:cs typeface="Lato" panose="020F0502020204030203" pitchFamily="34" charset="0"/>
              </a:rPr>
              <a:t>FOL:</a:t>
            </a:r>
          </a:p>
          <a:p>
            <a:r>
              <a:rPr lang="it-IT" b="1" dirty="0">
                <a:latin typeface="Lato" panose="020F0502020204030203" pitchFamily="34" charset="0"/>
                <a:cs typeface="Lato" panose="020F0502020204030203" pitchFamily="34" charset="0"/>
              </a:rPr>
              <a:t>∃</a:t>
            </a:r>
            <a:r>
              <a:rPr lang="it-IT" dirty="0" err="1">
                <a:latin typeface="Lato" panose="020F0502020204030203" pitchFamily="34" charset="0"/>
                <a:cs typeface="Lato" panose="020F0502020204030203" pitchFamily="34" charset="0"/>
              </a:rPr>
              <a:t>id,title_finale,rating_finale,genre_finale,type_finale</a:t>
            </a: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. </a:t>
            </a:r>
            <a:r>
              <a:rPr lang="it-IT" dirty="0" err="1">
                <a:latin typeface="Lato" panose="020F0502020204030203" pitchFamily="34" charset="0"/>
                <a:cs typeface="Lato" panose="020F0502020204030203" pitchFamily="34" charset="0"/>
              </a:rPr>
              <a:t>global_schema</a:t>
            </a: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(id,title_finale,genre_finale,rating_finale,votes_finale,type_finale) </a:t>
            </a:r>
            <a:r>
              <a:rPr lang="it-IT" b="1" dirty="0">
                <a:latin typeface="Lato" panose="020F0502020204030203" pitchFamily="34" charset="0"/>
                <a:cs typeface="Lato" panose="020F0502020204030203" pitchFamily="34" charset="0"/>
              </a:rPr>
              <a:t>∧</a:t>
            </a: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dirty="0" err="1">
                <a:latin typeface="Lato" panose="020F0502020204030203" pitchFamily="34" charset="0"/>
                <a:cs typeface="Lato" panose="020F0502020204030203" pitchFamily="34" charset="0"/>
              </a:rPr>
              <a:t>genre_finale</a:t>
            </a: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b="1" dirty="0">
                <a:latin typeface="Lato" panose="020F0502020204030203" pitchFamily="34" charset="0"/>
                <a:cs typeface="Lato" panose="020F0502020204030203" pitchFamily="34" charset="0"/>
              </a:rPr>
              <a:t>=</a:t>
            </a: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 ′Drama′ </a:t>
            </a:r>
            <a:r>
              <a:rPr lang="it-IT" b="1" dirty="0">
                <a:latin typeface="Lato" panose="020F0502020204030203" pitchFamily="34" charset="0"/>
                <a:cs typeface="Lato" panose="020F0502020204030203" pitchFamily="34" charset="0"/>
              </a:rPr>
              <a:t>∧</a:t>
            </a: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dirty="0" err="1">
                <a:latin typeface="Lato" panose="020F0502020204030203" pitchFamily="34" charset="0"/>
                <a:cs typeface="Lato" panose="020F0502020204030203" pitchFamily="34" charset="0"/>
              </a:rPr>
              <a:t>rating_finale</a:t>
            </a: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b="1" dirty="0">
                <a:latin typeface="Lato" panose="020F0502020204030203" pitchFamily="34" charset="0"/>
                <a:cs typeface="Lato" panose="020F0502020204030203" pitchFamily="34" charset="0"/>
              </a:rPr>
              <a:t>&gt;</a:t>
            </a: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7.5  </a:t>
            </a:r>
            <a:r>
              <a:rPr lang="it-IT" b="1" dirty="0">
                <a:latin typeface="Lato" panose="020F0502020204030203" pitchFamily="34" charset="0"/>
                <a:cs typeface="Lato" panose="020F0502020204030203" pitchFamily="34" charset="0"/>
              </a:rPr>
              <a:t>∨</a:t>
            </a: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b="1" dirty="0">
                <a:latin typeface="Lato" panose="020F0502020204030203" pitchFamily="34" charset="0"/>
                <a:cs typeface="Lato" panose="020F0502020204030203" pitchFamily="34" charset="0"/>
              </a:rPr>
              <a:t>∃</a:t>
            </a:r>
            <a:r>
              <a:rPr lang="it-IT" dirty="0" err="1">
                <a:latin typeface="Lato" panose="020F0502020204030203" pitchFamily="34" charset="0"/>
                <a:cs typeface="Lato" panose="020F0502020204030203" pitchFamily="34" charset="0"/>
              </a:rPr>
              <a:t>id,title_finale,rating_finale,genre_finale,type_finale</a:t>
            </a: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. </a:t>
            </a:r>
            <a:r>
              <a:rPr lang="it-IT" dirty="0" err="1">
                <a:latin typeface="Lato" panose="020F0502020204030203" pitchFamily="34" charset="0"/>
                <a:cs typeface="Lato" panose="020F0502020204030203" pitchFamily="34" charset="0"/>
              </a:rPr>
              <a:t>global_schema</a:t>
            </a: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(id,title_finale,genre_finale,rating_finale,votes_finale,type_finale) </a:t>
            </a:r>
            <a:r>
              <a:rPr lang="it-IT" b="1" dirty="0">
                <a:latin typeface="Lato" panose="020F0502020204030203" pitchFamily="34" charset="0"/>
                <a:cs typeface="Lato" panose="020F0502020204030203" pitchFamily="34" charset="0"/>
              </a:rPr>
              <a:t>∧</a:t>
            </a: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it-IT" dirty="0" err="1">
                <a:latin typeface="Lato" panose="020F0502020204030203" pitchFamily="34" charset="0"/>
                <a:cs typeface="Lato" panose="020F0502020204030203" pitchFamily="34" charset="0"/>
              </a:rPr>
              <a:t>genre_finale</a:t>
            </a: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b="1" dirty="0">
                <a:latin typeface="Lato" panose="020F0502020204030203" pitchFamily="34" charset="0"/>
                <a:cs typeface="Lato" panose="020F0502020204030203" pitchFamily="34" charset="0"/>
              </a:rPr>
              <a:t>=</a:t>
            </a: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 ′Comedy′ </a:t>
            </a:r>
            <a:r>
              <a:rPr lang="it-IT" b="1" dirty="0">
                <a:latin typeface="Lato" panose="020F0502020204030203" pitchFamily="34" charset="0"/>
                <a:cs typeface="Lato" panose="020F0502020204030203" pitchFamily="34" charset="0"/>
              </a:rPr>
              <a:t>∧</a:t>
            </a: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dirty="0" err="1">
                <a:latin typeface="Lato" panose="020F0502020204030203" pitchFamily="34" charset="0"/>
                <a:cs typeface="Lato" panose="020F0502020204030203" pitchFamily="34" charset="0"/>
              </a:rPr>
              <a:t>rating_finale</a:t>
            </a: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b="1" dirty="0">
                <a:latin typeface="Lato" panose="020F0502020204030203" pitchFamily="34" charset="0"/>
                <a:cs typeface="Lato" panose="020F0502020204030203" pitchFamily="34" charset="0"/>
              </a:rPr>
              <a:t>&gt;</a:t>
            </a: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 7.5</a:t>
            </a:r>
          </a:p>
          <a:p>
            <a:r>
              <a:rPr lang="en-US" b="1" dirty="0">
                <a:latin typeface="Lato" panose="020F0502020204030203" pitchFamily="34" charset="0"/>
                <a:cs typeface="Lato" panose="020F0502020204030203" pitchFamily="34" charset="0"/>
              </a:rPr>
              <a:t>SQL:</a:t>
            </a:r>
          </a:p>
          <a:p>
            <a:r>
              <a:rPr lang="en-US" b="1" dirty="0">
                <a:latin typeface="Lato" panose="020F0502020204030203" pitchFamily="34" charset="0"/>
                <a:cs typeface="Lato" panose="020F0502020204030203" pitchFamily="34" charset="0"/>
              </a:rPr>
              <a:t>SELECT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title_finale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rating_finale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r>
              <a:rPr lang="en-US" b="1" dirty="0">
                <a:latin typeface="Lato" panose="020F0502020204030203" pitchFamily="34" charset="0"/>
                <a:cs typeface="Lato" panose="020F0502020204030203" pitchFamily="34" charset="0"/>
              </a:rPr>
              <a:t>FROM</a:t>
            </a:r>
            <a:r>
              <a:rPr lang="en-US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cs typeface="Lato" panose="020F0502020204030203" pitchFamily="34" charset="0"/>
              </a:rPr>
              <a:t>global_schema</a:t>
            </a:r>
            <a:endParaRPr lang="en-US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b="1" dirty="0">
                <a:latin typeface="Lato" panose="020F0502020204030203" pitchFamily="34" charset="0"/>
                <a:cs typeface="Lato" panose="020F0502020204030203" pitchFamily="34" charset="0"/>
              </a:rPr>
              <a:t>WHERE </a:t>
            </a:r>
            <a:r>
              <a:rPr lang="fr-FR" dirty="0">
                <a:latin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fr-FR" dirty="0" err="1">
                <a:latin typeface="Lato" panose="020F0502020204030203" pitchFamily="34" charset="0"/>
                <a:cs typeface="Lato" panose="020F0502020204030203" pitchFamily="34" charset="0"/>
              </a:rPr>
              <a:t>genre_finale</a:t>
            </a:r>
            <a:r>
              <a:rPr lang="fr-FR" dirty="0">
                <a:latin typeface="Lato" panose="020F0502020204030203" pitchFamily="34" charset="0"/>
                <a:cs typeface="Lato" panose="020F0502020204030203" pitchFamily="34" charset="0"/>
              </a:rPr>
              <a:t> = 'Drama' </a:t>
            </a:r>
            <a:r>
              <a:rPr lang="fr-FR" b="1" dirty="0">
                <a:latin typeface="Lato" panose="020F0502020204030203" pitchFamily="34" charset="0"/>
                <a:cs typeface="Lato" panose="020F0502020204030203" pitchFamily="34" charset="0"/>
              </a:rPr>
              <a:t>OR</a:t>
            </a:r>
            <a:r>
              <a:rPr lang="fr-FR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dirty="0" err="1">
                <a:latin typeface="Lato" panose="020F0502020204030203" pitchFamily="34" charset="0"/>
                <a:cs typeface="Lato" panose="020F0502020204030203" pitchFamily="34" charset="0"/>
              </a:rPr>
              <a:t>genre_finale</a:t>
            </a:r>
            <a:r>
              <a:rPr lang="fr-FR" dirty="0">
                <a:latin typeface="Lato" panose="020F0502020204030203" pitchFamily="34" charset="0"/>
                <a:cs typeface="Lato" panose="020F0502020204030203" pitchFamily="34" charset="0"/>
              </a:rPr>
              <a:t> = '</a:t>
            </a:r>
            <a:r>
              <a:rPr lang="fr-FR" dirty="0" err="1">
                <a:latin typeface="Lato" panose="020F0502020204030203" pitchFamily="34" charset="0"/>
                <a:cs typeface="Lato" panose="020F0502020204030203" pitchFamily="34" charset="0"/>
              </a:rPr>
              <a:t>Comedy</a:t>
            </a:r>
            <a:r>
              <a:rPr lang="fr-FR" dirty="0">
                <a:latin typeface="Lato" panose="020F0502020204030203" pitchFamily="34" charset="0"/>
                <a:cs typeface="Lato" panose="020F0502020204030203" pitchFamily="34" charset="0"/>
              </a:rPr>
              <a:t>’) </a:t>
            </a:r>
            <a:r>
              <a:rPr lang="fr-FR" b="1" dirty="0">
                <a:latin typeface="Lato" panose="020F0502020204030203" pitchFamily="34" charset="0"/>
                <a:cs typeface="Lato" panose="020F0502020204030203" pitchFamily="34" charset="0"/>
              </a:rPr>
              <a:t> AND </a:t>
            </a:r>
            <a:r>
              <a:rPr lang="fr-FR" dirty="0">
                <a:latin typeface="Lato" panose="020F0502020204030203" pitchFamily="34" charset="0"/>
                <a:cs typeface="Lato" panose="020F0502020204030203" pitchFamily="34" charset="0"/>
              </a:rPr>
              <a:t>r</a:t>
            </a:r>
            <a:r>
              <a:rPr lang="it-IT" dirty="0" err="1">
                <a:latin typeface="Lato" panose="020F0502020204030203" pitchFamily="34" charset="0"/>
                <a:cs typeface="Lato" panose="020F0502020204030203" pitchFamily="34" charset="0"/>
              </a:rPr>
              <a:t>ating_finale</a:t>
            </a: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 &gt; 7.5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0555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62A68DA-7FBE-32C4-6D2E-9C997191C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IMPLEMENTATION WITH PENTAHO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EA8E46-F97C-C699-D770-F3C1DE37F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42" y="2191603"/>
            <a:ext cx="10929221" cy="3677385"/>
          </a:xfrm>
        </p:spPr>
        <p:txBody>
          <a:bodyPr>
            <a:noAutofit/>
          </a:bodyPr>
          <a:lstStyle/>
          <a:p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For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this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project,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we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chose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Pentaho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as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Data Integration Tool.</a:t>
            </a:r>
            <a:r>
              <a:rPr lang="en-US" sz="2400" b="1" dirty="0">
                <a:latin typeface="Lato" panose="020F0502020204030203" pitchFamily="34" charset="0"/>
                <a:cs typeface="Lato" panose="020F0502020204030203" pitchFamily="34" charset="0"/>
              </a:rPr>
              <a:t> Pentaho</a:t>
            </a:r>
            <a:r>
              <a:rPr lang="en-US" sz="2400" dirty="0">
                <a:latin typeface="Lato" panose="020F0502020204030203" pitchFamily="34" charset="0"/>
                <a:cs typeface="Lato" panose="020F0502020204030203" pitchFamily="34" charset="0"/>
              </a:rPr>
              <a:t> is an open-source </a:t>
            </a:r>
            <a:r>
              <a:rPr lang="en-US" sz="2400" b="1" dirty="0">
                <a:latin typeface="Lato" panose="020F0502020204030203" pitchFamily="34" charset="0"/>
                <a:cs typeface="Lato" panose="020F0502020204030203" pitchFamily="34" charset="0"/>
              </a:rPr>
              <a:t>ETL (Extract, Transform, Load)</a:t>
            </a:r>
            <a:r>
              <a:rPr lang="en-US" sz="2400" dirty="0">
                <a:latin typeface="Lato" panose="020F0502020204030203" pitchFamily="34" charset="0"/>
                <a:cs typeface="Lato" panose="020F0502020204030203" pitchFamily="34" charset="0"/>
              </a:rPr>
              <a:t> tool that provides a comprehensive platform for data integration, processing and analytics.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We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used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two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pipelines with the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same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blocks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, one for IMDB movies CSV file and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another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one to make the mapping,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until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the merge with a Join Block and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using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a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Table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Output to create the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final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dataset with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our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global schema. About the dataset,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since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we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are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using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a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materialized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approach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we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choose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PostgreSql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to show Dataset and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also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to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ask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query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related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to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our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tasks.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7600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F651A46A-7CB2-3484-E01C-12FC538D68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141819"/>
            <a:ext cx="10925102" cy="26220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80DB71C-15B6-734B-7EDF-3F27AEB31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IMPLEMENTATION WITH PENTAHO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487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3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cxnSp>
        <p:nvCxnSpPr>
          <p:cNvPr id="53" name="Straight Connector 3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Segnaposto contenuto 8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62C08E84-A515-7CD4-B0D1-B182201B1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73" y="643538"/>
            <a:ext cx="10801753" cy="3618586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8D93D86-59FA-AF2F-F1F0-E11E3519B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IMPLEMENTATION WITH PENTAHO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844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Segnaposto contenuto 8" descr="Immagine che contiene testo, schermata, numero, Carattere">
            <a:extLst>
              <a:ext uri="{FF2B5EF4-FFF2-40B4-BE49-F238E27FC236}">
                <a16:creationId xmlns:a16="http://schemas.microsoft.com/office/drawing/2014/main" id="{B73CE9F9-808F-BC3D-51BA-3357057E1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39" y="643538"/>
            <a:ext cx="10338821" cy="361858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2F9C61D6-37CC-4AD4-83C3-022D08874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51037"/>
            <a:ext cx="12192000" cy="230696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187FC75-8D1D-9C5C-DE06-6D26BC47F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900" y="4905662"/>
            <a:ext cx="7330353" cy="1541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IMPLEMENTATION WITH PENTAHO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69285E-35F6-4010-B084-229A80845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47" y="5676251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10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674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1AF5F42-3F2F-215B-BBDE-AA9398F3D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TASKS IN POSGRESQL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8">
            <a:extLst>
              <a:ext uri="{FF2B5EF4-FFF2-40B4-BE49-F238E27FC236}">
                <a16:creationId xmlns:a16="http://schemas.microsoft.com/office/drawing/2014/main" id="{822F633F-2A57-026B-D05A-FEDF7099E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Segnaposto contenuto 4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ABF78DDF-BC18-B740-BF79-FB77280E9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7" y="1653001"/>
            <a:ext cx="6798082" cy="355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65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3B3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B0E215-CA8A-0616-8A66-2E5C8F55A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TASKS IN POSTGRESQL</a:t>
            </a:r>
            <a:endParaRPr lang="it-IT" sz="4000" dirty="0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7962FD9-E190-44E3-E04B-9249EEEC8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Segnaposto contenuto 4" descr="Immagine che contiene testo, schermata, software, numero&#10;&#10;Descrizione generata automaticamente">
            <a:extLst>
              <a:ext uri="{FF2B5EF4-FFF2-40B4-BE49-F238E27FC236}">
                <a16:creationId xmlns:a16="http://schemas.microsoft.com/office/drawing/2014/main" id="{788A8118-AA2E-5300-081D-4D15BB0A7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795" y="1273683"/>
            <a:ext cx="7282835" cy="471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77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393C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A2B0A95-D216-36A5-F51C-227D9AF4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TASKS IN POSTGRESQL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F373D8-1411-93BA-9270-A73859FD3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Segnaposto contenuto 4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5BDC0AEE-1D7F-6656-B293-B2D9AF585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111" y="640080"/>
            <a:ext cx="5563894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1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DF57A55-1116-AA1E-C6E8-B4F9BB5AD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DOMAIN OF INTEREST:MOVIES AND TV SHOWS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09D1E7-EC00-F807-DB88-C2F6175D1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23" y="2023963"/>
            <a:ext cx="11975690" cy="4209197"/>
          </a:xfrm>
        </p:spPr>
        <p:txBody>
          <a:bodyPr>
            <a:normAutofit/>
          </a:bodyPr>
          <a:lstStyle/>
          <a:p>
            <a:r>
              <a:rPr lang="it-IT" sz="3200" dirty="0">
                <a:latin typeface="Lato" panose="020F0502020204030203" pitchFamily="34" charset="0"/>
                <a:cs typeface="Lato" panose="020F0502020204030203" pitchFamily="34" charset="0"/>
              </a:rPr>
              <a:t>The domain of </a:t>
            </a:r>
            <a:r>
              <a:rPr lang="it-IT" sz="3200" dirty="0" err="1">
                <a:latin typeface="Lato" panose="020F0502020204030203" pitchFamily="34" charset="0"/>
                <a:cs typeface="Lato" panose="020F0502020204030203" pitchFamily="34" charset="0"/>
              </a:rPr>
              <a:t>interest</a:t>
            </a:r>
            <a:r>
              <a:rPr lang="it-IT" sz="3200" dirty="0">
                <a:latin typeface="Lato" panose="020F0502020204030203" pitchFamily="34" charset="0"/>
                <a:cs typeface="Lato" panose="020F0502020204030203" pitchFamily="34" charset="0"/>
              </a:rPr>
              <a:t> i </a:t>
            </a:r>
            <a:r>
              <a:rPr lang="it-IT" sz="3200" dirty="0" err="1">
                <a:latin typeface="Lato" panose="020F0502020204030203" pitchFamily="34" charset="0"/>
                <a:cs typeface="Lato" panose="020F0502020204030203" pitchFamily="34" charset="0"/>
              </a:rPr>
              <a:t>chose</a:t>
            </a:r>
            <a:r>
              <a:rPr lang="it-IT" sz="3200" dirty="0">
                <a:latin typeface="Lato" panose="020F0502020204030203" pitchFamily="34" charset="0"/>
                <a:cs typeface="Lato" panose="020F0502020204030203" pitchFamily="34" charset="0"/>
              </a:rPr>
              <a:t> for </a:t>
            </a:r>
            <a:r>
              <a:rPr lang="it-IT" sz="3200" dirty="0" err="1">
                <a:latin typeface="Lato" panose="020F0502020204030203" pitchFamily="34" charset="0"/>
                <a:cs typeface="Lato" panose="020F0502020204030203" pitchFamily="34" charset="0"/>
              </a:rPr>
              <a:t>this</a:t>
            </a:r>
            <a:r>
              <a:rPr lang="it-IT" sz="3200" dirty="0">
                <a:latin typeface="Lato" panose="020F0502020204030203" pitchFamily="34" charset="0"/>
                <a:cs typeface="Lato" panose="020F0502020204030203" pitchFamily="34" charset="0"/>
              </a:rPr>
              <a:t> project </a:t>
            </a:r>
            <a:r>
              <a:rPr lang="it-IT" sz="3200" dirty="0" err="1">
                <a:latin typeface="Lato" panose="020F0502020204030203" pitchFamily="34" charset="0"/>
                <a:cs typeface="Lato" panose="020F0502020204030203" pitchFamily="34" charset="0"/>
              </a:rPr>
              <a:t>is</a:t>
            </a:r>
            <a:r>
              <a:rPr lang="it-IT" sz="32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3200" dirty="0" err="1">
                <a:latin typeface="Lato" panose="020F0502020204030203" pitchFamily="34" charset="0"/>
                <a:cs typeface="Lato" panose="020F0502020204030203" pitchFamily="34" charset="0"/>
              </a:rPr>
              <a:t>about</a:t>
            </a:r>
            <a:r>
              <a:rPr lang="it-IT" sz="3200" dirty="0">
                <a:latin typeface="Lato" panose="020F0502020204030203" pitchFamily="34" charset="0"/>
                <a:cs typeface="Lato" panose="020F0502020204030203" pitchFamily="34" charset="0"/>
              </a:rPr>
              <a:t> the best 1000 movies from </a:t>
            </a:r>
            <a:r>
              <a:rPr lang="it-IT" sz="3200" dirty="0" err="1">
                <a:latin typeface="Lato" panose="020F0502020204030203" pitchFamily="34" charset="0"/>
                <a:cs typeface="Lato" panose="020F0502020204030203" pitchFamily="34" charset="0"/>
              </a:rPr>
              <a:t>imdb</a:t>
            </a:r>
            <a:r>
              <a:rPr lang="it-IT" sz="3200" dirty="0">
                <a:latin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it-IT" sz="3200" dirty="0" err="1">
                <a:latin typeface="Lato" panose="020F0502020204030203" pitchFamily="34" charset="0"/>
                <a:cs typeface="Lato" panose="020F0502020204030203" pitchFamily="34" charset="0"/>
              </a:rPr>
              <a:t>since</a:t>
            </a:r>
            <a:r>
              <a:rPr lang="it-IT" sz="3200" dirty="0">
                <a:latin typeface="Lato" panose="020F0502020204030203" pitchFamily="34" charset="0"/>
                <a:cs typeface="Lato" panose="020F0502020204030203" pitchFamily="34" charset="0"/>
              </a:rPr>
              <a:t> 2020) and the best 2000 tv shows(</a:t>
            </a:r>
            <a:r>
              <a:rPr lang="it-IT" sz="3200" dirty="0" err="1">
                <a:latin typeface="Lato" panose="020F0502020204030203" pitchFamily="34" charset="0"/>
                <a:cs typeface="Lato" panose="020F0502020204030203" pitchFamily="34" charset="0"/>
              </a:rPr>
              <a:t>since</a:t>
            </a:r>
            <a:r>
              <a:rPr lang="it-IT" sz="3200" dirty="0">
                <a:latin typeface="Lato" panose="020F0502020204030203" pitchFamily="34" charset="0"/>
                <a:cs typeface="Lato" panose="020F0502020204030203" pitchFamily="34" charset="0"/>
              </a:rPr>
              <a:t> 2020) from </a:t>
            </a:r>
            <a:r>
              <a:rPr lang="it-IT" sz="3200" dirty="0" err="1">
                <a:latin typeface="Lato" panose="020F0502020204030203" pitchFamily="34" charset="0"/>
                <a:cs typeface="Lato" panose="020F0502020204030203" pitchFamily="34" charset="0"/>
              </a:rPr>
              <a:t>imdb</a:t>
            </a:r>
            <a:r>
              <a:rPr lang="it-IT" sz="3200" dirty="0">
                <a:latin typeface="Lato" panose="020F0502020204030203" pitchFamily="34" charset="0"/>
                <a:cs typeface="Lato" panose="020F0502020204030203" pitchFamily="34" charset="0"/>
              </a:rPr>
              <a:t>. To </a:t>
            </a:r>
            <a:r>
              <a:rPr lang="it-IT" sz="3200" dirty="0" err="1">
                <a:latin typeface="Lato" panose="020F0502020204030203" pitchFamily="34" charset="0"/>
                <a:cs typeface="Lato" panose="020F0502020204030203" pitchFamily="34" charset="0"/>
              </a:rPr>
              <a:t>obtain</a:t>
            </a:r>
            <a:r>
              <a:rPr lang="it-IT" sz="32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3200" dirty="0" err="1">
                <a:latin typeface="Lato" panose="020F0502020204030203" pitchFamily="34" charset="0"/>
                <a:cs typeface="Lato" panose="020F0502020204030203" pitchFamily="34" charset="0"/>
              </a:rPr>
              <a:t>these</a:t>
            </a:r>
            <a:r>
              <a:rPr lang="it-IT" sz="3200" dirty="0">
                <a:latin typeface="Lato" panose="020F0502020204030203" pitchFamily="34" charset="0"/>
                <a:cs typeface="Lato" panose="020F0502020204030203" pitchFamily="34" charset="0"/>
              </a:rPr>
              <a:t> data, I </a:t>
            </a:r>
            <a:r>
              <a:rPr lang="it-IT" sz="3200" dirty="0" err="1">
                <a:latin typeface="Lato" panose="020F0502020204030203" pitchFamily="34" charset="0"/>
                <a:cs typeface="Lato" panose="020F0502020204030203" pitchFamily="34" charset="0"/>
              </a:rPr>
              <a:t>picked</a:t>
            </a:r>
            <a:r>
              <a:rPr lang="it-IT" sz="32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3200" dirty="0" err="1">
                <a:latin typeface="Lato" panose="020F0502020204030203" pitchFamily="34" charset="0"/>
                <a:cs typeface="Lato" panose="020F0502020204030203" pitchFamily="34" charset="0"/>
              </a:rPr>
              <a:t>two</a:t>
            </a:r>
            <a:r>
              <a:rPr lang="it-IT" sz="3200" dirty="0">
                <a:latin typeface="Lato" panose="020F0502020204030203" pitchFamily="34" charset="0"/>
                <a:cs typeface="Lato" panose="020F0502020204030203" pitchFamily="34" charset="0"/>
              </a:rPr>
              <a:t> datasets from </a:t>
            </a:r>
            <a:r>
              <a:rPr lang="it-IT" sz="3200" dirty="0" err="1">
                <a:latin typeface="Lato" panose="020F0502020204030203" pitchFamily="34" charset="0"/>
                <a:cs typeface="Lato" panose="020F0502020204030203" pitchFamily="34" charset="0"/>
              </a:rPr>
              <a:t>kaggle</a:t>
            </a:r>
            <a:r>
              <a:rPr lang="it-IT" sz="3200" dirty="0">
                <a:latin typeface="Lato" panose="020F0502020204030203" pitchFamily="34" charset="0"/>
                <a:cs typeface="Lato" panose="020F0502020204030203" pitchFamily="34" charset="0"/>
              </a:rPr>
              <a:t> in a csv file format: top 1000 </a:t>
            </a:r>
            <a:r>
              <a:rPr lang="it-IT" sz="3200" dirty="0" err="1">
                <a:latin typeface="Lato" panose="020F0502020204030203" pitchFamily="34" charset="0"/>
                <a:cs typeface="Lato" panose="020F0502020204030203" pitchFamily="34" charset="0"/>
              </a:rPr>
              <a:t>imdb</a:t>
            </a:r>
            <a:r>
              <a:rPr lang="it-IT" sz="3200" dirty="0">
                <a:latin typeface="Lato" panose="020F0502020204030203" pitchFamily="34" charset="0"/>
                <a:cs typeface="Lato" panose="020F0502020204030203" pitchFamily="34" charset="0"/>
              </a:rPr>
              <a:t> movies and top 2000 best tv shows </a:t>
            </a:r>
            <a:r>
              <a:rPr lang="it-IT" sz="3200" dirty="0" err="1">
                <a:latin typeface="Lato" panose="020F0502020204030203" pitchFamily="34" charset="0"/>
                <a:cs typeface="Lato" panose="020F0502020204030203" pitchFamily="34" charset="0"/>
              </a:rPr>
              <a:t>imdb</a:t>
            </a:r>
            <a:r>
              <a:rPr lang="it-IT" sz="3200" dirty="0">
                <a:latin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it-IT" sz="3200" dirty="0" err="1">
                <a:latin typeface="Lato" panose="020F0502020204030203" pitchFamily="34" charset="0"/>
                <a:cs typeface="Lato" panose="020F0502020204030203" pitchFamily="34" charset="0"/>
              </a:rPr>
              <a:t>They</a:t>
            </a:r>
            <a:r>
              <a:rPr lang="it-IT" sz="32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3200" dirty="0" err="1">
                <a:latin typeface="Lato" panose="020F0502020204030203" pitchFamily="34" charset="0"/>
                <a:cs typeface="Lato" panose="020F0502020204030203" pitchFamily="34" charset="0"/>
              </a:rPr>
              <a:t>both</a:t>
            </a:r>
            <a:r>
              <a:rPr lang="it-IT" sz="32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3200" dirty="0" err="1">
                <a:latin typeface="Lato" panose="020F0502020204030203" pitchFamily="34" charset="0"/>
                <a:cs typeface="Lato" panose="020F0502020204030203" pitchFamily="34" charset="0"/>
              </a:rPr>
              <a:t>contain</a:t>
            </a:r>
            <a:r>
              <a:rPr lang="it-IT" sz="32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3200" dirty="0" err="1">
                <a:latin typeface="Lato" panose="020F0502020204030203" pitchFamily="34" charset="0"/>
                <a:cs typeface="Lato" panose="020F0502020204030203" pitchFamily="34" charset="0"/>
              </a:rPr>
              <a:t>informations</a:t>
            </a:r>
            <a:r>
              <a:rPr lang="it-IT" sz="32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3200" dirty="0" err="1">
                <a:latin typeface="Lato" panose="020F0502020204030203" pitchFamily="34" charset="0"/>
                <a:cs typeface="Lato" panose="020F0502020204030203" pitchFamily="34" charset="0"/>
              </a:rPr>
              <a:t>about</a:t>
            </a:r>
            <a:r>
              <a:rPr lang="it-IT" sz="32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3200" dirty="0" err="1">
                <a:latin typeface="Lato" panose="020F0502020204030203" pitchFamily="34" charset="0"/>
                <a:cs typeface="Lato" panose="020F0502020204030203" pitchFamily="34" charset="0"/>
              </a:rPr>
              <a:t>votes,rating,genre,description,ecc</a:t>
            </a:r>
            <a:r>
              <a:rPr lang="it-IT" sz="3200" dirty="0"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9196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CC1CBA5-898A-9FAD-4409-148C9872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TASKS IN POSTGRESQL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374766-0DF6-341B-AF59-2B9E8BE4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Segnaposto contenuto 4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F108F91E-BC81-C035-C19D-68F84C7EE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33" b="-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08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3BE885-BDFE-29D2-5EC7-662471686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TASKS IN POSTGRESQL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98254D-4AE4-3877-5ABA-F6DA1BFFD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BC1A6D9-C78E-9607-2D9F-42E57536C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91" b="1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2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5040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2DBD445-930D-C10F-6D60-27BF60B47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TASKS IN POSTGRESQL</a:t>
            </a:r>
          </a:p>
        </p:txBody>
      </p:sp>
      <p:cxnSp>
        <p:nvCxnSpPr>
          <p:cNvPr id="26" name="Straight Connector 15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E1DD691-D2C7-EBE5-BBB1-3E1970A7C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Segnaposto contenuto 4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2658F4E2-C32E-C34E-4A77-AE84ED18E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139" y="681508"/>
            <a:ext cx="8002326" cy="502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722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96D5054-942A-079E-333D-5B122732F17F}"/>
              </a:ext>
            </a:extLst>
          </p:cNvPr>
          <p:cNvSpPr txBox="1"/>
          <p:nvPr/>
        </p:nvSpPr>
        <p:spPr>
          <a:xfrm>
            <a:off x="1598725" y="530416"/>
            <a:ext cx="10058400" cy="38921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sz="8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8900" spc="-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Thanks for your attention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626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6379C16-3C93-ACC7-09EE-570169C3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SOURCE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B02294-6E4C-5C16-5108-D03387931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27346"/>
            <a:ext cx="12188952" cy="4473454"/>
          </a:xfrm>
        </p:spPr>
        <p:txBody>
          <a:bodyPr>
            <a:noAutofit/>
          </a:bodyPr>
          <a:lstStyle/>
          <a:p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Now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let’s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analyze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the source schema of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these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two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datasets: </a:t>
            </a:r>
            <a:b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In IMDB-movie-data-top1000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we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have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a relation movie with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these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attributes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title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genre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description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, director,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actors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year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runtime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, rating,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votes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, revenue and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metascore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  <a:b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Runtime,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year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votes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and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metascore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are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type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integer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; Title,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genre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description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, director and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actors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are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type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string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; Rating and revenue are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type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double.</a:t>
            </a:r>
            <a:b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In IMDB_top_2000_tvshow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we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have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a relation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tvshow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with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these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attributes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show_name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airdate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show_rating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show_genre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show_votes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and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show_runtime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  <a:b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Show_name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airdate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type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date) and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show_genre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are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type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string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while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show_rating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and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show_votes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are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type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double.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8183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6F0069C-E849-3204-1A89-C43E0CC9A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GLOBAL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24FB19-BA62-C71C-7E4C-C9293091F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191604"/>
            <a:ext cx="12113343" cy="453366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Lato" panose="020F0502020204030203" pitchFamily="34" charset="0"/>
                <a:cs typeface="Lato" panose="020F0502020204030203" pitchFamily="34" charset="0"/>
              </a:rPr>
              <a:t>ID: 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id of all elements (integer); </a:t>
            </a:r>
            <a:r>
              <a:rPr lang="en-US" sz="2000" b="1" dirty="0" err="1">
                <a:latin typeface="Lato" panose="020F0502020204030203" pitchFamily="34" charset="0"/>
                <a:cs typeface="Lato" panose="020F0502020204030203" pitchFamily="34" charset="0"/>
              </a:rPr>
              <a:t>Title_finale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: The title of the movie or TV show(string); </a:t>
            </a:r>
            <a:r>
              <a:rPr lang="en-US" sz="2000" b="1" dirty="0" err="1">
                <a:latin typeface="Lato" panose="020F0502020204030203" pitchFamily="34" charset="0"/>
                <a:cs typeface="Lato" panose="020F0502020204030203" pitchFamily="34" charset="0"/>
              </a:rPr>
              <a:t>Type_finale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: A new attribute to distinguish between movies and TV shows(string); </a:t>
            </a:r>
            <a:r>
              <a:rPr lang="en-US" sz="2000" b="1" dirty="0" err="1">
                <a:latin typeface="Lato" panose="020F0502020204030203" pitchFamily="34" charset="0"/>
                <a:cs typeface="Lato" panose="020F0502020204030203" pitchFamily="34" charset="0"/>
              </a:rPr>
              <a:t>Genre_finale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: The genre(s) of the movie or TV show(string); </a:t>
            </a:r>
            <a:r>
              <a:rPr lang="en-US" sz="2000" b="1" dirty="0">
                <a:latin typeface="Lato" panose="020F0502020204030203" pitchFamily="34" charset="0"/>
                <a:cs typeface="Lato" panose="020F0502020204030203" pitchFamily="34" charset="0"/>
              </a:rPr>
              <a:t>Description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: A brief description (for movies only)(string);</a:t>
            </a:r>
            <a:r>
              <a:rPr lang="en-US" sz="2000" b="1" dirty="0">
                <a:latin typeface="Lato" panose="020F0502020204030203" pitchFamily="34" charset="0"/>
                <a:cs typeface="Lato" panose="020F0502020204030203" pitchFamily="34" charset="0"/>
              </a:rPr>
              <a:t> Director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: The director(s) of the movie (for movies only)(string); </a:t>
            </a:r>
            <a:r>
              <a:rPr lang="en-US" sz="2000" b="1" dirty="0">
                <a:latin typeface="Lato" panose="020F0502020204030203" pitchFamily="34" charset="0"/>
                <a:cs typeface="Lato" panose="020F0502020204030203" pitchFamily="34" charset="0"/>
              </a:rPr>
              <a:t>Actors: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The main actors in the movie (only for tv movies)(string); </a:t>
            </a:r>
            <a:r>
              <a:rPr lang="en-US" sz="2000" b="1" dirty="0" err="1">
                <a:latin typeface="Lato" panose="020F0502020204030203" pitchFamily="34" charset="0"/>
                <a:cs typeface="Lato" panose="020F0502020204030203" pitchFamily="34" charset="0"/>
              </a:rPr>
              <a:t>Rating_finale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: The IMDb rating of the movie or TV show(double); </a:t>
            </a:r>
            <a:r>
              <a:rPr lang="en-US" sz="2000" b="1" dirty="0" err="1">
                <a:latin typeface="Lato" panose="020F0502020204030203" pitchFamily="34" charset="0"/>
                <a:cs typeface="Lato" panose="020F0502020204030203" pitchFamily="34" charset="0"/>
              </a:rPr>
              <a:t>Votes_finale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: The number of votes the movie or TV show has received(integer); </a:t>
            </a:r>
            <a:r>
              <a:rPr lang="en-US" sz="2000" b="1" dirty="0">
                <a:latin typeface="Lato" panose="020F0502020204030203" pitchFamily="34" charset="0"/>
                <a:cs typeface="Lato" panose="020F0502020204030203" pitchFamily="34" charset="0"/>
              </a:rPr>
              <a:t>Revenue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: The box office revenue (for movies only)(double); </a:t>
            </a:r>
            <a:r>
              <a:rPr lang="en-US" sz="2000" b="1" dirty="0" err="1">
                <a:latin typeface="Lato" panose="020F0502020204030203" pitchFamily="34" charset="0"/>
                <a:cs typeface="Lato" panose="020F0502020204030203" pitchFamily="34" charset="0"/>
              </a:rPr>
              <a:t>Metascore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: The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Metascore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rating (for movies only)(integer).</a:t>
            </a:r>
            <a:endParaRPr lang="it-IT" sz="20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063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758801C-1FAE-8F2F-DCD1-3171C5566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MAPPING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EBBA4B-D4BF-CB24-0F9C-87A80AD3F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7" y="2023964"/>
            <a:ext cx="11985523" cy="43768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it-IT" sz="2600" dirty="0" err="1">
                <a:latin typeface="Lato" panose="020F0502020204030203" pitchFamily="34" charset="0"/>
                <a:cs typeface="Lato" panose="020F0502020204030203" pitchFamily="34" charset="0"/>
              </a:rPr>
              <a:t>Now</a:t>
            </a:r>
            <a:r>
              <a:rPr lang="it-IT" sz="26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2600" dirty="0" err="1">
                <a:latin typeface="Lato" panose="020F0502020204030203" pitchFamily="34" charset="0"/>
                <a:cs typeface="Lato" panose="020F0502020204030203" pitchFamily="34" charset="0"/>
              </a:rPr>
              <a:t>let’s</a:t>
            </a:r>
            <a:r>
              <a:rPr lang="it-IT" sz="26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2600" dirty="0" err="1">
                <a:latin typeface="Lato" panose="020F0502020204030203" pitchFamily="34" charset="0"/>
                <a:cs typeface="Lato" panose="020F0502020204030203" pitchFamily="34" charset="0"/>
              </a:rPr>
              <a:t>see</a:t>
            </a:r>
            <a:r>
              <a:rPr lang="it-IT" sz="2600" dirty="0">
                <a:latin typeface="Lato" panose="020F0502020204030203" pitchFamily="34" charset="0"/>
                <a:cs typeface="Lato" panose="020F0502020204030203" pitchFamily="34" charset="0"/>
              </a:rPr>
              <a:t> the mapping rules for </a:t>
            </a:r>
            <a:r>
              <a:rPr lang="it-IT" sz="2600" dirty="0" err="1">
                <a:latin typeface="Lato" panose="020F0502020204030203" pitchFamily="34" charset="0"/>
                <a:cs typeface="Lato" panose="020F0502020204030203" pitchFamily="34" charset="0"/>
              </a:rPr>
              <a:t>our</a:t>
            </a:r>
            <a:r>
              <a:rPr lang="it-IT" sz="2600" dirty="0">
                <a:latin typeface="Lato" panose="020F0502020204030203" pitchFamily="34" charset="0"/>
                <a:cs typeface="Lato" panose="020F0502020204030203" pitchFamily="34" charset="0"/>
              </a:rPr>
              <a:t> project and </a:t>
            </a:r>
            <a:r>
              <a:rPr lang="it-IT" sz="2600" dirty="0" err="1">
                <a:latin typeface="Lato" panose="020F0502020204030203" pitchFamily="34" charset="0"/>
                <a:cs typeface="Lato" panose="020F0502020204030203" pitchFamily="34" charset="0"/>
              </a:rPr>
              <a:t>let’s</a:t>
            </a:r>
            <a:r>
              <a:rPr lang="it-IT" sz="2600" dirty="0">
                <a:latin typeface="Lato" panose="020F0502020204030203" pitchFamily="34" charset="0"/>
                <a:cs typeface="Lato" panose="020F0502020204030203" pitchFamily="34" charset="0"/>
              </a:rPr>
              <a:t> start with IMDB top 1000 movies :</a:t>
            </a:r>
          </a:p>
          <a:p>
            <a:pPr>
              <a:lnSpc>
                <a:spcPct val="110000"/>
              </a:lnSpc>
            </a:pPr>
            <a:br>
              <a:rPr lang="it-IT" sz="2600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it-IT" sz="2600" b="1" dirty="0">
                <a:latin typeface="Lato" panose="020F0502020204030203" pitchFamily="34" charset="0"/>
                <a:cs typeface="Lato" panose="020F0502020204030203" pitchFamily="34" charset="0"/>
              </a:rPr>
              <a:t>∀</a:t>
            </a:r>
            <a:r>
              <a:rPr lang="it-IT" sz="2600" dirty="0" err="1">
                <a:latin typeface="Lato" panose="020F0502020204030203" pitchFamily="34" charset="0"/>
                <a:cs typeface="Lato" panose="020F0502020204030203" pitchFamily="34" charset="0"/>
              </a:rPr>
              <a:t>title</a:t>
            </a:r>
            <a:r>
              <a:rPr lang="it-IT" sz="2600" dirty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it-IT" sz="2600" dirty="0" err="1">
                <a:latin typeface="Lato" panose="020F0502020204030203" pitchFamily="34" charset="0"/>
                <a:cs typeface="Lato" panose="020F0502020204030203" pitchFamily="34" charset="0"/>
              </a:rPr>
              <a:t>genre</a:t>
            </a:r>
            <a:r>
              <a:rPr lang="it-IT" sz="2600" dirty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it-IT" sz="2600" dirty="0" err="1">
                <a:latin typeface="Lato" panose="020F0502020204030203" pitchFamily="34" charset="0"/>
                <a:cs typeface="Lato" panose="020F0502020204030203" pitchFamily="34" charset="0"/>
              </a:rPr>
              <a:t>description</a:t>
            </a:r>
            <a:r>
              <a:rPr lang="it-IT" sz="2600" dirty="0">
                <a:latin typeface="Lato" panose="020F0502020204030203" pitchFamily="34" charset="0"/>
                <a:cs typeface="Lato" panose="020F0502020204030203" pitchFamily="34" charset="0"/>
              </a:rPr>
              <a:t>, director, </a:t>
            </a:r>
            <a:r>
              <a:rPr lang="it-IT" sz="2600" dirty="0" err="1">
                <a:latin typeface="Lato" panose="020F0502020204030203" pitchFamily="34" charset="0"/>
                <a:cs typeface="Lato" panose="020F0502020204030203" pitchFamily="34" charset="0"/>
              </a:rPr>
              <a:t>actors</a:t>
            </a:r>
            <a:r>
              <a:rPr lang="it-IT" sz="2600" dirty="0">
                <a:latin typeface="Lato" panose="020F0502020204030203" pitchFamily="34" charset="0"/>
                <a:cs typeface="Lato" panose="020F0502020204030203" pitchFamily="34" charset="0"/>
              </a:rPr>
              <a:t>, rating, </a:t>
            </a:r>
            <a:r>
              <a:rPr lang="it-IT" sz="2600" dirty="0" err="1">
                <a:latin typeface="Lato" panose="020F0502020204030203" pitchFamily="34" charset="0"/>
                <a:cs typeface="Lato" panose="020F0502020204030203" pitchFamily="34" charset="0"/>
              </a:rPr>
              <a:t>votes,type</a:t>
            </a:r>
            <a:r>
              <a:rPr lang="it-IT" sz="2600" dirty="0">
                <a:latin typeface="Lato" panose="020F0502020204030203" pitchFamily="34" charset="0"/>
                <a:cs typeface="Lato" panose="020F0502020204030203" pitchFamily="34" charset="0"/>
              </a:rPr>
              <a:t>, revenue, </a:t>
            </a:r>
            <a:r>
              <a:rPr lang="it-IT" sz="2600" dirty="0" err="1">
                <a:latin typeface="Lato" panose="020F0502020204030203" pitchFamily="34" charset="0"/>
                <a:cs typeface="Lato" panose="020F0502020204030203" pitchFamily="34" charset="0"/>
              </a:rPr>
              <a:t>metascore</a:t>
            </a:r>
            <a:r>
              <a:rPr lang="it-IT" sz="2600" dirty="0">
                <a:latin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it-IT" sz="2600" b="1" dirty="0">
                <a:latin typeface="Lato" panose="020F0502020204030203" pitchFamily="34" charset="0"/>
                <a:cs typeface="Lato" panose="020F0502020204030203" pitchFamily="34" charset="0"/>
              </a:rPr>
              <a:t>Movie(</a:t>
            </a:r>
            <a:r>
              <a:rPr lang="it-IT" sz="2600" dirty="0">
                <a:latin typeface="Lato" panose="020F0502020204030203" pitchFamily="34" charset="0"/>
                <a:cs typeface="Lato" panose="020F0502020204030203" pitchFamily="34" charset="0"/>
              </a:rPr>
              <a:t>id</a:t>
            </a:r>
            <a:r>
              <a:rPr lang="it-IT" sz="2600" b="1" dirty="0">
                <a:latin typeface="Lato" panose="020F0502020204030203" pitchFamily="34" charset="0"/>
                <a:cs typeface="Lato" panose="020F0502020204030203" pitchFamily="34" charset="0"/>
              </a:rPr>
              <a:t>,</a:t>
            </a:r>
            <a:r>
              <a:rPr lang="it-IT" sz="2600" dirty="0">
                <a:latin typeface="Lato" panose="020F0502020204030203" pitchFamily="34" charset="0"/>
                <a:cs typeface="Lato" panose="020F0502020204030203" pitchFamily="34" charset="0"/>
              </a:rPr>
              <a:t>title,genre,description,director,actors,rating,votes,type,revenue,metascore</a:t>
            </a:r>
            <a:r>
              <a:rPr lang="it-IT" sz="2600" b="1" dirty="0">
                <a:latin typeface="Lato" panose="020F0502020204030203" pitchFamily="34" charset="0"/>
                <a:cs typeface="Lato" panose="020F0502020204030203" pitchFamily="34" charset="0"/>
              </a:rPr>
              <a:t>) → </a:t>
            </a:r>
            <a:r>
              <a:rPr lang="it-IT" sz="2600" b="1" dirty="0" err="1">
                <a:latin typeface="Lato" panose="020F0502020204030203" pitchFamily="34" charset="0"/>
                <a:cs typeface="Lato" panose="020F0502020204030203" pitchFamily="34" charset="0"/>
              </a:rPr>
              <a:t>global_schema</a:t>
            </a:r>
            <a:r>
              <a:rPr lang="it-IT" sz="2600" b="1" dirty="0">
                <a:latin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it-IT" sz="2600" dirty="0" err="1">
                <a:latin typeface="Lato" panose="020F0502020204030203" pitchFamily="34" charset="0"/>
                <a:cs typeface="Lato" panose="020F0502020204030203" pitchFamily="34" charset="0"/>
              </a:rPr>
              <a:t>id</a:t>
            </a:r>
            <a:r>
              <a:rPr lang="it-IT" sz="2600" b="1" dirty="0" err="1">
                <a:latin typeface="Lato" panose="020F0502020204030203" pitchFamily="34" charset="0"/>
                <a:cs typeface="Lato" panose="020F0502020204030203" pitchFamily="34" charset="0"/>
              </a:rPr>
              <a:t>,</a:t>
            </a:r>
            <a:r>
              <a:rPr lang="it-IT" sz="2600" dirty="0" err="1">
                <a:latin typeface="Lato" panose="020F0502020204030203" pitchFamily="34" charset="0"/>
                <a:cs typeface="Lato" panose="020F0502020204030203" pitchFamily="34" charset="0"/>
              </a:rPr>
              <a:t>Title_finale</a:t>
            </a:r>
            <a:r>
              <a:rPr lang="it-IT" sz="2600" dirty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it-IT" sz="2600" dirty="0" err="1">
                <a:latin typeface="Lato" panose="020F0502020204030203" pitchFamily="34" charset="0"/>
                <a:cs typeface="Lato" panose="020F0502020204030203" pitchFamily="34" charset="0"/>
              </a:rPr>
              <a:t>Genre_finale</a:t>
            </a:r>
            <a:r>
              <a:rPr lang="it-IT" sz="2600" dirty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it-IT" sz="2600" dirty="0" err="1">
                <a:latin typeface="Lato" panose="020F0502020204030203" pitchFamily="34" charset="0"/>
                <a:cs typeface="Lato" panose="020F0502020204030203" pitchFamily="34" charset="0"/>
              </a:rPr>
              <a:t>Description,Director</a:t>
            </a:r>
            <a:r>
              <a:rPr lang="it-IT" sz="2600" dirty="0">
                <a:latin typeface="Lato" panose="020F0502020204030203" pitchFamily="34" charset="0"/>
                <a:cs typeface="Lato" panose="020F0502020204030203" pitchFamily="34" charset="0"/>
              </a:rPr>
              <a:t>, Actors, </a:t>
            </a:r>
            <a:r>
              <a:rPr lang="it-IT" sz="2600" dirty="0" err="1">
                <a:latin typeface="Lato" panose="020F0502020204030203" pitchFamily="34" charset="0"/>
                <a:cs typeface="Lato" panose="020F0502020204030203" pitchFamily="34" charset="0"/>
              </a:rPr>
              <a:t>Rating_finale</a:t>
            </a:r>
            <a:r>
              <a:rPr lang="it-IT" sz="2600" dirty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it-IT" sz="2600" dirty="0" err="1">
                <a:latin typeface="Lato" panose="020F0502020204030203" pitchFamily="34" charset="0"/>
                <a:cs typeface="Lato" panose="020F0502020204030203" pitchFamily="34" charset="0"/>
              </a:rPr>
              <a:t>Votes_finale,Type_finale,Revenue</a:t>
            </a:r>
            <a:r>
              <a:rPr lang="it-IT" sz="2600" dirty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it-IT" sz="2600" dirty="0" err="1">
                <a:latin typeface="Lato" panose="020F0502020204030203" pitchFamily="34" charset="0"/>
                <a:cs typeface="Lato" panose="020F0502020204030203" pitchFamily="34" charset="0"/>
              </a:rPr>
              <a:t>Metascore</a:t>
            </a:r>
            <a:r>
              <a:rPr lang="it-IT" sz="2600" b="1" dirty="0">
                <a:latin typeface="Lato" panose="020F0502020204030203" pitchFamily="34" charset="0"/>
                <a:cs typeface="Lato" panose="020F0502020204030203" pitchFamily="34" charset="0"/>
              </a:rPr>
              <a:t>).</a:t>
            </a:r>
            <a:br>
              <a:rPr lang="it-IT" sz="1500" b="1" dirty="0"/>
            </a:br>
            <a:endParaRPr lang="it-IT" sz="1500" dirty="0"/>
          </a:p>
          <a:p>
            <a:pPr>
              <a:lnSpc>
                <a:spcPct val="110000"/>
              </a:lnSpc>
            </a:pPr>
            <a:br>
              <a:rPr lang="it-IT" sz="1500" dirty="0"/>
            </a:br>
            <a:endParaRPr lang="it-IT" sz="15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394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8F4CBD0-E4D4-3EF2-5BC0-97F1A71E1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MAPPING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9B2D91-9158-5A72-55FC-2D8CB3787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18" y="2191603"/>
            <a:ext cx="11985523" cy="4120707"/>
          </a:xfrm>
        </p:spPr>
        <p:txBody>
          <a:bodyPr>
            <a:normAutofit/>
          </a:bodyPr>
          <a:lstStyle/>
          <a:p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Let’s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set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now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the mapping rules IMDB top 2000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tvshows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:</a:t>
            </a:r>
            <a:b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</a:br>
            <a:endParaRPr lang="it-IT" sz="24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it-IT" sz="2400" b="1" dirty="0">
                <a:latin typeface="Lato" panose="020F0502020204030203" pitchFamily="34" charset="0"/>
                <a:cs typeface="Lato" panose="020F0502020204030203" pitchFamily="34" charset="0"/>
              </a:rPr>
              <a:t>∀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Show_Name,Show_Rating,Show_Genre,Show_</a:t>
            </a:r>
            <a:r>
              <a:rPr lang="it-IT" sz="2400" err="1">
                <a:latin typeface="Lato" panose="020F0502020204030203" pitchFamily="34" charset="0"/>
                <a:cs typeface="Lato" panose="020F0502020204030203" pitchFamily="34" charset="0"/>
              </a:rPr>
              <a:t>Votes</a:t>
            </a:r>
            <a:r>
              <a:rPr lang="it-IT" sz="2400">
                <a:latin typeface="Lato" panose="020F0502020204030203" pitchFamily="34" charset="0"/>
                <a:cs typeface="Lato" panose="020F0502020204030203" pitchFamily="34" charset="0"/>
              </a:rPr>
              <a:t>,Type.</a:t>
            </a:r>
            <a:r>
              <a:rPr lang="it-IT" sz="2400" b="1" dirty="0" err="1">
                <a:latin typeface="Lato" panose="020F0502020204030203" pitchFamily="34" charset="0"/>
                <a:cs typeface="Lato" panose="020F0502020204030203" pitchFamily="34" charset="0"/>
              </a:rPr>
              <a:t>Tvshow</a:t>
            </a:r>
            <a:r>
              <a:rPr lang="it-IT" sz="2400" b="1" dirty="0">
                <a:latin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id</a:t>
            </a:r>
            <a:r>
              <a:rPr lang="it-IT" sz="2400" b="1" dirty="0" err="1">
                <a:latin typeface="Lato" panose="020F0502020204030203" pitchFamily="34" charset="0"/>
                <a:cs typeface="Lato" panose="020F0502020204030203" pitchFamily="34" charset="0"/>
              </a:rPr>
              <a:t>,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Show_name,Show_rating,Show_Genre,Show_Votes,Type</a:t>
            </a:r>
            <a:r>
              <a:rPr lang="it-IT" sz="2400" b="1" dirty="0">
                <a:latin typeface="Lato" panose="020F0502020204030203" pitchFamily="34" charset="0"/>
                <a:cs typeface="Lato" panose="020F0502020204030203" pitchFamily="34" charset="0"/>
              </a:rPr>
              <a:t>)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2400" b="1" dirty="0">
                <a:latin typeface="Lato" panose="020F0502020204030203" pitchFamily="34" charset="0"/>
                <a:cs typeface="Lato" panose="020F0502020204030203" pitchFamily="34" charset="0"/>
              </a:rPr>
              <a:t>→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2400" b="1" dirty="0" err="1">
                <a:latin typeface="Lato" panose="020F0502020204030203" pitchFamily="34" charset="0"/>
                <a:cs typeface="Lato" panose="020F0502020204030203" pitchFamily="34" charset="0"/>
              </a:rPr>
              <a:t>global_schema</a:t>
            </a:r>
            <a:r>
              <a:rPr lang="it-IT" sz="2400" b="1" dirty="0">
                <a:latin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id,Title_finale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Genre_finale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Rating_finale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Votes_finale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it-IT" sz="2400" dirty="0" err="1">
                <a:latin typeface="Lato" panose="020F0502020204030203" pitchFamily="34" charset="0"/>
                <a:cs typeface="Lato" panose="020F0502020204030203" pitchFamily="34" charset="0"/>
              </a:rPr>
              <a:t>Type_finale</a:t>
            </a:r>
            <a:r>
              <a:rPr lang="it-IT" sz="2400" b="1" dirty="0">
                <a:latin typeface="Lato" panose="020F0502020204030203" pitchFamily="34" charset="0"/>
                <a:cs typeface="Lato" panose="020F0502020204030203" pitchFamily="34" charset="0"/>
              </a:rPr>
              <a:t>)</a:t>
            </a:r>
            <a:r>
              <a:rPr lang="it-IT" sz="2400" dirty="0">
                <a:latin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0" indent="0">
              <a:buNone/>
            </a:pPr>
            <a:endParaRPr lang="it-IT" b="1" dirty="0"/>
          </a:p>
          <a:p>
            <a:endParaRPr lang="it-IT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2409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6BF8430-A028-54FD-7A92-871226965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TASKS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E7B2ED-C3D2-BA38-C34B-09D96AF4F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90" y="2023963"/>
            <a:ext cx="11985523" cy="4209197"/>
          </a:xfrm>
        </p:spPr>
        <p:txBody>
          <a:bodyPr>
            <a:normAutofit lnSpcReduction="10000"/>
          </a:bodyPr>
          <a:lstStyle/>
          <a:p>
            <a:r>
              <a:rPr lang="en-US" sz="2000" b="1" dirty="0">
                <a:latin typeface="Lato" panose="020F0502020204030203" pitchFamily="34" charset="0"/>
                <a:cs typeface="Lato" panose="020F0502020204030203" pitchFamily="34" charset="0"/>
              </a:rPr>
              <a:t>List titles of movies and their genre with a rating greater than 8.0</a:t>
            </a:r>
          </a:p>
          <a:p>
            <a:r>
              <a:rPr lang="it-IT" sz="2000" b="1" dirty="0">
                <a:latin typeface="Lato" panose="020F0502020204030203" pitchFamily="34" charset="0"/>
                <a:cs typeface="Lato" panose="020F0502020204030203" pitchFamily="34" charset="0"/>
              </a:rPr>
              <a:t>FOL:</a:t>
            </a:r>
          </a:p>
          <a:p>
            <a:r>
              <a:rPr lang="it-IT" sz="2000" dirty="0">
                <a:latin typeface="Lato" panose="020F0502020204030203" pitchFamily="34" charset="0"/>
                <a:cs typeface="Lato" panose="020F0502020204030203" pitchFamily="34" charset="0"/>
              </a:rPr>
              <a:t>∃</a:t>
            </a:r>
            <a:r>
              <a:rPr lang="it-IT" sz="2000" dirty="0" err="1">
                <a:latin typeface="Lato" panose="020F0502020204030203" pitchFamily="34" charset="0"/>
                <a:cs typeface="Lato" panose="020F0502020204030203" pitchFamily="34" charset="0"/>
              </a:rPr>
              <a:t>id,title_finale,genre_finale,rating_finale,type_finale</a:t>
            </a:r>
            <a:r>
              <a:rPr lang="it-IT" sz="2000" dirty="0">
                <a:latin typeface="Lato" panose="020F0502020204030203" pitchFamily="34" charset="0"/>
                <a:cs typeface="Lato" panose="020F0502020204030203" pitchFamily="34" charset="0"/>
              </a:rPr>
              <a:t>. </a:t>
            </a:r>
            <a:r>
              <a:rPr lang="it-IT" sz="2000" dirty="0" err="1">
                <a:latin typeface="Lato" panose="020F0502020204030203" pitchFamily="34" charset="0"/>
                <a:cs typeface="Lato" panose="020F0502020204030203" pitchFamily="34" charset="0"/>
              </a:rPr>
              <a:t>global_schema</a:t>
            </a:r>
            <a:r>
              <a:rPr lang="it-IT" sz="2000" dirty="0">
                <a:latin typeface="Lato" panose="020F0502020204030203" pitchFamily="34" charset="0"/>
                <a:cs typeface="Lato" panose="020F0502020204030203" pitchFamily="34" charset="0"/>
              </a:rPr>
              <a:t>(id,title_finale,genre_finale,rating_finale,votes_finale,type_finale) ∧ </a:t>
            </a:r>
            <a:r>
              <a:rPr lang="it-IT" sz="2000" dirty="0" err="1">
                <a:latin typeface="Lato" panose="020F0502020204030203" pitchFamily="34" charset="0"/>
                <a:cs typeface="Lato" panose="020F0502020204030203" pitchFamily="34" charset="0"/>
              </a:rPr>
              <a:t>type_finale</a:t>
            </a:r>
            <a:r>
              <a:rPr lang="it-IT" sz="2000" dirty="0">
                <a:latin typeface="Lato" panose="020F0502020204030203" pitchFamily="34" charset="0"/>
                <a:cs typeface="Lato" panose="020F0502020204030203" pitchFamily="34" charset="0"/>
              </a:rPr>
              <a:t>=′movie′ ∧ </a:t>
            </a:r>
            <a:r>
              <a:rPr lang="it-IT" sz="2000" dirty="0" err="1">
                <a:latin typeface="Lato" panose="020F0502020204030203" pitchFamily="34" charset="0"/>
                <a:cs typeface="Lato" panose="020F0502020204030203" pitchFamily="34" charset="0"/>
              </a:rPr>
              <a:t>rating_finale</a:t>
            </a:r>
            <a:r>
              <a:rPr lang="it-IT" sz="2000" dirty="0">
                <a:latin typeface="Lato" panose="020F0502020204030203" pitchFamily="34" charset="0"/>
                <a:cs typeface="Lato" panose="020F0502020204030203" pitchFamily="34" charset="0"/>
              </a:rPr>
              <a:t> &gt; 8.0</a:t>
            </a:r>
          </a:p>
          <a:p>
            <a:br>
              <a:rPr lang="it-IT" sz="2000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it-IT" sz="2000" b="1" dirty="0">
                <a:latin typeface="Lato" panose="020F0502020204030203" pitchFamily="34" charset="0"/>
                <a:cs typeface="Lato" panose="020F0502020204030203" pitchFamily="34" charset="0"/>
              </a:rPr>
              <a:t>SQL:</a:t>
            </a:r>
          </a:p>
          <a:p>
            <a:r>
              <a:rPr lang="en-US" sz="2000" b="1" dirty="0">
                <a:latin typeface="Lato" panose="020F0502020204030203" pitchFamily="34" charset="0"/>
                <a:cs typeface="Lato" panose="020F0502020204030203" pitchFamily="34" charset="0"/>
              </a:rPr>
              <a:t>SELECT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id,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title_finale,genre_finale,rating_finale</a:t>
            </a:r>
            <a:endParaRPr lang="en-US" sz="20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000" b="1" dirty="0">
                <a:latin typeface="Lato" panose="020F0502020204030203" pitchFamily="34" charset="0"/>
                <a:cs typeface="Lato" panose="020F0502020204030203" pitchFamily="34" charset="0"/>
              </a:rPr>
              <a:t>FROM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global_schema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r>
              <a:rPr lang="en-US" sz="2000" b="1" dirty="0">
                <a:latin typeface="Lato" panose="020F0502020204030203" pitchFamily="34" charset="0"/>
                <a:cs typeface="Lato" panose="020F0502020204030203" pitchFamily="34" charset="0"/>
              </a:rPr>
              <a:t>WHERE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rating_finale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&gt; 8.0 </a:t>
            </a:r>
            <a:r>
              <a:rPr lang="en-US" sz="2000" b="1" dirty="0">
                <a:latin typeface="Lato" panose="020F0502020204030203" pitchFamily="34" charset="0"/>
                <a:cs typeface="Lato" panose="020F0502020204030203" pitchFamily="34" charset="0"/>
              </a:rPr>
              <a:t>AND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type_finale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= ‘Movie’</a:t>
            </a:r>
            <a:endParaRPr lang="it-IT" sz="20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6749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4A3303E-1060-B8D4-F8D4-054C31DCE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TASKS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DB7C79-44FD-8964-9FA6-D2DB2DD10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90" y="2023963"/>
            <a:ext cx="11946194" cy="4209197"/>
          </a:xfrm>
        </p:spPr>
        <p:txBody>
          <a:bodyPr>
            <a:normAutofit fontScale="92500"/>
          </a:bodyPr>
          <a:lstStyle/>
          <a:p>
            <a:r>
              <a:rPr lang="en-US" sz="2000" b="1" dirty="0">
                <a:latin typeface="Lato" panose="020F0502020204030203" pitchFamily="34" charset="0"/>
                <a:cs typeface="Lato" panose="020F0502020204030203" pitchFamily="34" charset="0"/>
              </a:rPr>
              <a:t>Retrieve the titles of all movies with a rating above 7.0 or TV shows with a rating above 8.0.</a:t>
            </a:r>
          </a:p>
          <a:p>
            <a:r>
              <a:rPr lang="en-US" sz="2000" b="1" dirty="0">
                <a:latin typeface="Lato" panose="020F0502020204030203" pitchFamily="34" charset="0"/>
                <a:cs typeface="Lato" panose="020F0502020204030203" pitchFamily="34" charset="0"/>
              </a:rPr>
              <a:t>FOL:</a:t>
            </a:r>
          </a:p>
          <a:p>
            <a:r>
              <a:rPr lang="it-IT" sz="2000" b="1" dirty="0">
                <a:latin typeface="Lato" panose="020F0502020204030203" pitchFamily="34" charset="0"/>
                <a:cs typeface="Lato" panose="020F0502020204030203" pitchFamily="34" charset="0"/>
              </a:rPr>
              <a:t>∃</a:t>
            </a:r>
            <a:r>
              <a:rPr lang="it-IT" sz="2000" dirty="0" err="1">
                <a:latin typeface="Lato" panose="020F0502020204030203" pitchFamily="34" charset="0"/>
                <a:cs typeface="Lato" panose="020F0502020204030203" pitchFamily="34" charset="0"/>
              </a:rPr>
              <a:t>id,title_finale,rating_finale,type_finale</a:t>
            </a:r>
            <a:r>
              <a:rPr lang="it-IT" sz="2000" dirty="0">
                <a:latin typeface="Lato" panose="020F0502020204030203" pitchFamily="34" charset="0"/>
                <a:cs typeface="Lato" panose="020F0502020204030203" pitchFamily="34" charset="0"/>
              </a:rPr>
              <a:t>. </a:t>
            </a:r>
            <a:r>
              <a:rPr lang="it-IT" sz="2000" dirty="0" err="1">
                <a:latin typeface="Lato" panose="020F0502020204030203" pitchFamily="34" charset="0"/>
                <a:cs typeface="Lato" panose="020F0502020204030203" pitchFamily="34" charset="0"/>
              </a:rPr>
              <a:t>global_schema</a:t>
            </a:r>
            <a:r>
              <a:rPr lang="it-IT" sz="2000" dirty="0">
                <a:latin typeface="Lato" panose="020F0502020204030203" pitchFamily="34" charset="0"/>
                <a:cs typeface="Lato" panose="020F0502020204030203" pitchFamily="34" charset="0"/>
              </a:rPr>
              <a:t>(id,title_finale,genre_finale,rating_finale,votes_finale,type_finale) </a:t>
            </a:r>
            <a:r>
              <a:rPr lang="it-IT" sz="2000" b="1" dirty="0">
                <a:latin typeface="Lato" panose="020F0502020204030203" pitchFamily="34" charset="0"/>
                <a:cs typeface="Lato" panose="020F0502020204030203" pitchFamily="34" charset="0"/>
              </a:rPr>
              <a:t>∧</a:t>
            </a:r>
            <a:r>
              <a:rPr lang="it-IT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2000" dirty="0" err="1">
                <a:latin typeface="Lato" panose="020F0502020204030203" pitchFamily="34" charset="0"/>
                <a:cs typeface="Lato" panose="020F0502020204030203" pitchFamily="34" charset="0"/>
              </a:rPr>
              <a:t>type_finale</a:t>
            </a:r>
            <a:r>
              <a:rPr lang="it-IT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2000" b="1" dirty="0">
                <a:latin typeface="Lato" panose="020F0502020204030203" pitchFamily="34" charset="0"/>
                <a:cs typeface="Lato" panose="020F0502020204030203" pitchFamily="34" charset="0"/>
              </a:rPr>
              <a:t>= </a:t>
            </a:r>
            <a:r>
              <a:rPr lang="it-IT" sz="2000" dirty="0">
                <a:latin typeface="Lato" panose="020F0502020204030203" pitchFamily="34" charset="0"/>
                <a:cs typeface="Lato" panose="020F0502020204030203" pitchFamily="34" charset="0"/>
              </a:rPr>
              <a:t>′movie′ </a:t>
            </a:r>
            <a:r>
              <a:rPr lang="it-IT" sz="2000" b="1" dirty="0">
                <a:latin typeface="Lato" panose="020F0502020204030203" pitchFamily="34" charset="0"/>
                <a:cs typeface="Lato" panose="020F0502020204030203" pitchFamily="34" charset="0"/>
              </a:rPr>
              <a:t>∧</a:t>
            </a:r>
            <a:r>
              <a:rPr lang="it-IT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2000" dirty="0" err="1">
                <a:latin typeface="Lato" panose="020F0502020204030203" pitchFamily="34" charset="0"/>
                <a:cs typeface="Lato" panose="020F0502020204030203" pitchFamily="34" charset="0"/>
              </a:rPr>
              <a:t>rating_finale</a:t>
            </a:r>
            <a:r>
              <a:rPr lang="it-IT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2000" b="1" dirty="0">
                <a:latin typeface="Lato" panose="020F0502020204030203" pitchFamily="34" charset="0"/>
                <a:cs typeface="Lato" panose="020F0502020204030203" pitchFamily="34" charset="0"/>
              </a:rPr>
              <a:t>&gt;</a:t>
            </a:r>
            <a:r>
              <a:rPr lang="it-IT" sz="2000" dirty="0">
                <a:latin typeface="Lato" panose="020F0502020204030203" pitchFamily="34" charset="0"/>
                <a:cs typeface="Lato" panose="020F0502020204030203" pitchFamily="34" charset="0"/>
              </a:rPr>
              <a:t> 7.0      </a:t>
            </a:r>
            <a:r>
              <a:rPr lang="it-IT" sz="2000" b="1" dirty="0">
                <a:latin typeface="Lato" panose="020F0502020204030203" pitchFamily="34" charset="0"/>
                <a:cs typeface="Lato" panose="020F0502020204030203" pitchFamily="34" charset="0"/>
              </a:rPr>
              <a:t>∨</a:t>
            </a:r>
            <a:r>
              <a:rPr lang="it-IT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2000" b="1" dirty="0">
                <a:latin typeface="Lato" panose="020F0502020204030203" pitchFamily="34" charset="0"/>
                <a:cs typeface="Lato" panose="020F0502020204030203" pitchFamily="34" charset="0"/>
              </a:rPr>
              <a:t>∃</a:t>
            </a:r>
            <a:r>
              <a:rPr lang="it-IT" sz="2000" dirty="0" err="1">
                <a:latin typeface="Lato" panose="020F0502020204030203" pitchFamily="34" charset="0"/>
                <a:cs typeface="Lato" panose="020F0502020204030203" pitchFamily="34" charset="0"/>
              </a:rPr>
              <a:t>id,title_finale,rating_finale,type_finale</a:t>
            </a:r>
            <a:r>
              <a:rPr lang="it-IT" sz="2000" dirty="0">
                <a:latin typeface="Lato" panose="020F0502020204030203" pitchFamily="34" charset="0"/>
                <a:cs typeface="Lato" panose="020F0502020204030203" pitchFamily="34" charset="0"/>
              </a:rPr>
              <a:t>. </a:t>
            </a:r>
            <a:r>
              <a:rPr lang="it-IT" sz="2000" dirty="0" err="1">
                <a:latin typeface="Lato" panose="020F0502020204030203" pitchFamily="34" charset="0"/>
                <a:cs typeface="Lato" panose="020F0502020204030203" pitchFamily="34" charset="0"/>
              </a:rPr>
              <a:t>global_schema</a:t>
            </a:r>
            <a:r>
              <a:rPr lang="it-IT" sz="2000" dirty="0">
                <a:latin typeface="Lato" panose="020F0502020204030203" pitchFamily="34" charset="0"/>
                <a:cs typeface="Lato" panose="020F0502020204030203" pitchFamily="34" charset="0"/>
              </a:rPr>
              <a:t>(id,title_finale,genre_finale,rating_finale,votes_finale,type_finale) </a:t>
            </a:r>
            <a:r>
              <a:rPr lang="it-IT" sz="2000" b="1" dirty="0">
                <a:latin typeface="Lato" panose="020F0502020204030203" pitchFamily="34" charset="0"/>
                <a:cs typeface="Lato" panose="020F0502020204030203" pitchFamily="34" charset="0"/>
              </a:rPr>
              <a:t>∧</a:t>
            </a:r>
            <a:r>
              <a:rPr lang="it-IT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2000" dirty="0" err="1">
                <a:latin typeface="Lato" panose="020F0502020204030203" pitchFamily="34" charset="0"/>
                <a:cs typeface="Lato" panose="020F0502020204030203" pitchFamily="34" charset="0"/>
              </a:rPr>
              <a:t>type_finale</a:t>
            </a:r>
            <a:r>
              <a:rPr lang="it-IT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2000" b="1" dirty="0">
                <a:latin typeface="Lato" panose="020F0502020204030203" pitchFamily="34" charset="0"/>
                <a:cs typeface="Lato" panose="020F0502020204030203" pitchFamily="34" charset="0"/>
              </a:rPr>
              <a:t>=</a:t>
            </a:r>
            <a:r>
              <a:rPr lang="it-IT" sz="2000" dirty="0">
                <a:latin typeface="Lato" panose="020F0502020204030203" pitchFamily="34" charset="0"/>
                <a:cs typeface="Lato" panose="020F0502020204030203" pitchFamily="34" charset="0"/>
              </a:rPr>
              <a:t> ′</a:t>
            </a:r>
            <a:r>
              <a:rPr lang="it-IT" sz="2000" dirty="0" err="1">
                <a:latin typeface="Lato" panose="020F0502020204030203" pitchFamily="34" charset="0"/>
                <a:cs typeface="Lato" panose="020F0502020204030203" pitchFamily="34" charset="0"/>
              </a:rPr>
              <a:t>tvshow</a:t>
            </a:r>
            <a:r>
              <a:rPr lang="it-IT" sz="2000" dirty="0">
                <a:latin typeface="Lato" panose="020F0502020204030203" pitchFamily="34" charset="0"/>
                <a:cs typeface="Lato" panose="020F0502020204030203" pitchFamily="34" charset="0"/>
              </a:rPr>
              <a:t>′ </a:t>
            </a:r>
            <a:r>
              <a:rPr lang="it-IT" sz="2000" b="1" dirty="0">
                <a:latin typeface="Lato" panose="020F0502020204030203" pitchFamily="34" charset="0"/>
                <a:cs typeface="Lato" panose="020F0502020204030203" pitchFamily="34" charset="0"/>
              </a:rPr>
              <a:t>∧</a:t>
            </a:r>
            <a:r>
              <a:rPr lang="it-IT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2000" dirty="0" err="1">
                <a:latin typeface="Lato" panose="020F0502020204030203" pitchFamily="34" charset="0"/>
                <a:cs typeface="Lato" panose="020F0502020204030203" pitchFamily="34" charset="0"/>
              </a:rPr>
              <a:t>rating_finale</a:t>
            </a:r>
            <a:r>
              <a:rPr lang="it-IT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2000" b="1" dirty="0">
                <a:latin typeface="Lato" panose="020F0502020204030203" pitchFamily="34" charset="0"/>
                <a:cs typeface="Lato" panose="020F0502020204030203" pitchFamily="34" charset="0"/>
              </a:rPr>
              <a:t>&gt;</a:t>
            </a:r>
            <a:r>
              <a:rPr lang="it-IT" sz="2000" dirty="0">
                <a:latin typeface="Lato" panose="020F0502020204030203" pitchFamily="34" charset="0"/>
                <a:cs typeface="Lato" panose="020F0502020204030203" pitchFamily="34" charset="0"/>
              </a:rPr>
              <a:t> 8.0</a:t>
            </a:r>
          </a:p>
          <a:p>
            <a:r>
              <a:rPr lang="it-IT" sz="2000" b="1" dirty="0">
                <a:latin typeface="Lato" panose="020F0502020204030203" pitchFamily="34" charset="0"/>
                <a:cs typeface="Lato" panose="020F0502020204030203" pitchFamily="34" charset="0"/>
              </a:rPr>
              <a:t>SQL:</a:t>
            </a:r>
          </a:p>
          <a:p>
            <a:r>
              <a:rPr lang="en-US" sz="2000" b="1" dirty="0">
                <a:latin typeface="Lato" panose="020F0502020204030203" pitchFamily="34" charset="0"/>
                <a:cs typeface="Lato" panose="020F0502020204030203" pitchFamily="34" charset="0"/>
              </a:rPr>
              <a:t>SELECT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title_finale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b="1" dirty="0">
                <a:latin typeface="Lato" panose="020F0502020204030203" pitchFamily="34" charset="0"/>
                <a:cs typeface="Lato" panose="020F0502020204030203" pitchFamily="34" charset="0"/>
              </a:rPr>
              <a:t>FROM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global_schema</a:t>
            </a:r>
            <a:endParaRPr lang="en-US" sz="20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000" b="1" dirty="0">
                <a:latin typeface="Lato" panose="020F0502020204030203" pitchFamily="34" charset="0"/>
                <a:cs typeface="Lato" panose="020F0502020204030203" pitchFamily="34" charset="0"/>
              </a:rPr>
              <a:t>WHERE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(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type_finale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= 'Movie' </a:t>
            </a:r>
            <a:r>
              <a:rPr lang="en-US" sz="2000" b="1" dirty="0">
                <a:latin typeface="Lato" panose="020F0502020204030203" pitchFamily="34" charset="0"/>
                <a:cs typeface="Lato" panose="020F0502020204030203" pitchFamily="34" charset="0"/>
              </a:rPr>
              <a:t>AND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rating_finale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&gt; 7.0) </a:t>
            </a:r>
            <a:r>
              <a:rPr lang="en-US" sz="2000" b="1" dirty="0">
                <a:latin typeface="Lato" panose="020F0502020204030203" pitchFamily="34" charset="0"/>
                <a:cs typeface="Lato" panose="020F0502020204030203" pitchFamily="34" charset="0"/>
              </a:rPr>
              <a:t>OR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(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type_finale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= ‘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TvShow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' </a:t>
            </a:r>
            <a:r>
              <a:rPr lang="en-US" sz="2000" b="1" dirty="0">
                <a:latin typeface="Lato" panose="020F0502020204030203" pitchFamily="34" charset="0"/>
                <a:cs typeface="Lato" panose="020F0502020204030203" pitchFamily="34" charset="0"/>
              </a:rPr>
              <a:t>AND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rating_finale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&gt; 8.0)</a:t>
            </a:r>
            <a:endParaRPr lang="it-IT" sz="2000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0844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AC0964A-43C9-4D98-D68D-1391E6D1D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TASKS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D08BE4-4322-12BB-EAC6-04063B330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16" y="2191603"/>
            <a:ext cx="11936361" cy="404155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700" b="1" dirty="0">
                <a:latin typeface="Lato" panose="020F0502020204030203" pitchFamily="34" charset="0"/>
                <a:cs typeface="Lato" panose="020F0502020204030203" pitchFamily="34" charset="0"/>
              </a:rPr>
              <a:t>Retrieve all movies directed by Christopher Nolan with a  rating greater than 7.5</a:t>
            </a:r>
          </a:p>
          <a:p>
            <a:pPr>
              <a:lnSpc>
                <a:spcPct val="110000"/>
              </a:lnSpc>
            </a:pPr>
            <a:r>
              <a:rPr lang="en-US" sz="1700" b="1" dirty="0">
                <a:latin typeface="Lato" panose="020F0502020204030203" pitchFamily="34" charset="0"/>
                <a:cs typeface="Lato" panose="020F0502020204030203" pitchFamily="34" charset="0"/>
              </a:rPr>
              <a:t>FOL:</a:t>
            </a:r>
          </a:p>
          <a:p>
            <a:pPr>
              <a:lnSpc>
                <a:spcPct val="110000"/>
              </a:lnSpc>
            </a:pPr>
            <a:r>
              <a:rPr lang="it-IT" b="1" dirty="0">
                <a:latin typeface="Lato" panose="020F0502020204030203" pitchFamily="34" charset="0"/>
                <a:cs typeface="Lato" panose="020F0502020204030203" pitchFamily="34" charset="0"/>
              </a:rPr>
              <a:t>∃</a:t>
            </a:r>
            <a:r>
              <a:rPr lang="it-IT" dirty="0" err="1">
                <a:latin typeface="Lato" panose="020F0502020204030203" pitchFamily="34" charset="0"/>
                <a:cs typeface="Lato" panose="020F0502020204030203" pitchFamily="34" charset="0"/>
              </a:rPr>
              <a:t>id,title_finale,director,type_finale</a:t>
            </a: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. </a:t>
            </a:r>
            <a:r>
              <a:rPr lang="it-IT" dirty="0" err="1">
                <a:latin typeface="Lato" panose="020F0502020204030203" pitchFamily="34" charset="0"/>
                <a:cs typeface="Lato" panose="020F0502020204030203" pitchFamily="34" charset="0"/>
              </a:rPr>
              <a:t>global_schema</a:t>
            </a: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it-IT" dirty="0" err="1">
                <a:latin typeface="Lato" panose="020F0502020204030203" pitchFamily="34" charset="0"/>
                <a:cs typeface="Lato" panose="020F0502020204030203" pitchFamily="34" charset="0"/>
              </a:rPr>
              <a:t>id,title_finale,director,type_finale</a:t>
            </a: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) </a:t>
            </a:r>
            <a:r>
              <a:rPr lang="it-IT" b="1" dirty="0">
                <a:latin typeface="Lato" panose="020F0502020204030203" pitchFamily="34" charset="0"/>
                <a:cs typeface="Lato" panose="020F0502020204030203" pitchFamily="34" charset="0"/>
              </a:rPr>
              <a:t>∧</a:t>
            </a: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 director=′</a:t>
            </a:r>
            <a:r>
              <a:rPr lang="it-IT" dirty="0" err="1">
                <a:latin typeface="Lato" panose="020F0502020204030203" pitchFamily="34" charset="0"/>
                <a:cs typeface="Lato" panose="020F0502020204030203" pitchFamily="34" charset="0"/>
              </a:rPr>
              <a:t>ChristopherNolan</a:t>
            </a: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′ </a:t>
            </a:r>
            <a:r>
              <a:rPr lang="it-IT" b="1" dirty="0">
                <a:latin typeface="Lato" panose="020F0502020204030203" pitchFamily="34" charset="0"/>
                <a:cs typeface="Lato" panose="020F0502020204030203" pitchFamily="34" charset="0"/>
              </a:rPr>
              <a:t>∧</a:t>
            </a:r>
          </a:p>
          <a:p>
            <a:pPr>
              <a:lnSpc>
                <a:spcPct val="110000"/>
              </a:lnSpc>
            </a:pP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dirty="0" err="1">
                <a:latin typeface="Lato" panose="020F0502020204030203" pitchFamily="34" charset="0"/>
                <a:cs typeface="Lato" panose="020F0502020204030203" pitchFamily="34" charset="0"/>
              </a:rPr>
              <a:t>type_finale</a:t>
            </a: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=′movie′ </a:t>
            </a:r>
            <a:r>
              <a:rPr lang="it-IT" b="1" dirty="0">
                <a:latin typeface="Lato" panose="020F0502020204030203" pitchFamily="34" charset="0"/>
                <a:cs typeface="Lato" panose="020F0502020204030203" pitchFamily="34" charset="0"/>
              </a:rPr>
              <a:t>∧</a:t>
            </a: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dirty="0" err="1">
                <a:latin typeface="Lato" panose="020F0502020204030203" pitchFamily="34" charset="0"/>
                <a:cs typeface="Lato" panose="020F0502020204030203" pitchFamily="34" charset="0"/>
              </a:rPr>
              <a:t>rating_finale</a:t>
            </a: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it-IT" b="1" dirty="0">
                <a:latin typeface="Lato" panose="020F0502020204030203" pitchFamily="34" charset="0"/>
                <a:cs typeface="Lato" panose="020F0502020204030203" pitchFamily="34" charset="0"/>
              </a:rPr>
              <a:t>&gt;</a:t>
            </a:r>
            <a:r>
              <a:rPr lang="it-IT" dirty="0">
                <a:latin typeface="Lato" panose="020F0502020204030203" pitchFamily="34" charset="0"/>
                <a:cs typeface="Lato" panose="020F0502020204030203" pitchFamily="34" charset="0"/>
              </a:rPr>
              <a:t> 7.5</a:t>
            </a:r>
          </a:p>
          <a:p>
            <a:pPr>
              <a:lnSpc>
                <a:spcPct val="110000"/>
              </a:lnSpc>
            </a:pPr>
            <a:endParaRPr lang="it-IT" sz="17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10000"/>
              </a:lnSpc>
            </a:pPr>
            <a:r>
              <a:rPr lang="it-IT" sz="1700" b="1" dirty="0">
                <a:latin typeface="Lato" panose="020F0502020204030203" pitchFamily="34" charset="0"/>
                <a:cs typeface="Lato" panose="020F0502020204030203" pitchFamily="34" charset="0"/>
              </a:rPr>
              <a:t>SQL:</a:t>
            </a:r>
          </a:p>
          <a:p>
            <a:pPr>
              <a:lnSpc>
                <a:spcPct val="110000"/>
              </a:lnSpc>
            </a:pPr>
            <a:r>
              <a:rPr lang="it-IT" sz="1700" b="1" dirty="0">
                <a:latin typeface="Lato" panose="020F0502020204030203" pitchFamily="34" charset="0"/>
                <a:cs typeface="Lato" panose="020F0502020204030203" pitchFamily="34" charset="0"/>
              </a:rPr>
              <a:t>SELECT</a:t>
            </a:r>
            <a:r>
              <a:rPr lang="it-IT" sz="1700" dirty="0">
                <a:latin typeface="Lato" panose="020F0502020204030203" pitchFamily="34" charset="0"/>
                <a:cs typeface="Lato" panose="020F0502020204030203" pitchFamily="34" charset="0"/>
              </a:rPr>
              <a:t> id, </a:t>
            </a:r>
            <a:r>
              <a:rPr lang="it-IT" sz="1700" dirty="0" err="1">
                <a:latin typeface="Lato" panose="020F0502020204030203" pitchFamily="34" charset="0"/>
                <a:cs typeface="Lato" panose="020F0502020204030203" pitchFamily="34" charset="0"/>
              </a:rPr>
              <a:t>title_finale,rating_finale</a:t>
            </a:r>
            <a:endParaRPr lang="it-IT" sz="1700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10000"/>
              </a:lnSpc>
            </a:pPr>
            <a:r>
              <a:rPr lang="it-IT" sz="1700" b="1" dirty="0">
                <a:latin typeface="Lato" panose="020F0502020204030203" pitchFamily="34" charset="0"/>
                <a:cs typeface="Lato" panose="020F0502020204030203" pitchFamily="34" charset="0"/>
              </a:rPr>
              <a:t>FROM</a:t>
            </a:r>
            <a:r>
              <a:rPr lang="it-IT" sz="17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it-IT" sz="1700" dirty="0" err="1">
                <a:latin typeface="Lato" panose="020F0502020204030203" pitchFamily="34" charset="0"/>
                <a:cs typeface="Lato" panose="020F0502020204030203" pitchFamily="34" charset="0"/>
              </a:rPr>
              <a:t>global_schema</a:t>
            </a:r>
            <a:r>
              <a:rPr lang="it-IT" sz="17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it-IT" sz="1700" b="1" dirty="0">
                <a:latin typeface="Lato" panose="020F0502020204030203" pitchFamily="34" charset="0"/>
                <a:cs typeface="Lato" panose="020F0502020204030203" pitchFamily="34" charset="0"/>
              </a:rPr>
              <a:t>WHERE</a:t>
            </a:r>
            <a:r>
              <a:rPr lang="it-IT" sz="1700" dirty="0">
                <a:latin typeface="Lato" panose="020F0502020204030203" pitchFamily="34" charset="0"/>
                <a:cs typeface="Lato" panose="020F0502020204030203" pitchFamily="34" charset="0"/>
              </a:rPr>
              <a:t> director = 'Christopher Nolan' </a:t>
            </a:r>
            <a:r>
              <a:rPr lang="it-IT" sz="1700" b="1" dirty="0">
                <a:latin typeface="Lato" panose="020F0502020204030203" pitchFamily="34" charset="0"/>
                <a:cs typeface="Lato" panose="020F0502020204030203" pitchFamily="34" charset="0"/>
              </a:rPr>
              <a:t>AND </a:t>
            </a:r>
            <a:r>
              <a:rPr lang="it-IT" sz="1700" dirty="0" err="1">
                <a:latin typeface="Lato" panose="020F0502020204030203" pitchFamily="34" charset="0"/>
                <a:cs typeface="Lato" panose="020F0502020204030203" pitchFamily="34" charset="0"/>
              </a:rPr>
              <a:t>rating_finale</a:t>
            </a:r>
            <a:r>
              <a:rPr lang="it-IT" sz="1700" dirty="0">
                <a:latin typeface="Lato" panose="020F0502020204030203" pitchFamily="34" charset="0"/>
                <a:cs typeface="Lato" panose="020F0502020204030203" pitchFamily="34" charset="0"/>
              </a:rPr>
              <a:t> &gt; 7.5</a:t>
            </a:r>
            <a:endParaRPr lang="it-IT" sz="1700" b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7500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</TotalTime>
  <Words>1505</Words>
  <Application>Microsoft Office PowerPoint</Application>
  <PresentationFormat>Widescreen</PresentationFormat>
  <Paragraphs>77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8" baseType="lpstr">
      <vt:lpstr>Calibri</vt:lpstr>
      <vt:lpstr>Lato</vt:lpstr>
      <vt:lpstr>Univers</vt:lpstr>
      <vt:lpstr>Univers Condensed</vt:lpstr>
      <vt:lpstr>RetrospectVTI</vt:lpstr>
      <vt:lpstr>INFORMATION INTEGRATION 2023/2024</vt:lpstr>
      <vt:lpstr>DOMAIN OF INTEREST:MOVIES AND TV SHOWS</vt:lpstr>
      <vt:lpstr>SOURCE SCHEMA</vt:lpstr>
      <vt:lpstr>GLOBAL SCHEMA</vt:lpstr>
      <vt:lpstr>MAPPING</vt:lpstr>
      <vt:lpstr>MAPPING</vt:lpstr>
      <vt:lpstr>TASKS</vt:lpstr>
      <vt:lpstr>TASKS</vt:lpstr>
      <vt:lpstr>TASKS</vt:lpstr>
      <vt:lpstr>TASKS</vt:lpstr>
      <vt:lpstr>TASKS</vt:lpstr>
      <vt:lpstr>TASKS</vt:lpstr>
      <vt:lpstr>IMPLEMENTATION WITH PENTAHO</vt:lpstr>
      <vt:lpstr>IMPLEMENTATION WITH PENTAHO</vt:lpstr>
      <vt:lpstr>IMPLEMENTATION WITH PENTAHO</vt:lpstr>
      <vt:lpstr>IMPLEMENTATION WITH PENTAHO</vt:lpstr>
      <vt:lpstr>TASKS IN POSGRESQL</vt:lpstr>
      <vt:lpstr>TASKS IN POSTGRESQL</vt:lpstr>
      <vt:lpstr>TASKS IN POSTGRESQL</vt:lpstr>
      <vt:lpstr>TASKS IN POSTGRESQL</vt:lpstr>
      <vt:lpstr>TASKS IN POSTGRESQL</vt:lpstr>
      <vt:lpstr>TASKS IN POSTGRESQL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 De Siena</dc:creator>
  <cp:lastModifiedBy>Nicola De Siena</cp:lastModifiedBy>
  <cp:revision>150</cp:revision>
  <dcterms:created xsi:type="dcterms:W3CDTF">2024-08-07T08:55:01Z</dcterms:created>
  <dcterms:modified xsi:type="dcterms:W3CDTF">2024-11-04T08:09:32Z</dcterms:modified>
</cp:coreProperties>
</file>