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68" r:id="rId6"/>
    <p:sldId id="272" r:id="rId7"/>
    <p:sldId id="273" r:id="rId8"/>
    <p:sldId id="274" r:id="rId9"/>
    <p:sldId id="277" r:id="rId10"/>
    <p:sldId id="279" r:id="rId11"/>
    <p:sldId id="280" r:id="rId12"/>
    <p:sldId id="281" r:id="rId13"/>
    <p:sldId id="282" r:id="rId14"/>
    <p:sldId id="278" r:id="rId15"/>
    <p:sldId id="283" r:id="rId16"/>
    <p:sldId id="284" r:id="rId17"/>
    <p:sldId id="285" r:id="rId18"/>
    <p:sldId id="286" r:id="rId19"/>
    <p:sldId id="287" r:id="rId20"/>
    <p:sldId id="288" r:id="rId21"/>
    <p:sldId id="294" r:id="rId22"/>
    <p:sldId id="289" r:id="rId23"/>
    <p:sldId id="290" r:id="rId24"/>
    <p:sldId id="291" r:id="rId25"/>
    <p:sldId id="292" r:id="rId26"/>
    <p:sldId id="293"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4660"/>
  </p:normalViewPr>
  <p:slideViewPr>
    <p:cSldViewPr>
      <p:cViewPr varScale="1">
        <p:scale>
          <a:sx n="82" d="100"/>
          <a:sy n="82" d="100"/>
        </p:scale>
        <p:origin x="581"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6/23/2024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6/23/2024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6/23/2024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6/23/2024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6/23/2024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6/23/2024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916" y="620688"/>
            <a:ext cx="8735325" cy="2000251"/>
          </a:xfrm>
        </p:spPr>
        <p:txBody>
          <a:bodyPr/>
          <a:lstStyle/>
          <a:p>
            <a:pPr algn="ctr"/>
            <a:r>
              <a:rPr lang="it-IT" dirty="0"/>
              <a:t>BIG DATA MANAGEMENT</a:t>
            </a:r>
            <a:br>
              <a:rPr lang="it-IT" dirty="0"/>
            </a:br>
            <a:r>
              <a:rPr lang="it-IT" dirty="0"/>
              <a:t>2023/2024</a:t>
            </a:r>
            <a:endParaRPr lang="en-US" dirty="0"/>
          </a:p>
        </p:txBody>
      </p:sp>
      <p:sp>
        <p:nvSpPr>
          <p:cNvPr id="5" name="Subtitle 4"/>
          <p:cNvSpPr>
            <a:spLocks noGrp="1"/>
          </p:cNvSpPr>
          <p:nvPr>
            <p:ph type="subTitle" idx="1"/>
          </p:nvPr>
        </p:nvSpPr>
        <p:spPr>
          <a:xfrm>
            <a:off x="189756" y="5105400"/>
            <a:ext cx="8735325" cy="1752600"/>
          </a:xfrm>
        </p:spPr>
        <p:txBody>
          <a:bodyPr/>
          <a:lstStyle/>
          <a:p>
            <a:r>
              <a:rPr lang="en-US" dirty="0"/>
              <a:t>NICOLA DE SIENA 1926056</a:t>
            </a:r>
          </a:p>
        </p:txBody>
      </p:sp>
      <p:pic>
        <p:nvPicPr>
          <p:cNvPr id="4" name="Picture 3" descr="A logo with a red circle and black text&#10;&#10;Description automatically generated">
            <a:extLst>
              <a:ext uri="{FF2B5EF4-FFF2-40B4-BE49-F238E27FC236}">
                <a16:creationId xmlns:a16="http://schemas.microsoft.com/office/drawing/2014/main" id="{A01F51D5-7989-63EC-0847-078E633E18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8908" y="2913334"/>
            <a:ext cx="1222218" cy="917369"/>
          </a:xfrm>
          <a:prstGeom prst="rect">
            <a:avLst/>
          </a:prstGeom>
        </p:spPr>
      </p:pic>
      <p:sp>
        <p:nvSpPr>
          <p:cNvPr id="7" name="TextBox 6">
            <a:extLst>
              <a:ext uri="{FF2B5EF4-FFF2-40B4-BE49-F238E27FC236}">
                <a16:creationId xmlns:a16="http://schemas.microsoft.com/office/drawing/2014/main" id="{698C2C08-691C-B9A1-4E40-CE02A005D8D4}"/>
              </a:ext>
            </a:extLst>
          </p:cNvPr>
          <p:cNvSpPr txBox="1"/>
          <p:nvPr/>
        </p:nvSpPr>
        <p:spPr>
          <a:xfrm>
            <a:off x="7318548" y="2906186"/>
            <a:ext cx="3744416" cy="954107"/>
          </a:xfrm>
          <a:prstGeom prst="rect">
            <a:avLst/>
          </a:prstGeom>
          <a:noFill/>
        </p:spPr>
        <p:txBody>
          <a:bodyPr wrap="square" rtlCol="0">
            <a:spAutoFit/>
          </a:bodyPr>
          <a:lstStyle/>
          <a:p>
            <a:r>
              <a:rPr lang="it-IT" sz="2800" dirty="0"/>
              <a:t>Project realized with</a:t>
            </a:r>
            <a:br>
              <a:rPr lang="it-IT" sz="2800" dirty="0"/>
            </a:br>
            <a:r>
              <a:rPr lang="it-IT" sz="2800" dirty="0"/>
              <a:t>Couchbase </a:t>
            </a:r>
            <a:endParaRPr lang="en-US"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3E48-D5EC-4942-7B21-430CC256D279}"/>
              </a:ext>
            </a:extLst>
          </p:cNvPr>
          <p:cNvSpPr>
            <a:spLocks noGrp="1"/>
          </p:cNvSpPr>
          <p:nvPr>
            <p:ph type="title"/>
          </p:nvPr>
        </p:nvSpPr>
        <p:spPr/>
        <p:txBody>
          <a:bodyPr/>
          <a:lstStyle/>
          <a:p>
            <a:pPr algn="ctr"/>
            <a:r>
              <a:rPr lang="en-US" dirty="0"/>
              <a:t>Configuration and Management</a:t>
            </a:r>
          </a:p>
        </p:txBody>
      </p:sp>
      <p:sp>
        <p:nvSpPr>
          <p:cNvPr id="3" name="Content Placeholder 2">
            <a:extLst>
              <a:ext uri="{FF2B5EF4-FFF2-40B4-BE49-F238E27FC236}">
                <a16:creationId xmlns:a16="http://schemas.microsoft.com/office/drawing/2014/main" id="{450DB40C-3F73-0A6D-FFFA-A0A37665EF53}"/>
              </a:ext>
            </a:extLst>
          </p:cNvPr>
          <p:cNvSpPr>
            <a:spLocks noGrp="1"/>
          </p:cNvSpPr>
          <p:nvPr>
            <p:ph idx="1"/>
          </p:nvPr>
        </p:nvSpPr>
        <p:spPr>
          <a:xfrm>
            <a:off x="1218883" y="2420888"/>
            <a:ext cx="10360501" cy="4162475"/>
          </a:xfrm>
        </p:spPr>
        <p:txBody>
          <a:bodyPr/>
          <a:lstStyle/>
          <a:p>
            <a:r>
              <a:rPr lang="it-IT" dirty="0"/>
              <a:t>Replication factor: </a:t>
            </a:r>
            <a:r>
              <a:rPr lang="en-US" dirty="0"/>
              <a:t>The number of replicas (default is 1, can be increased for higher redundancy).</a:t>
            </a:r>
            <a:endParaRPr lang="it-IT" dirty="0"/>
          </a:p>
          <a:p>
            <a:r>
              <a:rPr lang="it-IT" dirty="0"/>
              <a:t>Auto-Failover: </a:t>
            </a:r>
            <a:r>
              <a:rPr lang="en-US" dirty="0"/>
              <a:t>Couchbase can be configured to automatically detect node failures and promote replicas to primary status</a:t>
            </a:r>
            <a:endParaRPr lang="it-IT" dirty="0"/>
          </a:p>
          <a:p>
            <a:r>
              <a:rPr lang="it-IT" dirty="0"/>
              <a:t>Rebalancing: </a:t>
            </a:r>
            <a:r>
              <a:rPr lang="en-US" dirty="0"/>
              <a:t>When nodes are added or removed from the cluster, Couchbase redistributes </a:t>
            </a:r>
            <a:r>
              <a:rPr lang="en-US" dirty="0" err="1"/>
              <a:t>VBuckets</a:t>
            </a:r>
            <a:r>
              <a:rPr lang="en-US" dirty="0"/>
              <a:t> to ensure balanced data distribution and consistent replication.</a:t>
            </a:r>
          </a:p>
        </p:txBody>
      </p:sp>
    </p:spTree>
    <p:extLst>
      <p:ext uri="{BB962C8B-B14F-4D97-AF65-F5344CB8AC3E}">
        <p14:creationId xmlns:p14="http://schemas.microsoft.com/office/powerpoint/2010/main" val="132084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EEB-E785-977E-1721-9597882AC9EC}"/>
              </a:ext>
            </a:extLst>
          </p:cNvPr>
          <p:cNvSpPr>
            <a:spLocks noGrp="1"/>
          </p:cNvSpPr>
          <p:nvPr>
            <p:ph type="title"/>
          </p:nvPr>
        </p:nvSpPr>
        <p:spPr/>
        <p:txBody>
          <a:bodyPr/>
          <a:lstStyle/>
          <a:p>
            <a:r>
              <a:rPr lang="it-IT" dirty="0"/>
              <a:t>                                           XDCR</a:t>
            </a:r>
            <a:endParaRPr lang="en-US" dirty="0"/>
          </a:p>
        </p:txBody>
      </p:sp>
      <p:sp>
        <p:nvSpPr>
          <p:cNvPr id="4" name="TextBox 3">
            <a:extLst>
              <a:ext uri="{FF2B5EF4-FFF2-40B4-BE49-F238E27FC236}">
                <a16:creationId xmlns:a16="http://schemas.microsoft.com/office/drawing/2014/main" id="{77977864-0C8F-C108-7926-9DB8714DE32C}"/>
              </a:ext>
            </a:extLst>
          </p:cNvPr>
          <p:cNvSpPr txBox="1"/>
          <p:nvPr/>
        </p:nvSpPr>
        <p:spPr>
          <a:xfrm>
            <a:off x="1218883" y="1556791"/>
            <a:ext cx="10636169" cy="3108543"/>
          </a:xfrm>
          <a:prstGeom prst="rect">
            <a:avLst/>
          </a:prstGeom>
          <a:noFill/>
        </p:spPr>
        <p:txBody>
          <a:bodyPr wrap="square" rtlCol="0">
            <a:spAutoFit/>
          </a:bodyPr>
          <a:lstStyle/>
          <a:p>
            <a:endParaRPr lang="en-US" sz="2800" dirty="0"/>
          </a:p>
          <a:p>
            <a:r>
              <a:rPr lang="en-US" sz="2800" dirty="0"/>
              <a:t>Cross Data Center Replication (XDCR) in Couchbase Database is a powerful feature that allows data to be replicated across multiple Couchbase clusters, which can be located in different data centers or cloud regions. This ensures data availability, disaster recovery, and geographic distribution of data for improved latency and fault tolerance.</a:t>
            </a:r>
          </a:p>
          <a:p>
            <a:endParaRPr lang="en-US" sz="2800" dirty="0"/>
          </a:p>
        </p:txBody>
      </p:sp>
    </p:spTree>
    <p:extLst>
      <p:ext uri="{BB962C8B-B14F-4D97-AF65-F5344CB8AC3E}">
        <p14:creationId xmlns:p14="http://schemas.microsoft.com/office/powerpoint/2010/main" val="40070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F781-644D-9F97-92AB-68B8A8801750}"/>
              </a:ext>
            </a:extLst>
          </p:cNvPr>
          <p:cNvSpPr>
            <a:spLocks noGrp="1"/>
          </p:cNvSpPr>
          <p:nvPr>
            <p:ph type="title"/>
          </p:nvPr>
        </p:nvSpPr>
        <p:spPr/>
        <p:txBody>
          <a:bodyPr/>
          <a:lstStyle/>
          <a:p>
            <a:r>
              <a:rPr lang="it-IT" dirty="0"/>
              <a:t>                        Key concepts of XDCR</a:t>
            </a:r>
            <a:endParaRPr lang="en-US" dirty="0"/>
          </a:p>
        </p:txBody>
      </p:sp>
      <p:sp>
        <p:nvSpPr>
          <p:cNvPr id="3" name="Content Placeholder 2">
            <a:extLst>
              <a:ext uri="{FF2B5EF4-FFF2-40B4-BE49-F238E27FC236}">
                <a16:creationId xmlns:a16="http://schemas.microsoft.com/office/drawing/2014/main" id="{F3563315-B21D-2594-B9A2-C8A5B166C0F6}"/>
              </a:ext>
            </a:extLst>
          </p:cNvPr>
          <p:cNvSpPr>
            <a:spLocks noGrp="1"/>
          </p:cNvSpPr>
          <p:nvPr>
            <p:ph idx="1"/>
          </p:nvPr>
        </p:nvSpPr>
        <p:spPr/>
        <p:txBody>
          <a:bodyPr/>
          <a:lstStyle/>
          <a:p>
            <a:r>
              <a:rPr lang="it-IT" dirty="0"/>
              <a:t>Cluster: same for Intra-cluster.</a:t>
            </a:r>
          </a:p>
          <a:p>
            <a:r>
              <a:rPr lang="it-IT" dirty="0"/>
              <a:t>Bucket: same for Intra-cluster.</a:t>
            </a:r>
          </a:p>
          <a:p>
            <a:r>
              <a:rPr lang="it-IT" dirty="0"/>
              <a:t>Replication Stream: </a:t>
            </a:r>
            <a:r>
              <a:rPr lang="en-US" dirty="0"/>
              <a:t>A continuous flow of data changes from one cluster to another.</a:t>
            </a:r>
            <a:endParaRPr lang="it-IT" dirty="0"/>
          </a:p>
          <a:p>
            <a:r>
              <a:rPr lang="it-IT" dirty="0"/>
              <a:t>Source Cluster: </a:t>
            </a:r>
            <a:r>
              <a:rPr lang="en-US" dirty="0"/>
              <a:t>The cluster from which data is replicated.</a:t>
            </a:r>
            <a:endParaRPr lang="it-IT" dirty="0"/>
          </a:p>
          <a:p>
            <a:r>
              <a:rPr lang="it-IT" dirty="0"/>
              <a:t>Target Cluster: </a:t>
            </a:r>
            <a:r>
              <a:rPr lang="en-US" dirty="0"/>
              <a:t>The cluster to which data is replicated.</a:t>
            </a:r>
          </a:p>
        </p:txBody>
      </p:sp>
    </p:spTree>
    <p:extLst>
      <p:ext uri="{BB962C8B-B14F-4D97-AF65-F5344CB8AC3E}">
        <p14:creationId xmlns:p14="http://schemas.microsoft.com/office/powerpoint/2010/main" val="3813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0FC-C4A4-2E9F-657F-180127BFA09B}"/>
              </a:ext>
            </a:extLst>
          </p:cNvPr>
          <p:cNvSpPr>
            <a:spLocks noGrp="1"/>
          </p:cNvSpPr>
          <p:nvPr>
            <p:ph type="title"/>
          </p:nvPr>
        </p:nvSpPr>
        <p:spPr/>
        <p:txBody>
          <a:bodyPr/>
          <a:lstStyle/>
          <a:p>
            <a:r>
              <a:rPr lang="it-IT" dirty="0"/>
              <a:t>                            XDCR Components</a:t>
            </a:r>
            <a:endParaRPr lang="en-US" dirty="0"/>
          </a:p>
        </p:txBody>
      </p:sp>
      <p:sp>
        <p:nvSpPr>
          <p:cNvPr id="3" name="Content Placeholder 2">
            <a:extLst>
              <a:ext uri="{FF2B5EF4-FFF2-40B4-BE49-F238E27FC236}">
                <a16:creationId xmlns:a16="http://schemas.microsoft.com/office/drawing/2014/main" id="{0978E275-9379-F226-B8A2-6165B8DF09FB}"/>
              </a:ext>
            </a:extLst>
          </p:cNvPr>
          <p:cNvSpPr>
            <a:spLocks noGrp="1"/>
          </p:cNvSpPr>
          <p:nvPr>
            <p:ph idx="1"/>
          </p:nvPr>
        </p:nvSpPr>
        <p:spPr/>
        <p:txBody>
          <a:bodyPr/>
          <a:lstStyle/>
          <a:p>
            <a:r>
              <a:rPr lang="it-IT" dirty="0"/>
              <a:t>Replication Definitions: </a:t>
            </a:r>
            <a:r>
              <a:rPr lang="en-US" dirty="0"/>
              <a:t>Administrators define replication relationships between source and target clusters, specifying which buckets to replicate and the direction of replication.</a:t>
            </a:r>
            <a:endParaRPr lang="it-IT" dirty="0"/>
          </a:p>
          <a:p>
            <a:r>
              <a:rPr lang="it-IT" dirty="0"/>
              <a:t>XDCR Processes: </a:t>
            </a:r>
            <a:r>
              <a:rPr lang="en-US" dirty="0"/>
              <a:t>Background processes that handle the actual data replication between clusters.</a:t>
            </a:r>
            <a:endParaRPr lang="it-IT" dirty="0"/>
          </a:p>
          <a:p>
            <a:pPr marL="0" indent="0">
              <a:buNone/>
            </a:pPr>
            <a:endParaRPr lang="en-US" dirty="0"/>
          </a:p>
        </p:txBody>
      </p:sp>
    </p:spTree>
    <p:extLst>
      <p:ext uri="{BB962C8B-B14F-4D97-AF65-F5344CB8AC3E}">
        <p14:creationId xmlns:p14="http://schemas.microsoft.com/office/powerpoint/2010/main" val="422237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7995-C30B-BDBB-22D2-2980F39261E1}"/>
              </a:ext>
            </a:extLst>
          </p:cNvPr>
          <p:cNvSpPr>
            <a:spLocks noGrp="1"/>
          </p:cNvSpPr>
          <p:nvPr>
            <p:ph type="title"/>
          </p:nvPr>
        </p:nvSpPr>
        <p:spPr/>
        <p:txBody>
          <a:bodyPr/>
          <a:lstStyle/>
          <a:p>
            <a:r>
              <a:rPr lang="en-US" dirty="0"/>
              <a:t>                                       XDCR Setup</a:t>
            </a:r>
          </a:p>
        </p:txBody>
      </p:sp>
      <p:sp>
        <p:nvSpPr>
          <p:cNvPr id="3" name="Content Placeholder 2">
            <a:extLst>
              <a:ext uri="{FF2B5EF4-FFF2-40B4-BE49-F238E27FC236}">
                <a16:creationId xmlns:a16="http://schemas.microsoft.com/office/drawing/2014/main" id="{06CB48C7-267F-DC45-684B-1C31C37484FB}"/>
              </a:ext>
            </a:extLst>
          </p:cNvPr>
          <p:cNvSpPr>
            <a:spLocks noGrp="1"/>
          </p:cNvSpPr>
          <p:nvPr>
            <p:ph idx="1"/>
          </p:nvPr>
        </p:nvSpPr>
        <p:spPr/>
        <p:txBody>
          <a:bodyPr/>
          <a:lstStyle/>
          <a:p>
            <a:r>
              <a:rPr lang="it-IT" dirty="0"/>
              <a:t>Cluster Pairing: </a:t>
            </a:r>
            <a:r>
              <a:rPr lang="en-US" dirty="0"/>
              <a:t>Establish a connection between the source and target clusters using their IP addresses or hostnames and authentication credentials are configured to allow secure communication between clusters.</a:t>
            </a:r>
            <a:endParaRPr lang="it-IT" dirty="0"/>
          </a:p>
          <a:p>
            <a:r>
              <a:rPr lang="en-US" dirty="0"/>
              <a:t>Replication Configuration: Define replication tasks specifying source and target buckets and configure settings such as filtering (e.g., only replicate documents that match certain criteria), conflict resolution, and network bandwidth limitations.</a:t>
            </a:r>
          </a:p>
        </p:txBody>
      </p:sp>
    </p:spTree>
    <p:extLst>
      <p:ext uri="{BB962C8B-B14F-4D97-AF65-F5344CB8AC3E}">
        <p14:creationId xmlns:p14="http://schemas.microsoft.com/office/powerpoint/2010/main" val="10707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4E82-10C5-073A-FF41-930A2EF2AA54}"/>
              </a:ext>
            </a:extLst>
          </p:cNvPr>
          <p:cNvSpPr>
            <a:spLocks noGrp="1"/>
          </p:cNvSpPr>
          <p:nvPr>
            <p:ph type="title"/>
          </p:nvPr>
        </p:nvSpPr>
        <p:spPr/>
        <p:txBody>
          <a:bodyPr/>
          <a:lstStyle/>
          <a:p>
            <a:r>
              <a:rPr lang="en-US" dirty="0"/>
              <a:t>                                     XDCR Operation</a:t>
            </a:r>
          </a:p>
        </p:txBody>
      </p:sp>
      <p:sp>
        <p:nvSpPr>
          <p:cNvPr id="3" name="Content Placeholder 2">
            <a:extLst>
              <a:ext uri="{FF2B5EF4-FFF2-40B4-BE49-F238E27FC236}">
                <a16:creationId xmlns:a16="http://schemas.microsoft.com/office/drawing/2014/main" id="{4EA0D1F2-DDF2-458E-1C1B-7A18869D67F9}"/>
              </a:ext>
            </a:extLst>
          </p:cNvPr>
          <p:cNvSpPr>
            <a:spLocks noGrp="1"/>
          </p:cNvSpPr>
          <p:nvPr>
            <p:ph idx="1"/>
          </p:nvPr>
        </p:nvSpPr>
        <p:spPr/>
        <p:txBody>
          <a:bodyPr>
            <a:normAutofit lnSpcReduction="10000"/>
          </a:bodyPr>
          <a:lstStyle/>
          <a:p>
            <a:r>
              <a:rPr lang="en-US" dirty="0"/>
              <a:t>Data Changes Detection: XDCR continuously monitors the source bucket for changes, such as document inserts, updates, and deletions. leverages Couchbase's DCP (Database Change Protocol) to detect changes efficiently.</a:t>
            </a:r>
          </a:p>
          <a:p>
            <a:r>
              <a:rPr lang="en-US" dirty="0"/>
              <a:t>Data Transfer: Detected changes are transferred from the source cluster to the target cluster over the network. XDCR compresses and batches data to optimize network usage and reduce latency.</a:t>
            </a:r>
          </a:p>
          <a:p>
            <a:r>
              <a:rPr lang="en-US" dirty="0"/>
              <a:t>Conflict Resolution: Since data can be modified in both the source and target clusters, conflicts might occur. XDCR uses configurable conflict resolution strategies, such as timestamp-based or custom conflict resolution logic.</a:t>
            </a:r>
          </a:p>
        </p:txBody>
      </p:sp>
    </p:spTree>
    <p:extLst>
      <p:ext uri="{BB962C8B-B14F-4D97-AF65-F5344CB8AC3E}">
        <p14:creationId xmlns:p14="http://schemas.microsoft.com/office/powerpoint/2010/main" val="111009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ED6-9685-4C99-1EEF-9273C4DB1A2D}"/>
              </a:ext>
            </a:extLst>
          </p:cNvPr>
          <p:cNvSpPr>
            <a:spLocks noGrp="1"/>
          </p:cNvSpPr>
          <p:nvPr>
            <p:ph type="title"/>
          </p:nvPr>
        </p:nvSpPr>
        <p:spPr>
          <a:xfrm>
            <a:off x="1218883" y="274637"/>
            <a:ext cx="10360501" cy="706091"/>
          </a:xfrm>
        </p:spPr>
        <p:txBody>
          <a:bodyPr/>
          <a:lstStyle/>
          <a:p>
            <a:r>
              <a:rPr lang="it-IT" dirty="0"/>
              <a:t>                     XDCR Replication Topologies</a:t>
            </a:r>
            <a:endParaRPr lang="en-US" dirty="0"/>
          </a:p>
        </p:txBody>
      </p:sp>
      <p:pic>
        <p:nvPicPr>
          <p:cNvPr id="5" name="Content Placeholder 4" descr="A diagram of a data center&#10;&#10;Description automatically generated">
            <a:extLst>
              <a:ext uri="{FF2B5EF4-FFF2-40B4-BE49-F238E27FC236}">
                <a16:creationId xmlns:a16="http://schemas.microsoft.com/office/drawing/2014/main" id="{D46BD611-1CCF-8A84-6B6C-AEF85DDA7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586" y="1484784"/>
            <a:ext cx="4928389" cy="2119883"/>
          </a:xfrm>
        </p:spPr>
      </p:pic>
      <p:pic>
        <p:nvPicPr>
          <p:cNvPr id="7" name="Picture 6" descr="A diagram of data center&#10;&#10;Description automatically generated">
            <a:extLst>
              <a:ext uri="{FF2B5EF4-FFF2-40B4-BE49-F238E27FC236}">
                <a16:creationId xmlns:a16="http://schemas.microsoft.com/office/drawing/2014/main" id="{453B504A-1F8D-D641-C60C-4C85A1332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8468" y="1484783"/>
            <a:ext cx="5013230" cy="2119883"/>
          </a:xfrm>
          <a:prstGeom prst="rect">
            <a:avLst/>
          </a:prstGeom>
        </p:spPr>
      </p:pic>
      <p:sp>
        <p:nvSpPr>
          <p:cNvPr id="8" name="TextBox 7">
            <a:extLst>
              <a:ext uri="{FF2B5EF4-FFF2-40B4-BE49-F238E27FC236}">
                <a16:creationId xmlns:a16="http://schemas.microsoft.com/office/drawing/2014/main" id="{7363CF80-7F83-E7D5-ABD4-7F3937A52E7D}"/>
              </a:ext>
            </a:extLst>
          </p:cNvPr>
          <p:cNvSpPr txBox="1"/>
          <p:nvPr/>
        </p:nvSpPr>
        <p:spPr>
          <a:xfrm>
            <a:off x="1287785" y="3914088"/>
            <a:ext cx="9217024" cy="2677656"/>
          </a:xfrm>
          <a:prstGeom prst="rect">
            <a:avLst/>
          </a:prstGeom>
          <a:noFill/>
        </p:spPr>
        <p:txBody>
          <a:bodyPr wrap="square" rtlCol="0">
            <a:spAutoFit/>
          </a:bodyPr>
          <a:lstStyle/>
          <a:p>
            <a:r>
              <a:rPr lang="it-IT" sz="2800" dirty="0"/>
              <a:t>We have two topologies in XDCR: Unidirectional(picture on the left) and Bidirectional(picture on the right).</a:t>
            </a:r>
          </a:p>
          <a:p>
            <a:r>
              <a:rPr lang="it-IT" sz="2800" dirty="0"/>
              <a:t>In the first one </a:t>
            </a:r>
            <a:r>
              <a:rPr lang="en-US" sz="2800" dirty="0"/>
              <a:t>data is replicated from the source cluster to the target cluster in one direction. In the second one Data is replicated in both directions between two clusters, allowing for active-active data usage.</a:t>
            </a:r>
          </a:p>
        </p:txBody>
      </p:sp>
    </p:spTree>
    <p:extLst>
      <p:ext uri="{BB962C8B-B14F-4D97-AF65-F5344CB8AC3E}">
        <p14:creationId xmlns:p14="http://schemas.microsoft.com/office/powerpoint/2010/main" val="237015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3A2C-BB41-8F8A-5E35-7DE1BF0D6AF3}"/>
              </a:ext>
            </a:extLst>
          </p:cNvPr>
          <p:cNvSpPr>
            <a:spLocks noGrp="1"/>
          </p:cNvSpPr>
          <p:nvPr>
            <p:ph type="title"/>
          </p:nvPr>
        </p:nvSpPr>
        <p:spPr/>
        <p:txBody>
          <a:bodyPr/>
          <a:lstStyle/>
          <a:p>
            <a:r>
              <a:rPr lang="it-IT" dirty="0"/>
              <a:t>                                     XDCR </a:t>
            </a:r>
            <a:r>
              <a:rPr lang="en-US" dirty="0"/>
              <a:t>Use Cases</a:t>
            </a:r>
          </a:p>
        </p:txBody>
      </p:sp>
      <p:sp>
        <p:nvSpPr>
          <p:cNvPr id="3" name="Content Placeholder 2">
            <a:extLst>
              <a:ext uri="{FF2B5EF4-FFF2-40B4-BE49-F238E27FC236}">
                <a16:creationId xmlns:a16="http://schemas.microsoft.com/office/drawing/2014/main" id="{CF16205D-599D-33AA-BC8B-F39E00B445C6}"/>
              </a:ext>
            </a:extLst>
          </p:cNvPr>
          <p:cNvSpPr>
            <a:spLocks noGrp="1"/>
          </p:cNvSpPr>
          <p:nvPr>
            <p:ph idx="1"/>
          </p:nvPr>
        </p:nvSpPr>
        <p:spPr>
          <a:xfrm>
            <a:off x="1218883" y="1701797"/>
            <a:ext cx="10360501" cy="4881566"/>
          </a:xfrm>
        </p:spPr>
        <p:txBody>
          <a:bodyPr>
            <a:normAutofit/>
          </a:bodyPr>
          <a:lstStyle/>
          <a:p>
            <a:r>
              <a:rPr lang="en-US" dirty="0"/>
              <a:t>Disaster Recovery: By replicating data to a geographically distant data center, XDCR ensures that a backup is always available in case of a catastrophic failure in the primary data center.</a:t>
            </a:r>
          </a:p>
          <a:p>
            <a:r>
              <a:rPr lang="en-US" dirty="0"/>
              <a:t>Geographic Distribution: Data can be replicated to clusters closer to end-users, reducing latency and improving performance for global applications.</a:t>
            </a:r>
          </a:p>
          <a:p>
            <a:r>
              <a:rPr lang="en-US" dirty="0"/>
              <a:t>Cloud Migration: XDCR can be used to migrate data between on-premises clusters and cloud-based clusters seamlessly. </a:t>
            </a:r>
          </a:p>
          <a:p>
            <a:r>
              <a:rPr lang="en-US" dirty="0"/>
              <a:t>Data Aggregation: Data from multiple clusters can be replicated to a central cluster for aggregation and analysis.</a:t>
            </a:r>
          </a:p>
        </p:txBody>
      </p:sp>
    </p:spTree>
    <p:extLst>
      <p:ext uri="{BB962C8B-B14F-4D97-AF65-F5344CB8AC3E}">
        <p14:creationId xmlns:p14="http://schemas.microsoft.com/office/powerpoint/2010/main" val="29312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D485-25C7-A244-F9A2-B6A54FDE0F6F}"/>
              </a:ext>
            </a:extLst>
          </p:cNvPr>
          <p:cNvSpPr>
            <a:spLocks noGrp="1"/>
          </p:cNvSpPr>
          <p:nvPr>
            <p:ph type="title"/>
          </p:nvPr>
        </p:nvSpPr>
        <p:spPr/>
        <p:txBody>
          <a:bodyPr/>
          <a:lstStyle/>
          <a:p>
            <a:pPr algn="ctr"/>
            <a:r>
              <a:rPr lang="en-US" dirty="0"/>
              <a:t>Monitoring and Management</a:t>
            </a:r>
          </a:p>
        </p:txBody>
      </p:sp>
      <p:sp>
        <p:nvSpPr>
          <p:cNvPr id="3" name="Content Placeholder 2">
            <a:extLst>
              <a:ext uri="{FF2B5EF4-FFF2-40B4-BE49-F238E27FC236}">
                <a16:creationId xmlns:a16="http://schemas.microsoft.com/office/drawing/2014/main" id="{4C156CAA-AD88-9BAB-A96F-336A705DCB5D}"/>
              </a:ext>
            </a:extLst>
          </p:cNvPr>
          <p:cNvSpPr>
            <a:spLocks noGrp="1"/>
          </p:cNvSpPr>
          <p:nvPr>
            <p:ph idx="1"/>
          </p:nvPr>
        </p:nvSpPr>
        <p:spPr>
          <a:xfrm>
            <a:off x="1218883" y="2420888"/>
            <a:ext cx="10360501" cy="3384376"/>
          </a:xfrm>
        </p:spPr>
        <p:txBody>
          <a:bodyPr/>
          <a:lstStyle/>
          <a:p>
            <a:r>
              <a:rPr lang="it-IT" dirty="0"/>
              <a:t>XDCR Dashboard: </a:t>
            </a:r>
            <a:r>
              <a:rPr lang="en-US" dirty="0"/>
              <a:t>Couchbase provides a web-based interface to monitor and manage XDCR tasks, showing statistics such as data transfer rates, replication lag, and error rates.</a:t>
            </a:r>
            <a:endParaRPr lang="it-IT" dirty="0"/>
          </a:p>
          <a:p>
            <a:r>
              <a:rPr lang="it-IT" dirty="0"/>
              <a:t>Logging and Alerts: </a:t>
            </a:r>
            <a:r>
              <a:rPr lang="en-US" dirty="0"/>
              <a:t>Administrators can configure logging and alerts to be notified of issues such as replication failures or network problems.</a:t>
            </a:r>
          </a:p>
        </p:txBody>
      </p:sp>
    </p:spTree>
    <p:extLst>
      <p:ext uri="{BB962C8B-B14F-4D97-AF65-F5344CB8AC3E}">
        <p14:creationId xmlns:p14="http://schemas.microsoft.com/office/powerpoint/2010/main" val="277963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6DE6-8F28-3A53-74C1-17D43600EF18}"/>
              </a:ext>
            </a:extLst>
          </p:cNvPr>
          <p:cNvSpPr>
            <a:spLocks noGrp="1"/>
          </p:cNvSpPr>
          <p:nvPr>
            <p:ph type="title"/>
          </p:nvPr>
        </p:nvSpPr>
        <p:spPr/>
        <p:txBody>
          <a:bodyPr/>
          <a:lstStyle/>
          <a:p>
            <a:pPr algn="ctr"/>
            <a:r>
              <a:rPr lang="it-IT" dirty="0"/>
              <a:t>Queries in Couchbase</a:t>
            </a:r>
            <a:endParaRPr lang="en-US" dirty="0"/>
          </a:p>
        </p:txBody>
      </p:sp>
      <p:sp>
        <p:nvSpPr>
          <p:cNvPr id="5" name="TextBox 4">
            <a:extLst>
              <a:ext uri="{FF2B5EF4-FFF2-40B4-BE49-F238E27FC236}">
                <a16:creationId xmlns:a16="http://schemas.microsoft.com/office/drawing/2014/main" id="{EA98110A-E9E0-2EE9-B8BC-30A7671AF453}"/>
              </a:ext>
            </a:extLst>
          </p:cNvPr>
          <p:cNvSpPr txBox="1"/>
          <p:nvPr/>
        </p:nvSpPr>
        <p:spPr>
          <a:xfrm>
            <a:off x="1485900" y="1700808"/>
            <a:ext cx="10009112" cy="2677656"/>
          </a:xfrm>
          <a:prstGeom prst="rect">
            <a:avLst/>
          </a:prstGeom>
          <a:noFill/>
        </p:spPr>
        <p:txBody>
          <a:bodyPr wrap="square" rtlCol="0">
            <a:spAutoFit/>
          </a:bodyPr>
          <a:lstStyle/>
          <a:p>
            <a:r>
              <a:rPr lang="en-US" sz="2800" dirty="0"/>
              <a:t>Couchbase Server uses a query language called SQL++. The Couchbase implementation of SQL++ was formerly known as N1QL (pronounced "nickel"). SQL++ is an expressive, powerful, and complete SQL dialect for querying, transforming, and manipulating JSON data. Based on SQL, it’s immediately familiar to developers who can quickly start developing rich applications.</a:t>
            </a:r>
          </a:p>
        </p:txBody>
      </p:sp>
    </p:spTree>
    <p:extLst>
      <p:ext uri="{BB962C8B-B14F-4D97-AF65-F5344CB8AC3E}">
        <p14:creationId xmlns:p14="http://schemas.microsoft.com/office/powerpoint/2010/main" val="16746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5193" y="81949"/>
            <a:ext cx="10360501" cy="1223963"/>
          </a:xfrm>
        </p:spPr>
        <p:txBody>
          <a:bodyPr>
            <a:normAutofit/>
          </a:bodyPr>
          <a:lstStyle/>
          <a:p>
            <a:pPr algn="ctr"/>
            <a:r>
              <a:rPr lang="en-US" sz="4000" dirty="0"/>
              <a:t>Introduction</a:t>
            </a:r>
          </a:p>
        </p:txBody>
      </p:sp>
      <p:sp>
        <p:nvSpPr>
          <p:cNvPr id="14" name="Content Placeholder 13"/>
          <p:cNvSpPr>
            <a:spLocks noGrp="1"/>
          </p:cNvSpPr>
          <p:nvPr>
            <p:ph idx="1"/>
          </p:nvPr>
        </p:nvSpPr>
        <p:spPr>
          <a:xfrm>
            <a:off x="1053852" y="2757401"/>
            <a:ext cx="10360501" cy="2969138"/>
          </a:xfrm>
        </p:spPr>
        <p:txBody>
          <a:bodyPr>
            <a:normAutofit lnSpcReduction="10000"/>
          </a:bodyPr>
          <a:lstStyle/>
          <a:p>
            <a:r>
              <a:rPr lang="en-US" dirty="0"/>
              <a:t>Couchbase Server, originally known as </a:t>
            </a:r>
            <a:r>
              <a:rPr lang="en-US" dirty="0" err="1"/>
              <a:t>Membase</a:t>
            </a:r>
            <a:r>
              <a:rPr lang="en-US" dirty="0"/>
              <a:t>, is a source-available, distributed multi-model NoSQL document-oriented database software package optimized for interactive applications</a:t>
            </a:r>
          </a:p>
          <a:p>
            <a:r>
              <a:rPr lang="en-US" dirty="0"/>
              <a:t>These applications may serve many concurrent users by creating, storing, retrieving, aggregating, manipulating and presenting data</a:t>
            </a:r>
          </a:p>
          <a:p>
            <a:r>
              <a:rPr lang="en-US" dirty="0"/>
              <a:t>It is designed to be clustered from a single machine to very large-scale deployments spanning many machines</a:t>
            </a:r>
          </a:p>
          <a:p>
            <a:endParaRPr lang="en-US" dirty="0"/>
          </a:p>
        </p:txBody>
      </p:sp>
      <p:sp>
        <p:nvSpPr>
          <p:cNvPr id="2" name="TextBox 1">
            <a:extLst>
              <a:ext uri="{FF2B5EF4-FFF2-40B4-BE49-F238E27FC236}">
                <a16:creationId xmlns:a16="http://schemas.microsoft.com/office/drawing/2014/main" id="{3DA74C3A-8213-F3DA-496C-60CAF5764F5D}"/>
              </a:ext>
            </a:extLst>
          </p:cNvPr>
          <p:cNvSpPr txBox="1"/>
          <p:nvPr/>
        </p:nvSpPr>
        <p:spPr>
          <a:xfrm>
            <a:off x="1053852" y="1611990"/>
            <a:ext cx="5760640" cy="461665"/>
          </a:xfrm>
          <a:prstGeom prst="rect">
            <a:avLst/>
          </a:prstGeom>
          <a:noFill/>
        </p:spPr>
        <p:txBody>
          <a:bodyPr wrap="square" rtlCol="0">
            <a:spAutoFit/>
          </a:bodyPr>
          <a:lstStyle/>
          <a:p>
            <a:r>
              <a:rPr lang="it-IT" dirty="0"/>
              <a:t>What is Couchbase ?</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5E55-B15C-EFB6-C1B5-5C1669C18E95}"/>
              </a:ext>
            </a:extLst>
          </p:cNvPr>
          <p:cNvSpPr>
            <a:spLocks noGrp="1"/>
          </p:cNvSpPr>
          <p:nvPr>
            <p:ph type="title"/>
          </p:nvPr>
        </p:nvSpPr>
        <p:spPr>
          <a:xfrm>
            <a:off x="1218881" y="165357"/>
            <a:ext cx="10360501" cy="634083"/>
          </a:xfrm>
        </p:spPr>
        <p:txBody>
          <a:bodyPr/>
          <a:lstStyle/>
          <a:p>
            <a:pPr algn="ctr"/>
            <a:r>
              <a:rPr lang="it-IT" dirty="0"/>
              <a:t>Query example 1</a:t>
            </a:r>
            <a:endParaRPr lang="en-US" dirty="0"/>
          </a:p>
        </p:txBody>
      </p:sp>
      <p:pic>
        <p:nvPicPr>
          <p:cNvPr id="5" name="Picture 4" descr="A screenshot of a computer&#10;&#10;Description automatically generated">
            <a:extLst>
              <a:ext uri="{FF2B5EF4-FFF2-40B4-BE49-F238E27FC236}">
                <a16:creationId xmlns:a16="http://schemas.microsoft.com/office/drawing/2014/main" id="{FD1DA685-8E4F-095B-611C-150DA35A5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720" y="908720"/>
            <a:ext cx="7416825" cy="3600400"/>
          </a:xfrm>
          <a:prstGeom prst="rect">
            <a:avLst/>
          </a:prstGeom>
        </p:spPr>
      </p:pic>
      <p:sp>
        <p:nvSpPr>
          <p:cNvPr id="6" name="TextBox 5">
            <a:extLst>
              <a:ext uri="{FF2B5EF4-FFF2-40B4-BE49-F238E27FC236}">
                <a16:creationId xmlns:a16="http://schemas.microsoft.com/office/drawing/2014/main" id="{B9164D32-1466-AB06-8AAD-F0975C5EDA67}"/>
              </a:ext>
            </a:extLst>
          </p:cNvPr>
          <p:cNvSpPr txBox="1"/>
          <p:nvPr/>
        </p:nvSpPr>
        <p:spPr>
          <a:xfrm>
            <a:off x="1934636" y="5085183"/>
            <a:ext cx="8928992" cy="954107"/>
          </a:xfrm>
          <a:prstGeom prst="rect">
            <a:avLst/>
          </a:prstGeom>
          <a:noFill/>
        </p:spPr>
        <p:txBody>
          <a:bodyPr wrap="square" rtlCol="0">
            <a:spAutoFit/>
          </a:bodyPr>
          <a:lstStyle/>
          <a:p>
            <a:r>
              <a:rPr lang="en-US" sz="2800" dirty="0"/>
              <a:t>With this query, we retrieve all airlines with their country of origin and their callsign.</a:t>
            </a:r>
          </a:p>
        </p:txBody>
      </p:sp>
    </p:spTree>
    <p:extLst>
      <p:ext uri="{BB962C8B-B14F-4D97-AF65-F5344CB8AC3E}">
        <p14:creationId xmlns:p14="http://schemas.microsoft.com/office/powerpoint/2010/main" val="3839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B60F-58C4-495E-6808-D39B83DDD002}"/>
              </a:ext>
            </a:extLst>
          </p:cNvPr>
          <p:cNvSpPr>
            <a:spLocks noGrp="1"/>
          </p:cNvSpPr>
          <p:nvPr>
            <p:ph type="title"/>
          </p:nvPr>
        </p:nvSpPr>
        <p:spPr>
          <a:xfrm>
            <a:off x="1227788" y="18661"/>
            <a:ext cx="10360501" cy="682522"/>
          </a:xfrm>
        </p:spPr>
        <p:txBody>
          <a:bodyPr>
            <a:normAutofit/>
          </a:bodyPr>
          <a:lstStyle/>
          <a:p>
            <a:pPr algn="ctr"/>
            <a:r>
              <a:rPr lang="it-IT" dirty="0"/>
              <a:t>Query example 2</a:t>
            </a:r>
            <a:endParaRPr lang="en-US" dirty="0"/>
          </a:p>
        </p:txBody>
      </p:sp>
      <p:pic>
        <p:nvPicPr>
          <p:cNvPr id="5" name="Picture 4" descr="A screenshot of a computer&#10;&#10;Description automatically generated">
            <a:extLst>
              <a:ext uri="{FF2B5EF4-FFF2-40B4-BE49-F238E27FC236}">
                <a16:creationId xmlns:a16="http://schemas.microsoft.com/office/drawing/2014/main" id="{129579DA-7084-1167-4555-9F39992DF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694" y="871162"/>
            <a:ext cx="7632848" cy="4059528"/>
          </a:xfrm>
          <a:prstGeom prst="rect">
            <a:avLst/>
          </a:prstGeom>
        </p:spPr>
      </p:pic>
      <p:sp>
        <p:nvSpPr>
          <p:cNvPr id="6" name="TextBox 5">
            <a:extLst>
              <a:ext uri="{FF2B5EF4-FFF2-40B4-BE49-F238E27FC236}">
                <a16:creationId xmlns:a16="http://schemas.microsoft.com/office/drawing/2014/main" id="{4A51C57E-9E0C-74AC-6556-110E493943A4}"/>
              </a:ext>
            </a:extLst>
          </p:cNvPr>
          <p:cNvSpPr txBox="1"/>
          <p:nvPr/>
        </p:nvSpPr>
        <p:spPr>
          <a:xfrm>
            <a:off x="1197868" y="5351602"/>
            <a:ext cx="10657184" cy="954107"/>
          </a:xfrm>
          <a:prstGeom prst="rect">
            <a:avLst/>
          </a:prstGeom>
          <a:noFill/>
        </p:spPr>
        <p:txBody>
          <a:bodyPr wrap="square" rtlCol="0">
            <a:spAutoFit/>
          </a:bodyPr>
          <a:lstStyle/>
          <a:p>
            <a:r>
              <a:rPr lang="en-US" sz="2800" dirty="0"/>
              <a:t>With this query, we count the number of airlines operating in each country</a:t>
            </a:r>
          </a:p>
        </p:txBody>
      </p:sp>
    </p:spTree>
    <p:extLst>
      <p:ext uri="{BB962C8B-B14F-4D97-AF65-F5344CB8AC3E}">
        <p14:creationId xmlns:p14="http://schemas.microsoft.com/office/powerpoint/2010/main" val="353980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5DEA-79FC-BF21-9209-39E72B46B64F}"/>
              </a:ext>
            </a:extLst>
          </p:cNvPr>
          <p:cNvSpPr>
            <a:spLocks noGrp="1"/>
          </p:cNvSpPr>
          <p:nvPr>
            <p:ph type="title"/>
          </p:nvPr>
        </p:nvSpPr>
        <p:spPr>
          <a:xfrm>
            <a:off x="1218883" y="274637"/>
            <a:ext cx="10360501" cy="562075"/>
          </a:xfrm>
        </p:spPr>
        <p:txBody>
          <a:bodyPr>
            <a:normAutofit fontScale="90000"/>
          </a:bodyPr>
          <a:lstStyle/>
          <a:p>
            <a:pPr algn="ctr"/>
            <a:r>
              <a:rPr lang="it-IT" dirty="0"/>
              <a:t>Query example 3</a:t>
            </a:r>
            <a:endParaRPr lang="en-US" dirty="0"/>
          </a:p>
        </p:txBody>
      </p:sp>
      <p:pic>
        <p:nvPicPr>
          <p:cNvPr id="5" name="Picture 4" descr="A screenshot of a computer&#10;&#10;Description automatically generated">
            <a:extLst>
              <a:ext uri="{FF2B5EF4-FFF2-40B4-BE49-F238E27FC236}">
                <a16:creationId xmlns:a16="http://schemas.microsoft.com/office/drawing/2014/main" id="{CDC85253-94FF-8074-7ACF-609F77B0E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2" y="980728"/>
            <a:ext cx="8585641" cy="3702218"/>
          </a:xfrm>
          <a:prstGeom prst="rect">
            <a:avLst/>
          </a:prstGeom>
        </p:spPr>
      </p:pic>
      <p:sp>
        <p:nvSpPr>
          <p:cNvPr id="8" name="TextBox 7">
            <a:extLst>
              <a:ext uri="{FF2B5EF4-FFF2-40B4-BE49-F238E27FC236}">
                <a16:creationId xmlns:a16="http://schemas.microsoft.com/office/drawing/2014/main" id="{49A446E9-C8FC-0C4C-9AF7-C86FE75AE86C}"/>
              </a:ext>
            </a:extLst>
          </p:cNvPr>
          <p:cNvSpPr txBox="1"/>
          <p:nvPr/>
        </p:nvSpPr>
        <p:spPr>
          <a:xfrm>
            <a:off x="1753345" y="5229200"/>
            <a:ext cx="9073008" cy="523220"/>
          </a:xfrm>
          <a:prstGeom prst="rect">
            <a:avLst/>
          </a:prstGeom>
          <a:noFill/>
        </p:spPr>
        <p:txBody>
          <a:bodyPr wrap="square" rtlCol="0">
            <a:spAutoFit/>
          </a:bodyPr>
          <a:lstStyle/>
          <a:p>
            <a:r>
              <a:rPr lang="it-IT" sz="2800" dirty="0"/>
              <a:t>With this query, we add a new airline using JSON format.</a:t>
            </a:r>
            <a:endParaRPr lang="en-US" sz="2800" dirty="0"/>
          </a:p>
        </p:txBody>
      </p:sp>
    </p:spTree>
    <p:extLst>
      <p:ext uri="{BB962C8B-B14F-4D97-AF65-F5344CB8AC3E}">
        <p14:creationId xmlns:p14="http://schemas.microsoft.com/office/powerpoint/2010/main" val="270955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FB86-397B-CC4F-FFDA-8E3C93FF89D9}"/>
              </a:ext>
            </a:extLst>
          </p:cNvPr>
          <p:cNvSpPr>
            <a:spLocks noGrp="1"/>
          </p:cNvSpPr>
          <p:nvPr>
            <p:ph type="title"/>
          </p:nvPr>
        </p:nvSpPr>
        <p:spPr>
          <a:xfrm>
            <a:off x="1218883" y="274638"/>
            <a:ext cx="10360501" cy="419294"/>
          </a:xfrm>
        </p:spPr>
        <p:txBody>
          <a:bodyPr>
            <a:normAutofit fontScale="90000"/>
          </a:bodyPr>
          <a:lstStyle/>
          <a:p>
            <a:pPr algn="ctr"/>
            <a:r>
              <a:rPr lang="it-IT" dirty="0"/>
              <a:t>Query Example 4</a:t>
            </a:r>
            <a:endParaRPr lang="en-US" dirty="0"/>
          </a:p>
        </p:txBody>
      </p:sp>
      <p:pic>
        <p:nvPicPr>
          <p:cNvPr id="5" name="Picture 4" descr="A screenshot of a computer&#10;&#10;Description automatically generated">
            <a:extLst>
              <a:ext uri="{FF2B5EF4-FFF2-40B4-BE49-F238E27FC236}">
                <a16:creationId xmlns:a16="http://schemas.microsoft.com/office/drawing/2014/main" id="{6739056C-E6F6-B4AE-FCA7-F8434312F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996" y="1124744"/>
            <a:ext cx="7981187" cy="3872308"/>
          </a:xfrm>
          <a:prstGeom prst="rect">
            <a:avLst/>
          </a:prstGeom>
        </p:spPr>
      </p:pic>
      <p:sp>
        <p:nvSpPr>
          <p:cNvPr id="6" name="TextBox 5">
            <a:extLst>
              <a:ext uri="{FF2B5EF4-FFF2-40B4-BE49-F238E27FC236}">
                <a16:creationId xmlns:a16="http://schemas.microsoft.com/office/drawing/2014/main" id="{A71ED61F-EB68-5F0E-662C-C84AE957D047}"/>
              </a:ext>
            </a:extLst>
          </p:cNvPr>
          <p:cNvSpPr txBox="1"/>
          <p:nvPr/>
        </p:nvSpPr>
        <p:spPr>
          <a:xfrm>
            <a:off x="2205980" y="5301208"/>
            <a:ext cx="11017224" cy="523220"/>
          </a:xfrm>
          <a:prstGeom prst="rect">
            <a:avLst/>
          </a:prstGeom>
          <a:noFill/>
        </p:spPr>
        <p:txBody>
          <a:bodyPr wrap="square" rtlCol="0">
            <a:spAutoFit/>
          </a:bodyPr>
          <a:lstStyle/>
          <a:p>
            <a:r>
              <a:rPr lang="it-IT" sz="2800" dirty="0"/>
              <a:t>With this query, we delete the data we created before.</a:t>
            </a:r>
            <a:endParaRPr lang="en-US" sz="2800" dirty="0"/>
          </a:p>
        </p:txBody>
      </p:sp>
    </p:spTree>
    <p:extLst>
      <p:ext uri="{BB962C8B-B14F-4D97-AF65-F5344CB8AC3E}">
        <p14:creationId xmlns:p14="http://schemas.microsoft.com/office/powerpoint/2010/main" val="330141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0176-E88B-6282-3AF3-4D30008E7C84}"/>
              </a:ext>
            </a:extLst>
          </p:cNvPr>
          <p:cNvSpPr>
            <a:spLocks noGrp="1"/>
          </p:cNvSpPr>
          <p:nvPr>
            <p:ph type="title"/>
          </p:nvPr>
        </p:nvSpPr>
        <p:spPr>
          <a:xfrm>
            <a:off x="1207627" y="260649"/>
            <a:ext cx="10360501" cy="720080"/>
          </a:xfrm>
        </p:spPr>
        <p:txBody>
          <a:bodyPr/>
          <a:lstStyle/>
          <a:p>
            <a:pPr algn="ctr"/>
            <a:r>
              <a:rPr lang="it-IT" dirty="0"/>
              <a:t>Main features</a:t>
            </a:r>
            <a:endParaRPr lang="en-US" dirty="0"/>
          </a:p>
        </p:txBody>
      </p:sp>
      <p:pic>
        <p:nvPicPr>
          <p:cNvPr id="5" name="Picture 4" descr="A screenshot of a web page&#10;&#10;Description automatically generated">
            <a:extLst>
              <a:ext uri="{FF2B5EF4-FFF2-40B4-BE49-F238E27FC236}">
                <a16:creationId xmlns:a16="http://schemas.microsoft.com/office/drawing/2014/main" id="{CF271DE0-9982-C1AB-87B6-FBF1068E1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90" y="1196752"/>
            <a:ext cx="10560774" cy="5040733"/>
          </a:xfrm>
          <a:prstGeom prst="rect">
            <a:avLst/>
          </a:prstGeom>
        </p:spPr>
      </p:pic>
    </p:spTree>
    <p:extLst>
      <p:ext uri="{BB962C8B-B14F-4D97-AF65-F5344CB8AC3E}">
        <p14:creationId xmlns:p14="http://schemas.microsoft.com/office/powerpoint/2010/main" val="262686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E4F9-193E-FB67-32AD-21A741EB6D91}"/>
              </a:ext>
            </a:extLst>
          </p:cNvPr>
          <p:cNvSpPr>
            <a:spLocks noGrp="1"/>
          </p:cNvSpPr>
          <p:nvPr>
            <p:ph type="title"/>
          </p:nvPr>
        </p:nvSpPr>
        <p:spPr>
          <a:xfrm>
            <a:off x="1218883" y="274638"/>
            <a:ext cx="10360501" cy="699170"/>
          </a:xfrm>
        </p:spPr>
        <p:txBody>
          <a:bodyPr/>
          <a:lstStyle/>
          <a:p>
            <a:r>
              <a:rPr lang="it-IT" dirty="0"/>
              <a:t>                                  Main features</a:t>
            </a:r>
            <a:endParaRPr lang="en-US" dirty="0"/>
          </a:p>
        </p:txBody>
      </p:sp>
      <p:sp>
        <p:nvSpPr>
          <p:cNvPr id="5" name="TextBox 4">
            <a:extLst>
              <a:ext uri="{FF2B5EF4-FFF2-40B4-BE49-F238E27FC236}">
                <a16:creationId xmlns:a16="http://schemas.microsoft.com/office/drawing/2014/main" id="{66E00CDC-2503-BB9A-0410-75BB365996BD}"/>
              </a:ext>
            </a:extLst>
          </p:cNvPr>
          <p:cNvSpPr txBox="1"/>
          <p:nvPr/>
        </p:nvSpPr>
        <p:spPr>
          <a:xfrm>
            <a:off x="1485900" y="1772816"/>
            <a:ext cx="6120680" cy="3046988"/>
          </a:xfrm>
          <a:prstGeom prst="rect">
            <a:avLst/>
          </a:prstGeom>
          <a:noFill/>
        </p:spPr>
        <p:txBody>
          <a:bodyPr wrap="square">
            <a:spAutoFit/>
          </a:bodyPr>
          <a:lstStyle/>
          <a:p>
            <a:pPr marL="342900" indent="-342900">
              <a:buFont typeface="Arial" panose="020B0604020202020204" pitchFamily="34" charset="0"/>
              <a:buChar char="•"/>
            </a:pPr>
            <a:r>
              <a:rPr lang="en-US" dirty="0"/>
              <a:t>A flexible database to store JSON data without a rigid schema</a:t>
            </a:r>
          </a:p>
          <a:p>
            <a:pPr marL="342900" indent="-342900">
              <a:buFont typeface="Arial" panose="020B0604020202020204" pitchFamily="34" charset="0"/>
              <a:buChar char="•"/>
            </a:pPr>
            <a:r>
              <a:rPr lang="en-US" dirty="0"/>
              <a:t>A familiar SQL standard for queries on your JSON data</a:t>
            </a:r>
          </a:p>
          <a:p>
            <a:pPr marL="342900" indent="-342900">
              <a:buFont typeface="Arial" panose="020B0604020202020204" pitchFamily="34" charset="0"/>
              <a:buChar char="•"/>
            </a:pPr>
            <a:r>
              <a:rPr lang="en-US" dirty="0"/>
              <a:t>The speed of a built-in managed cache, providing microsecond latency</a:t>
            </a:r>
          </a:p>
          <a:p>
            <a:pPr marL="342900" indent="-342900">
              <a:buFont typeface="Arial" panose="020B0604020202020204" pitchFamily="34" charset="0"/>
              <a:buChar char="•"/>
            </a:pPr>
            <a:r>
              <a:rPr lang="en-US" dirty="0"/>
              <a:t>Scale that can accommodate a startup and grow to support a massive enterprise</a:t>
            </a:r>
          </a:p>
        </p:txBody>
      </p:sp>
      <p:pic>
        <p:nvPicPr>
          <p:cNvPr id="4" name="Picture 3" descr="A diagram of a software system&#10;&#10;Description automatically generated with medium confidence">
            <a:extLst>
              <a:ext uri="{FF2B5EF4-FFF2-40B4-BE49-F238E27FC236}">
                <a16:creationId xmlns:a16="http://schemas.microsoft.com/office/drawing/2014/main" id="{34D803C0-D8DA-9218-D6ED-E6D88CA45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580" y="1628800"/>
            <a:ext cx="4188828" cy="3990013"/>
          </a:xfrm>
          <a:prstGeom prst="rect">
            <a:avLst/>
          </a:prstGeom>
        </p:spPr>
      </p:pic>
    </p:spTree>
    <p:extLst>
      <p:ext uri="{BB962C8B-B14F-4D97-AF65-F5344CB8AC3E}">
        <p14:creationId xmlns:p14="http://schemas.microsoft.com/office/powerpoint/2010/main" val="342196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4997-40A7-4174-FE6C-EF09374B8E90}"/>
              </a:ext>
            </a:extLst>
          </p:cNvPr>
          <p:cNvSpPr>
            <a:spLocks noGrp="1"/>
          </p:cNvSpPr>
          <p:nvPr>
            <p:ph type="title"/>
          </p:nvPr>
        </p:nvSpPr>
        <p:spPr>
          <a:xfrm>
            <a:off x="1218883" y="274637"/>
            <a:ext cx="10360501" cy="850107"/>
          </a:xfrm>
        </p:spPr>
        <p:txBody>
          <a:bodyPr/>
          <a:lstStyle/>
          <a:p>
            <a:r>
              <a:rPr lang="it-IT" dirty="0"/>
              <a:t>                         Replication in Couchbase</a:t>
            </a:r>
            <a:endParaRPr lang="en-US" dirty="0"/>
          </a:p>
        </p:txBody>
      </p:sp>
      <p:sp>
        <p:nvSpPr>
          <p:cNvPr id="3" name="Content Placeholder 2">
            <a:extLst>
              <a:ext uri="{FF2B5EF4-FFF2-40B4-BE49-F238E27FC236}">
                <a16:creationId xmlns:a16="http://schemas.microsoft.com/office/drawing/2014/main" id="{B9F994B7-C0AE-D74E-5649-D68F84115806}"/>
              </a:ext>
            </a:extLst>
          </p:cNvPr>
          <p:cNvSpPr>
            <a:spLocks noGrp="1"/>
          </p:cNvSpPr>
          <p:nvPr>
            <p:ph idx="1"/>
          </p:nvPr>
        </p:nvSpPr>
        <p:spPr>
          <a:xfrm>
            <a:off x="1125860" y="3791657"/>
            <a:ext cx="10360501" cy="1094636"/>
          </a:xfrm>
        </p:spPr>
        <p:txBody>
          <a:bodyPr/>
          <a:lstStyle/>
          <a:p>
            <a:r>
              <a:rPr lang="it-IT" dirty="0"/>
              <a:t>Intra-cluster replication</a:t>
            </a:r>
          </a:p>
          <a:p>
            <a:r>
              <a:rPr lang="en-US" dirty="0"/>
              <a:t>Cross Data Center Replication (XDCR)</a:t>
            </a:r>
            <a:endParaRPr lang="it-IT" dirty="0"/>
          </a:p>
          <a:p>
            <a:endParaRPr lang="en-US" dirty="0"/>
          </a:p>
        </p:txBody>
      </p:sp>
      <p:sp>
        <p:nvSpPr>
          <p:cNvPr id="4" name="TextBox 3">
            <a:extLst>
              <a:ext uri="{FF2B5EF4-FFF2-40B4-BE49-F238E27FC236}">
                <a16:creationId xmlns:a16="http://schemas.microsoft.com/office/drawing/2014/main" id="{778B1485-BEF2-757C-A746-CE12980F66BB}"/>
              </a:ext>
            </a:extLst>
          </p:cNvPr>
          <p:cNvSpPr txBox="1"/>
          <p:nvPr/>
        </p:nvSpPr>
        <p:spPr>
          <a:xfrm>
            <a:off x="1125860" y="1700808"/>
            <a:ext cx="10447744" cy="2062103"/>
          </a:xfrm>
          <a:prstGeom prst="rect">
            <a:avLst/>
          </a:prstGeom>
          <a:noFill/>
        </p:spPr>
        <p:txBody>
          <a:bodyPr wrap="square" rtlCol="0">
            <a:spAutoFit/>
          </a:bodyPr>
          <a:lstStyle/>
          <a:p>
            <a:r>
              <a:rPr lang="en-US" sz="3200" dirty="0"/>
              <a:t>The replication mechanism is crucial for ensuring data redundancy, availability, and consistency across the cluster.</a:t>
            </a:r>
          </a:p>
          <a:p>
            <a:endParaRPr lang="en-US" sz="3200" dirty="0"/>
          </a:p>
          <a:p>
            <a:r>
              <a:rPr lang="en-US" sz="3200" dirty="0"/>
              <a:t>There are two types of replication in Couchbase:</a:t>
            </a:r>
          </a:p>
        </p:txBody>
      </p:sp>
    </p:spTree>
    <p:extLst>
      <p:ext uri="{BB962C8B-B14F-4D97-AF65-F5344CB8AC3E}">
        <p14:creationId xmlns:p14="http://schemas.microsoft.com/office/powerpoint/2010/main" val="11512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F418-B072-B07E-5F88-A575DA64DCAF}"/>
              </a:ext>
            </a:extLst>
          </p:cNvPr>
          <p:cNvSpPr>
            <a:spLocks noGrp="1"/>
          </p:cNvSpPr>
          <p:nvPr>
            <p:ph type="title"/>
          </p:nvPr>
        </p:nvSpPr>
        <p:spPr>
          <a:xfrm>
            <a:off x="1218961" y="81755"/>
            <a:ext cx="10360501" cy="1223963"/>
          </a:xfrm>
        </p:spPr>
        <p:txBody>
          <a:bodyPr/>
          <a:lstStyle/>
          <a:p>
            <a:pPr algn="ctr"/>
            <a:r>
              <a:rPr lang="it-IT" dirty="0"/>
              <a:t>Intra-cluster replication </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87E8CAED-E3F0-C97F-D0DB-BB6B278D6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938" y="1484784"/>
            <a:ext cx="7004948" cy="3312368"/>
          </a:xfrm>
        </p:spPr>
      </p:pic>
      <p:sp>
        <p:nvSpPr>
          <p:cNvPr id="8" name="TextBox 7">
            <a:extLst>
              <a:ext uri="{FF2B5EF4-FFF2-40B4-BE49-F238E27FC236}">
                <a16:creationId xmlns:a16="http://schemas.microsoft.com/office/drawing/2014/main" id="{C00F800E-0314-C3CC-9C64-D3D5EA335EC5}"/>
              </a:ext>
            </a:extLst>
          </p:cNvPr>
          <p:cNvSpPr txBox="1"/>
          <p:nvPr/>
        </p:nvSpPr>
        <p:spPr>
          <a:xfrm>
            <a:off x="1053852" y="5229200"/>
            <a:ext cx="10864556" cy="1015663"/>
          </a:xfrm>
          <a:prstGeom prst="rect">
            <a:avLst/>
          </a:prstGeom>
          <a:noFill/>
        </p:spPr>
        <p:txBody>
          <a:bodyPr wrap="square" rtlCol="0">
            <a:spAutoFit/>
          </a:bodyPr>
          <a:lstStyle/>
          <a:p>
            <a:r>
              <a:rPr lang="en-US" sz="2000" dirty="0"/>
              <a:t>intra-cluster replication is a mechanism that ensures data redundancy, high availability, and fault tolerance within a single Couchbase cluster. This process involves replicating data across multiple nodes within the same cluster.</a:t>
            </a:r>
            <a:endParaRPr lang="en-US" sz="2800" dirty="0"/>
          </a:p>
        </p:txBody>
      </p:sp>
    </p:spTree>
    <p:extLst>
      <p:ext uri="{BB962C8B-B14F-4D97-AF65-F5344CB8AC3E}">
        <p14:creationId xmlns:p14="http://schemas.microsoft.com/office/powerpoint/2010/main" val="302548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6674-5087-035A-F451-EC0CA63DB632}"/>
              </a:ext>
            </a:extLst>
          </p:cNvPr>
          <p:cNvSpPr>
            <a:spLocks noGrp="1"/>
          </p:cNvSpPr>
          <p:nvPr>
            <p:ph type="title"/>
          </p:nvPr>
        </p:nvSpPr>
        <p:spPr/>
        <p:txBody>
          <a:bodyPr/>
          <a:lstStyle/>
          <a:p>
            <a:pPr algn="ctr"/>
            <a:r>
              <a:rPr lang="it-IT" dirty="0"/>
              <a:t>Intra-cluster replication</a:t>
            </a:r>
            <a:endParaRPr lang="en-US" dirty="0"/>
          </a:p>
        </p:txBody>
      </p:sp>
      <p:sp>
        <p:nvSpPr>
          <p:cNvPr id="3" name="Content Placeholder 2">
            <a:extLst>
              <a:ext uri="{FF2B5EF4-FFF2-40B4-BE49-F238E27FC236}">
                <a16:creationId xmlns:a16="http://schemas.microsoft.com/office/drawing/2014/main" id="{86071BC7-967E-E53A-4F6D-097CB2843856}"/>
              </a:ext>
            </a:extLst>
          </p:cNvPr>
          <p:cNvSpPr>
            <a:spLocks noGrp="1"/>
          </p:cNvSpPr>
          <p:nvPr>
            <p:ph idx="1"/>
          </p:nvPr>
        </p:nvSpPr>
        <p:spPr>
          <a:xfrm>
            <a:off x="1011509" y="2636912"/>
            <a:ext cx="10360501" cy="3528393"/>
          </a:xfrm>
        </p:spPr>
        <p:txBody>
          <a:bodyPr>
            <a:normAutofit fontScale="92500" lnSpcReduction="10000"/>
          </a:bodyPr>
          <a:lstStyle/>
          <a:p>
            <a:r>
              <a:rPr lang="it-IT" dirty="0"/>
              <a:t>Cluster: </a:t>
            </a:r>
            <a:r>
              <a:rPr lang="en-US" dirty="0"/>
              <a:t>A group of Couchbase nodes working together to store and manage data.</a:t>
            </a:r>
            <a:endParaRPr lang="it-IT" dirty="0"/>
          </a:p>
          <a:p>
            <a:r>
              <a:rPr lang="it-IT" dirty="0"/>
              <a:t>Node: </a:t>
            </a:r>
            <a:r>
              <a:rPr lang="en-US" dirty="0"/>
              <a:t>An individual server within a Couchbase cluster.</a:t>
            </a:r>
            <a:endParaRPr lang="it-IT" dirty="0"/>
          </a:p>
          <a:p>
            <a:r>
              <a:rPr lang="it-IT" dirty="0"/>
              <a:t>Bucket: </a:t>
            </a:r>
            <a:r>
              <a:rPr lang="en-US" dirty="0"/>
              <a:t>A logical container for storing documents in Couchbase.</a:t>
            </a:r>
            <a:endParaRPr lang="it-IT" dirty="0"/>
          </a:p>
          <a:p>
            <a:r>
              <a:rPr lang="it-IT" dirty="0"/>
              <a:t>Vbucket: </a:t>
            </a:r>
            <a:r>
              <a:rPr lang="en-US" dirty="0"/>
              <a:t>A partition of a bucket, which is the fundamental unit of data distribution and replication within a cluster.</a:t>
            </a:r>
            <a:endParaRPr lang="it-IT" dirty="0"/>
          </a:p>
          <a:p>
            <a:r>
              <a:rPr lang="it-IT" dirty="0"/>
              <a:t>Replica: </a:t>
            </a:r>
            <a:r>
              <a:rPr lang="en-US" dirty="0"/>
              <a:t>A copy of a </a:t>
            </a:r>
            <a:r>
              <a:rPr lang="en-US" dirty="0" err="1"/>
              <a:t>VBucket</a:t>
            </a:r>
            <a:r>
              <a:rPr lang="en-US" dirty="0"/>
              <a:t> that resides on a different node to ensure data redundancy.</a:t>
            </a:r>
          </a:p>
        </p:txBody>
      </p:sp>
      <p:sp>
        <p:nvSpPr>
          <p:cNvPr id="5" name="TextBox 4">
            <a:extLst>
              <a:ext uri="{FF2B5EF4-FFF2-40B4-BE49-F238E27FC236}">
                <a16:creationId xmlns:a16="http://schemas.microsoft.com/office/drawing/2014/main" id="{37068DCC-B394-7D7D-D2E2-6CBAF0C9DC4F}"/>
              </a:ext>
            </a:extLst>
          </p:cNvPr>
          <p:cNvSpPr txBox="1"/>
          <p:nvPr/>
        </p:nvSpPr>
        <p:spPr>
          <a:xfrm>
            <a:off x="1115195" y="2060848"/>
            <a:ext cx="10153128" cy="523220"/>
          </a:xfrm>
          <a:prstGeom prst="rect">
            <a:avLst/>
          </a:prstGeom>
          <a:noFill/>
        </p:spPr>
        <p:txBody>
          <a:bodyPr wrap="square" rtlCol="0">
            <a:spAutoFit/>
          </a:bodyPr>
          <a:lstStyle/>
          <a:p>
            <a:r>
              <a:rPr lang="it-IT" sz="2800" dirty="0"/>
              <a:t>The key aspects of this replication method are:</a:t>
            </a:r>
            <a:endParaRPr lang="en-US" sz="2800" dirty="0"/>
          </a:p>
        </p:txBody>
      </p:sp>
    </p:spTree>
    <p:extLst>
      <p:ext uri="{BB962C8B-B14F-4D97-AF65-F5344CB8AC3E}">
        <p14:creationId xmlns:p14="http://schemas.microsoft.com/office/powerpoint/2010/main" val="218953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7E39-83E0-DB6B-EF89-0BB83B8C9929}"/>
              </a:ext>
            </a:extLst>
          </p:cNvPr>
          <p:cNvSpPr>
            <a:spLocks noGrp="1"/>
          </p:cNvSpPr>
          <p:nvPr>
            <p:ph type="title"/>
          </p:nvPr>
        </p:nvSpPr>
        <p:spPr>
          <a:xfrm>
            <a:off x="1218882" y="1"/>
            <a:ext cx="10360501" cy="908720"/>
          </a:xfrm>
        </p:spPr>
        <p:txBody>
          <a:bodyPr/>
          <a:lstStyle/>
          <a:p>
            <a:pPr algn="ctr"/>
            <a:r>
              <a:rPr lang="en-US" dirty="0"/>
              <a:t>Intra-Cluster Replication Process</a:t>
            </a:r>
          </a:p>
        </p:txBody>
      </p:sp>
      <p:sp>
        <p:nvSpPr>
          <p:cNvPr id="3" name="Content Placeholder 2">
            <a:extLst>
              <a:ext uri="{FF2B5EF4-FFF2-40B4-BE49-F238E27FC236}">
                <a16:creationId xmlns:a16="http://schemas.microsoft.com/office/drawing/2014/main" id="{C29C82AB-9A5D-61EC-5EDC-363F48D44083}"/>
              </a:ext>
            </a:extLst>
          </p:cNvPr>
          <p:cNvSpPr>
            <a:spLocks noGrp="1"/>
          </p:cNvSpPr>
          <p:nvPr>
            <p:ph idx="1"/>
          </p:nvPr>
        </p:nvSpPr>
        <p:spPr>
          <a:xfrm>
            <a:off x="1218883" y="1223962"/>
            <a:ext cx="10360501" cy="5373389"/>
          </a:xfrm>
        </p:spPr>
        <p:txBody>
          <a:bodyPr>
            <a:normAutofit/>
          </a:bodyPr>
          <a:lstStyle/>
          <a:p>
            <a:r>
              <a:rPr lang="it-IT" dirty="0"/>
              <a:t>Data Partitioning: </a:t>
            </a:r>
            <a:r>
              <a:rPr lang="en-US" dirty="0"/>
              <a:t>Each bucket is divided into multiple partitions called </a:t>
            </a:r>
            <a:r>
              <a:rPr lang="en-US" dirty="0" err="1"/>
              <a:t>VBuckets</a:t>
            </a:r>
            <a:r>
              <a:rPr lang="en-US" dirty="0"/>
              <a:t>. By default, there are 1024 </a:t>
            </a:r>
            <a:r>
              <a:rPr lang="en-US" dirty="0" err="1"/>
              <a:t>VBuckets</a:t>
            </a:r>
            <a:r>
              <a:rPr lang="en-US" dirty="0"/>
              <a:t> per bucket. </a:t>
            </a:r>
            <a:r>
              <a:rPr lang="en-US" dirty="0" err="1"/>
              <a:t>VBuckets</a:t>
            </a:r>
            <a:r>
              <a:rPr lang="en-US" dirty="0"/>
              <a:t> are distributed across all nodes in the cluster.</a:t>
            </a:r>
            <a:endParaRPr lang="it-IT" dirty="0"/>
          </a:p>
          <a:p>
            <a:r>
              <a:rPr lang="en-US" dirty="0"/>
              <a:t>Primary and Replica </a:t>
            </a:r>
            <a:r>
              <a:rPr lang="en-US" dirty="0" err="1"/>
              <a:t>Vbuckets:Each</a:t>
            </a:r>
            <a:r>
              <a:rPr lang="en-US" dirty="0"/>
              <a:t> </a:t>
            </a:r>
            <a:r>
              <a:rPr lang="en-US" dirty="0" err="1"/>
              <a:t>VBucket</a:t>
            </a:r>
            <a:r>
              <a:rPr lang="en-US" dirty="0"/>
              <a:t> has a primary instance and one or more replica instances. The primary </a:t>
            </a:r>
            <a:r>
              <a:rPr lang="en-US" dirty="0" err="1"/>
              <a:t>VBucket</a:t>
            </a:r>
            <a:r>
              <a:rPr lang="en-US" dirty="0"/>
              <a:t> handles read and write operations, while replica </a:t>
            </a:r>
            <a:r>
              <a:rPr lang="en-US" dirty="0" err="1"/>
              <a:t>VBuckets</a:t>
            </a:r>
            <a:r>
              <a:rPr lang="en-US" dirty="0"/>
              <a:t> provide redundancy. The number of replica </a:t>
            </a:r>
            <a:r>
              <a:rPr lang="en-US" dirty="0" err="1"/>
              <a:t>VBuckets</a:t>
            </a:r>
            <a:r>
              <a:rPr lang="en-US" dirty="0"/>
              <a:t> is configurable, typically set to one or two replicas for redundancy.</a:t>
            </a:r>
            <a:endParaRPr lang="it-IT" dirty="0"/>
          </a:p>
          <a:p>
            <a:r>
              <a:rPr lang="en-US" dirty="0"/>
              <a:t>Data Distribution: When a document is written to a bucket, it is assigned to a specific </a:t>
            </a:r>
            <a:r>
              <a:rPr lang="en-US" dirty="0" err="1"/>
              <a:t>VBucket</a:t>
            </a:r>
            <a:r>
              <a:rPr lang="en-US" dirty="0"/>
              <a:t> based on a hashing function. The primary </a:t>
            </a:r>
            <a:r>
              <a:rPr lang="en-US" dirty="0" err="1"/>
              <a:t>VBucket</a:t>
            </a:r>
            <a:r>
              <a:rPr lang="en-US" dirty="0"/>
              <a:t> responsible for that document is determined, and the document is stored there.</a:t>
            </a:r>
          </a:p>
        </p:txBody>
      </p:sp>
    </p:spTree>
    <p:extLst>
      <p:ext uri="{BB962C8B-B14F-4D97-AF65-F5344CB8AC3E}">
        <p14:creationId xmlns:p14="http://schemas.microsoft.com/office/powerpoint/2010/main" val="104386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7D24-47FB-3A12-822B-0E923CB1E684}"/>
              </a:ext>
            </a:extLst>
          </p:cNvPr>
          <p:cNvSpPr>
            <a:spLocks noGrp="1"/>
          </p:cNvSpPr>
          <p:nvPr>
            <p:ph type="title"/>
          </p:nvPr>
        </p:nvSpPr>
        <p:spPr>
          <a:xfrm>
            <a:off x="1218883" y="274637"/>
            <a:ext cx="10360501" cy="778099"/>
          </a:xfrm>
        </p:spPr>
        <p:txBody>
          <a:bodyPr/>
          <a:lstStyle/>
          <a:p>
            <a:pPr algn="ctr"/>
            <a:r>
              <a:rPr lang="en-US" dirty="0"/>
              <a:t>Intra-Cluster Replication Process</a:t>
            </a:r>
          </a:p>
        </p:txBody>
      </p:sp>
      <p:sp>
        <p:nvSpPr>
          <p:cNvPr id="3" name="Content Placeholder 2">
            <a:extLst>
              <a:ext uri="{FF2B5EF4-FFF2-40B4-BE49-F238E27FC236}">
                <a16:creationId xmlns:a16="http://schemas.microsoft.com/office/drawing/2014/main" id="{1097E785-5DC0-91D7-6251-F83D038FF2F8}"/>
              </a:ext>
            </a:extLst>
          </p:cNvPr>
          <p:cNvSpPr>
            <a:spLocks noGrp="1"/>
          </p:cNvSpPr>
          <p:nvPr>
            <p:ph idx="1"/>
          </p:nvPr>
        </p:nvSpPr>
        <p:spPr/>
        <p:txBody>
          <a:bodyPr>
            <a:normAutofit lnSpcReduction="10000"/>
          </a:bodyPr>
          <a:lstStyle/>
          <a:p>
            <a:r>
              <a:rPr lang="en-US" dirty="0"/>
              <a:t>Replication Mechanism: After the document is written to the primary </a:t>
            </a:r>
            <a:r>
              <a:rPr lang="en-US" dirty="0" err="1"/>
              <a:t>VBucket</a:t>
            </a:r>
            <a:r>
              <a:rPr lang="en-US" dirty="0"/>
              <a:t>, the system asynchronously replicates it to the replica </a:t>
            </a:r>
            <a:r>
              <a:rPr lang="en-US" dirty="0" err="1"/>
              <a:t>VBuckets</a:t>
            </a:r>
            <a:r>
              <a:rPr lang="en-US" dirty="0"/>
              <a:t> located on different nodes. Replication is done asynchronously to minimize latency for the write operations. This means there might be a slight delay before the replica </a:t>
            </a:r>
            <a:r>
              <a:rPr lang="en-US" dirty="0" err="1"/>
              <a:t>VBuckets</a:t>
            </a:r>
            <a:r>
              <a:rPr lang="en-US" dirty="0"/>
              <a:t> have the latest data.</a:t>
            </a:r>
          </a:p>
          <a:p>
            <a:r>
              <a:rPr lang="en-US" dirty="0"/>
              <a:t>Failover and Recovery: If a node fails, Couchbase can automatically promote one of the replica </a:t>
            </a:r>
            <a:r>
              <a:rPr lang="en-US" dirty="0" err="1"/>
              <a:t>VBuckets</a:t>
            </a:r>
            <a:r>
              <a:rPr lang="en-US" dirty="0"/>
              <a:t> to become the new primary, ensuring that the data remains available. The system also rebalances the cluster by redistributing </a:t>
            </a:r>
            <a:r>
              <a:rPr lang="en-US" dirty="0" err="1"/>
              <a:t>VBuckets</a:t>
            </a:r>
            <a:r>
              <a:rPr lang="en-US" dirty="0"/>
              <a:t> across the available nodes to maintain even distribution and redundancy.</a:t>
            </a:r>
          </a:p>
        </p:txBody>
      </p:sp>
    </p:spTree>
    <p:extLst>
      <p:ext uri="{BB962C8B-B14F-4D97-AF65-F5344CB8AC3E}">
        <p14:creationId xmlns:p14="http://schemas.microsoft.com/office/powerpoint/2010/main" val="271823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514</TotalTime>
  <Words>1279</Words>
  <Application>Microsoft Office PowerPoint</Application>
  <PresentationFormat>Custom</PresentationFormat>
  <Paragraphs>80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Tech 16x9</vt:lpstr>
      <vt:lpstr>BIG DATA MANAGEMENT 2023/2024</vt:lpstr>
      <vt:lpstr>Introduction</vt:lpstr>
      <vt:lpstr>Main features</vt:lpstr>
      <vt:lpstr>                                  Main features</vt:lpstr>
      <vt:lpstr>                         Replication in Couchbase</vt:lpstr>
      <vt:lpstr>Intra-cluster replication </vt:lpstr>
      <vt:lpstr>Intra-cluster replication</vt:lpstr>
      <vt:lpstr>Intra-Cluster Replication Process</vt:lpstr>
      <vt:lpstr>Intra-Cluster Replication Process</vt:lpstr>
      <vt:lpstr>Configuration and Management</vt:lpstr>
      <vt:lpstr>                                           XDCR</vt:lpstr>
      <vt:lpstr>                        Key concepts of XDCR</vt:lpstr>
      <vt:lpstr>                            XDCR Components</vt:lpstr>
      <vt:lpstr>                                       XDCR Setup</vt:lpstr>
      <vt:lpstr>                                     XDCR Operation</vt:lpstr>
      <vt:lpstr>                     XDCR Replication Topologies</vt:lpstr>
      <vt:lpstr>                                     XDCR Use Cases</vt:lpstr>
      <vt:lpstr>Monitoring and Management</vt:lpstr>
      <vt:lpstr>Queries in Couchbase</vt:lpstr>
      <vt:lpstr>Query example 1</vt:lpstr>
      <vt:lpstr>Query example 2</vt:lpstr>
      <vt:lpstr>Query example 3</vt:lpstr>
      <vt:lpstr>Query Example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Nicola De Siena</dc:creator>
  <cp:lastModifiedBy>Nicola De Siena</cp:lastModifiedBy>
  <cp:revision>11</cp:revision>
  <dcterms:created xsi:type="dcterms:W3CDTF">2024-06-17T13:45:42Z</dcterms:created>
  <dcterms:modified xsi:type="dcterms:W3CDTF">2024-06-23T16:54:38Z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