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74" r:id="rId12"/>
    <p:sldId id="275" r:id="rId13"/>
    <p:sldId id="273" r:id="rId14"/>
    <p:sldId id="267" r:id="rId15"/>
    <p:sldId id="268" r:id="rId16"/>
    <p:sldId id="270" r:id="rId17"/>
    <p:sldId id="269" r:id="rId18"/>
    <p:sldId id="271"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1D95020-447F-4B42-AC9B-F3AB705728C7}"/>
              </a:ext>
            </a:extLst>
          </p:cNvPr>
          <p:cNvSpPr txBox="1">
            <a:spLocks/>
          </p:cNvSpPr>
          <p:nvPr/>
        </p:nvSpPr>
        <p:spPr>
          <a:xfrm>
            <a:off x="1524000" y="2226732"/>
            <a:ext cx="9144000" cy="988747"/>
          </a:xfrm>
          <a:prstGeom prst="rect">
            <a:avLst/>
          </a:prstGeom>
          <a:solidFill>
            <a:srgbClr val="000000">
              <a:alpha val="9804"/>
            </a:srgb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9" name="副标题 2">
            <a:extLst>
              <a:ext uri="{FF2B5EF4-FFF2-40B4-BE49-F238E27FC236}">
                <a16:creationId xmlns:a16="http://schemas.microsoft.com/office/drawing/2014/main" id="{7FBFCBD7-25F9-4B02-AED0-0E8968D009F5}"/>
              </a:ext>
            </a:extLst>
          </p:cNvPr>
          <p:cNvSpPr txBox="1">
            <a:spLocks/>
          </p:cNvSpPr>
          <p:nvPr/>
        </p:nvSpPr>
        <p:spPr>
          <a:xfrm>
            <a:off x="1524000" y="3215479"/>
            <a:ext cx="9144000" cy="429947"/>
          </a:xfrm>
          <a:prstGeom prst="rect">
            <a:avLst/>
          </a:prstGeom>
          <a:solidFill>
            <a:sysClr val="windowText" lastClr="000000">
              <a:alpha val="10000"/>
            </a:sys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11794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376273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1308644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65756E-5619-4DF5-88EA-399B643C19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AB8A39-26A7-4C04-949D-48BCCB02F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E0928B-0AF9-4A64-A3BF-1E1DE169180F}"/>
              </a:ext>
            </a:extLst>
          </p:cNvPr>
          <p:cNvSpPr>
            <a:spLocks noGrp="1"/>
          </p:cNvSpPr>
          <p:nvPr>
            <p:ph type="dt" sz="half" idx="10"/>
          </p:nvPr>
        </p:nvSpPr>
        <p:spPr/>
        <p:txBody>
          <a:bodyPr/>
          <a:lstStyle/>
          <a:p>
            <a:fld id="{F09F2AA8-E073-43E7-9B93-2AD6EB751510}" type="datetimeFigureOut">
              <a:rPr lang="zh-CN" altLang="en-US" smtClean="0"/>
              <a:t>2022/1/22</a:t>
            </a:fld>
            <a:endParaRPr lang="zh-CN" altLang="en-US"/>
          </a:p>
        </p:txBody>
      </p:sp>
      <p:sp>
        <p:nvSpPr>
          <p:cNvPr id="5" name="页脚占位符 4">
            <a:extLst>
              <a:ext uri="{FF2B5EF4-FFF2-40B4-BE49-F238E27FC236}">
                <a16:creationId xmlns:a16="http://schemas.microsoft.com/office/drawing/2014/main" id="{FE23355B-3621-461C-B7E7-F73741C91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F1E9BD-340F-4CBC-890C-F18408C55741}"/>
              </a:ext>
            </a:extLst>
          </p:cNvPr>
          <p:cNvSpPr>
            <a:spLocks noGrp="1"/>
          </p:cNvSpPr>
          <p:nvPr>
            <p:ph type="sldNum" sz="quarter" idx="12"/>
          </p:nvPr>
        </p:nvSpPr>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270987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802150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52426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335439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32767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262144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27545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355434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F09F2AA8-E073-43E7-9B93-2AD6EB751510}" type="datetimeFigureOut">
              <a:rPr lang="zh-CN" altLang="en-US" smtClean="0"/>
              <a:t>2022/1/22</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0D402D09-657E-4D60-81A0-530EAAE69C89}" type="slidenum">
              <a:rPr lang="zh-CN" altLang="en-US" smtClean="0"/>
              <a:t>‹#›</a:t>
            </a:fld>
            <a:endParaRPr lang="zh-CN" altLang="en-US"/>
          </a:p>
        </p:txBody>
      </p:sp>
    </p:spTree>
    <p:extLst>
      <p:ext uri="{BB962C8B-B14F-4D97-AF65-F5344CB8AC3E}">
        <p14:creationId xmlns:p14="http://schemas.microsoft.com/office/powerpoint/2010/main" val="257716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no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no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105009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deforces.com/problemset/problem/1613/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hyperlink" Target="https://www.luogu.com.cn/problem/P267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hyperlink" Target="https://www.luogu.com.cn/problem/P140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uogu.com.cn/problem/P10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luogu.com.cn/problem/P338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luogu.com.cn/problem/P119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DF6FA-ACAC-494F-A1AE-F00D670B9C25}"/>
              </a:ext>
            </a:extLst>
          </p:cNvPr>
          <p:cNvSpPr>
            <a:spLocks noGrp="1"/>
          </p:cNvSpPr>
          <p:nvPr>
            <p:ph type="ctrTitle"/>
          </p:nvPr>
        </p:nvSpPr>
        <p:spPr>
          <a:xfrm>
            <a:off x="1524000" y="2404533"/>
            <a:ext cx="9144000" cy="1105430"/>
          </a:xfrm>
          <a:noFill/>
        </p:spPr>
        <p:txBody>
          <a:bodyPr/>
          <a:lstStyle/>
          <a:p>
            <a:r>
              <a:rPr lang="zh-CN" altLang="en-US" dirty="0"/>
              <a:t>二分相关</a:t>
            </a:r>
          </a:p>
        </p:txBody>
      </p:sp>
      <p:sp>
        <p:nvSpPr>
          <p:cNvPr id="3" name="副标题 2">
            <a:extLst>
              <a:ext uri="{FF2B5EF4-FFF2-40B4-BE49-F238E27FC236}">
                <a16:creationId xmlns:a16="http://schemas.microsoft.com/office/drawing/2014/main" id="{DB40DC46-33EB-45EE-B48A-F807BAB6D81C}"/>
              </a:ext>
            </a:extLst>
          </p:cNvPr>
          <p:cNvSpPr>
            <a:spLocks noGrp="1"/>
          </p:cNvSpPr>
          <p:nvPr>
            <p:ph type="subTitle" idx="1"/>
          </p:nvPr>
        </p:nvSpPr>
        <p:spPr>
          <a:xfrm>
            <a:off x="1524000" y="3509963"/>
            <a:ext cx="9144000" cy="861589"/>
          </a:xfrm>
          <a:noFill/>
        </p:spPr>
        <p:txBody>
          <a:bodyPr/>
          <a:lstStyle/>
          <a:p>
            <a:r>
              <a:rPr lang="en-US" altLang="zh-CN" dirty="0" err="1"/>
              <a:t>Nickel_Angel</a:t>
            </a:r>
            <a:endParaRPr lang="zh-CN" altLang="en-US" dirty="0"/>
          </a:p>
        </p:txBody>
      </p:sp>
    </p:spTree>
    <p:extLst>
      <p:ext uri="{BB962C8B-B14F-4D97-AF65-F5344CB8AC3E}">
        <p14:creationId xmlns:p14="http://schemas.microsoft.com/office/powerpoint/2010/main" val="254304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B1652-0ACC-4CF6-8683-BD8AFBA243BE}"/>
              </a:ext>
            </a:extLst>
          </p:cNvPr>
          <p:cNvSpPr>
            <a:spLocks noGrp="1"/>
          </p:cNvSpPr>
          <p:nvPr>
            <p:ph type="title"/>
          </p:nvPr>
        </p:nvSpPr>
        <p:spPr/>
        <p:txBody>
          <a:bodyPr>
            <a:normAutofit fontScale="90000"/>
          </a:bodyPr>
          <a:lstStyle/>
          <a:p>
            <a:r>
              <a:rPr lang="zh-CN" altLang="en-US" dirty="0"/>
              <a:t>二分答案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7EA0E59-35F9-4F3D-BAD9-509519C5C4EC}"/>
                  </a:ext>
                </a:extLst>
              </p:cNvPr>
              <p:cNvSpPr>
                <a:spLocks noGrp="1"/>
              </p:cNvSpPr>
              <p:nvPr>
                <p:ph idx="1"/>
              </p:nvPr>
            </p:nvSpPr>
            <p:spPr/>
            <p:txBody>
              <a:bodyPr/>
              <a:lstStyle/>
              <a:p>
                <a:r>
                  <a:rPr lang="zh-CN" altLang="en-US" dirty="0"/>
                  <a:t>在一些最优化问题中，我们有时可以确定问题可行解的所在的范围，这时我们有一个朴素的想法，即枚举范围内每一个数，然后判断这个数是否为问题的一个可行解。在求出的可行解中找到最优的一个即可。（即将最优化问题转化为判定性问题）</a:t>
                </a:r>
                <a:endParaRPr lang="en-US" altLang="zh-CN" dirty="0"/>
              </a:p>
              <a:p>
                <a:endParaRPr lang="en-US" altLang="zh-CN" dirty="0"/>
              </a:p>
              <a:p>
                <a:r>
                  <a:rPr lang="zh-CN" altLang="en-US" dirty="0"/>
                  <a:t>然而由于这个范围往往会很大，不过由于一些问题中答案总是满足单调性（即拥有类似于若 </a:t>
                </a:r>
                <a14:m>
                  <m:oMath xmlns:m="http://schemas.openxmlformats.org/officeDocument/2006/math">
                    <m:r>
                      <a:rPr lang="en-US" altLang="zh-CN" b="0" i="1" smtClean="0">
                        <a:latin typeface="Cambria Math" panose="02040503050406030204" pitchFamily="18" charset="0"/>
                      </a:rPr>
                      <m:t>𝑥</m:t>
                    </m:r>
                  </m:oMath>
                </a14:m>
                <a:r>
                  <a:rPr lang="zh-CN" altLang="en-US" dirty="0"/>
                  <a:t> 是一个可行解，那么所有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也是一个可行解的性质），所以我们可以进行二分，找到答案。</a:t>
                </a:r>
                <a:endParaRPr lang="en-US" altLang="zh-CN" dirty="0"/>
              </a:p>
              <a:p>
                <a:endParaRPr lang="en-US" altLang="zh-CN" dirty="0"/>
              </a:p>
              <a:p>
                <a:r>
                  <a:rPr lang="zh-CN" altLang="en-US" dirty="0"/>
                  <a:t>不难发现，若可行解的范围为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，一次验证答案的时间为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，则二分答案的时间复杂度为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57EA0E59-35F9-4F3D-BAD9-509519C5C4EC}"/>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240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96EA8-82DC-4082-B39A-BEBE80347929}"/>
              </a:ext>
            </a:extLst>
          </p:cNvPr>
          <p:cNvSpPr>
            <a:spLocks noGrp="1"/>
          </p:cNvSpPr>
          <p:nvPr>
            <p:ph type="title"/>
          </p:nvPr>
        </p:nvSpPr>
        <p:spPr/>
        <p:txBody>
          <a:bodyPr>
            <a:normAutofit fontScale="90000"/>
          </a:bodyPr>
          <a:lstStyle/>
          <a:p>
            <a:r>
              <a:rPr lang="en-US" altLang="zh-CN" dirty="0">
                <a:hlinkClick r:id="rId2"/>
              </a:rPr>
              <a:t>CF1613C Poisoned Dagger</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DD7C8D5-EB82-4D90-922A-5A55F18AE794}"/>
                  </a:ext>
                </a:extLst>
              </p:cNvPr>
              <p:cNvSpPr>
                <a:spLocks noGrp="1"/>
              </p:cNvSpPr>
              <p:nvPr>
                <p:ph idx="1"/>
              </p:nvPr>
            </p:nvSpPr>
            <p:spPr/>
            <p:txBody>
              <a:bodyPr/>
              <a:lstStyle/>
              <a:p>
                <a:r>
                  <a:rPr lang="en-US" altLang="zh-CN" dirty="0"/>
                  <a:t>Monocarp </a:t>
                </a:r>
                <a:r>
                  <a:rPr lang="zh-CN" altLang="en-US" dirty="0"/>
                  <a:t>正在玩一个屠龙的游戏。龙一共有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 </m:t>
                    </m:r>
                    <m:r>
                      <a:rPr lang="zh-CN" altLang="en-US" i="1">
                        <a:latin typeface="Cambria Math" panose="02040503050406030204" pitchFamily="18" charset="0"/>
                      </a:rPr>
                      <m:t>点</m:t>
                    </m:r>
                  </m:oMath>
                </a14:m>
                <a:r>
                  <a:rPr lang="zh-CN" altLang="en-US" dirty="0"/>
                  <a:t>生命值，他计划对龙发起 </a:t>
                </a:r>
                <a14:m>
                  <m:oMath xmlns:m="http://schemas.openxmlformats.org/officeDocument/2006/math">
                    <m:r>
                      <a:rPr lang="en-US" altLang="zh-CN" b="0" i="1" smtClean="0">
                        <a:latin typeface="Cambria Math" panose="02040503050406030204" pitchFamily="18" charset="0"/>
                      </a:rPr>
                      <m:t>𝑛</m:t>
                    </m:r>
                  </m:oMath>
                </a14:m>
                <a:r>
                  <a:rPr lang="zh-CN" altLang="en-US" dirty="0"/>
                  <a:t> 次攻击，第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 </m:t>
                    </m:r>
                  </m:oMath>
                </a14:m>
                <a:r>
                  <a:rPr lang="zh-CN" altLang="en-US" dirty="0"/>
                  <a:t>次攻击会在第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秒进行。每一次攻击可以使龙中毒 </a:t>
                </a:r>
                <a14:m>
                  <m:oMath xmlns:m="http://schemas.openxmlformats.org/officeDocument/2006/math">
                    <m:r>
                      <a:rPr lang="en-US" altLang="zh-CN" b="0" i="1" smtClean="0">
                        <a:latin typeface="Cambria Math" panose="02040503050406030204" pitchFamily="18" charset="0"/>
                      </a:rPr>
                      <m:t>𝑘</m:t>
                    </m:r>
                  </m:oMath>
                </a14:m>
                <a:r>
                  <a:rPr lang="zh-CN" altLang="en-US" dirty="0"/>
                  <a:t> 秒，每秒龙生命值减少 </a:t>
                </a:r>
                <a:r>
                  <a:rPr lang="en-US" altLang="zh-CN" dirty="0"/>
                  <a:t>1</a:t>
                </a:r>
                <a:r>
                  <a:rPr lang="zh-CN" altLang="en-US" dirty="0"/>
                  <a:t>，当龙在中毒状态中受到攻击，游戏会先取消龙的中毒状态，同时再让龙进入新的中毒状态。问 </a:t>
                </a:r>
                <a14:m>
                  <m:oMath xmlns:m="http://schemas.openxmlformats.org/officeDocument/2006/math">
                    <m:r>
                      <a:rPr lang="en-US" altLang="zh-CN" b="0" i="1" smtClean="0">
                        <a:latin typeface="Cambria Math" panose="02040503050406030204" pitchFamily="18" charset="0"/>
                      </a:rPr>
                      <m:t>𝑘</m:t>
                    </m:r>
                  </m:oMath>
                </a14:m>
                <a:r>
                  <a:rPr lang="zh-CN" altLang="en-US" dirty="0"/>
                  <a:t> 最小为多少，可以使 </a:t>
                </a:r>
                <a:r>
                  <a:rPr lang="en-US" altLang="zh-CN" dirty="0"/>
                  <a:t>Monocarp </a:t>
                </a:r>
                <a:r>
                  <a:rPr lang="zh-CN" altLang="en-US" dirty="0"/>
                  <a:t>杀掉这条龙。</a:t>
                </a:r>
                <a:endParaRPr lang="en-US" altLang="zh-CN" dirty="0"/>
              </a:p>
              <a:p>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组数据。</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≤100,1≤</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≤1000.</m:t>
                    </m:r>
                  </m:oMath>
                </a14:m>
                <a:endParaRPr lang="zh-CN" altLang="en-US" dirty="0"/>
              </a:p>
            </p:txBody>
          </p:sp>
        </mc:Choice>
        <mc:Fallback>
          <p:sp>
            <p:nvSpPr>
              <p:cNvPr id="3" name="内容占位符 2">
                <a:extLst>
                  <a:ext uri="{FF2B5EF4-FFF2-40B4-BE49-F238E27FC236}">
                    <a16:creationId xmlns:a16="http://schemas.microsoft.com/office/drawing/2014/main" id="{DDD7C8D5-EB82-4D90-922A-5A55F18AE794}"/>
                  </a:ext>
                </a:extLst>
              </p:cNvPr>
              <p:cNvSpPr>
                <a:spLocks noGrp="1" noRot="1" noChangeAspect="1" noMove="1" noResize="1" noEditPoints="1" noAdjustHandles="1" noChangeArrowheads="1" noChangeShapeType="1" noTextEdit="1"/>
              </p:cNvSpPr>
              <p:nvPr>
                <p:ph idx="1"/>
              </p:nvPr>
            </p:nvSpPr>
            <p:spPr>
              <a:blipFill>
                <a:blip r:embed="rId3"/>
                <a:stretch>
                  <a:fillRect l="-754" t="-1828"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16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9E4-98A0-40D2-9869-0914C3AAFC7A}"/>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42C997-59BD-4237-862A-F021E24B9C8E}"/>
                  </a:ext>
                </a:extLst>
              </p:cNvPr>
              <p:cNvSpPr>
                <a:spLocks noGrp="1"/>
              </p:cNvSpPr>
              <p:nvPr>
                <p:ph idx="1"/>
              </p:nvPr>
            </p:nvSpPr>
            <p:spPr/>
            <p:txBody>
              <a:bodyPr/>
              <a:lstStyle/>
              <a:p>
                <a:r>
                  <a:rPr lang="zh-CN" altLang="en-US" dirty="0"/>
                  <a:t>本题二分答案转化的判定性问题为：当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时 </a:t>
                </a:r>
                <a:r>
                  <a:rPr lang="en-US" altLang="zh-CN" dirty="0" err="1"/>
                  <a:t>Monocrap</a:t>
                </a:r>
                <a:r>
                  <a:rPr lang="en-US" altLang="zh-CN" dirty="0"/>
                  <a:t> </a:t>
                </a:r>
                <a:r>
                  <a:rPr lang="zh-CN" altLang="en-US" dirty="0"/>
                  <a:t>是否可以杀掉龙。</a:t>
                </a:r>
                <a:endParaRPr lang="en-US" altLang="zh-CN" dirty="0"/>
              </a:p>
              <a:p>
                <a:endParaRPr lang="en-US" altLang="zh-CN" dirty="0"/>
              </a:p>
              <a:p>
                <a:r>
                  <a:rPr lang="zh-CN" altLang="en-US" dirty="0"/>
                  <a:t>考虑如何验证答案：我们只需依次考虑两次相邻攻击时间间隔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是否小于 </a:t>
                </a:r>
                <a14:m>
                  <m:oMath xmlns:m="http://schemas.openxmlformats.org/officeDocument/2006/math">
                    <m:r>
                      <a:rPr lang="en-US" altLang="zh-CN" b="0" i="1" smtClean="0">
                        <a:latin typeface="Cambria Math" panose="02040503050406030204" pitchFamily="18" charset="0"/>
                      </a:rPr>
                      <m:t>𝑥</m:t>
                    </m:r>
                  </m:oMath>
                </a14:m>
                <a:r>
                  <a:rPr lang="zh-CN" altLang="en-US" dirty="0"/>
                  <a:t>，如果小于 </a:t>
                </a:r>
                <a14:m>
                  <m:oMath xmlns:m="http://schemas.openxmlformats.org/officeDocument/2006/math">
                    <m:r>
                      <a:rPr lang="en-US" altLang="zh-CN" b="0" i="1" smtClean="0">
                        <a:latin typeface="Cambria Math" panose="02040503050406030204" pitchFamily="18" charset="0"/>
                      </a:rPr>
                      <m:t>𝑥</m:t>
                    </m:r>
                  </m:oMath>
                </a14:m>
                <a:r>
                  <a:rPr lang="zh-CN" altLang="en-US" dirty="0"/>
                  <a:t>，那么龙在这段受到的伤害为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b="0" dirty="0"/>
                  <a:t>，否则受到的伤害为 </a:t>
                </a:r>
                <a14:m>
                  <m:oMath xmlns:m="http://schemas.openxmlformats.org/officeDocument/2006/math">
                    <m:r>
                      <a:rPr lang="en-US" altLang="zh-CN" b="0" i="1" smtClean="0">
                        <a:latin typeface="Cambria Math" panose="02040503050406030204" pitchFamily="18" charset="0"/>
                      </a:rPr>
                      <m:t>𝑥</m:t>
                    </m:r>
                  </m:oMath>
                </a14:m>
                <a:r>
                  <a:rPr lang="zh-CN" altLang="en-US" b="0" dirty="0"/>
                  <a:t>。最后判断伤害是否达到龙的总血量即可。</a:t>
                </a:r>
                <a:endParaRPr lang="en-US" altLang="zh-CN" b="0" dirty="0"/>
              </a:p>
              <a:p>
                <a:endParaRPr lang="zh-CN" altLang="en-US" dirty="0"/>
              </a:p>
            </p:txBody>
          </p:sp>
        </mc:Choice>
        <mc:Fallback>
          <p:sp>
            <p:nvSpPr>
              <p:cNvPr id="3" name="内容占位符 2">
                <a:extLst>
                  <a:ext uri="{FF2B5EF4-FFF2-40B4-BE49-F238E27FC236}">
                    <a16:creationId xmlns:a16="http://schemas.microsoft.com/office/drawing/2014/main" id="{7842C997-59BD-4237-862A-F021E24B9C8E}"/>
                  </a:ext>
                </a:extLst>
              </p:cNvPr>
              <p:cNvSpPr>
                <a:spLocks noGrp="1" noRot="1" noChangeAspect="1" noMove="1" noResize="1" noEditPoints="1" noAdjustHandles="1" noChangeArrowheads="1" noChangeShapeType="1" noTextEdit="1"/>
              </p:cNvSpPr>
              <p:nvPr>
                <p:ph idx="1"/>
              </p:nvPr>
            </p:nvSpPr>
            <p:spPr>
              <a:blipFill>
                <a:blip r:embed="rId2"/>
                <a:stretch>
                  <a:fillRect l="-754" t="-1828"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124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E0318-E9CF-456A-B142-753EA9F7537C}"/>
              </a:ext>
            </a:extLst>
          </p:cNvPr>
          <p:cNvSpPr>
            <a:spLocks noGrp="1"/>
          </p:cNvSpPr>
          <p:nvPr>
            <p:ph type="title"/>
          </p:nvPr>
        </p:nvSpPr>
        <p:spPr/>
        <p:txBody>
          <a:bodyPr>
            <a:normAutofit fontScale="90000"/>
          </a:bodyPr>
          <a:lstStyle/>
          <a:p>
            <a:r>
              <a:rPr lang="zh-CN" altLang="en-US" dirty="0"/>
              <a:t>二分的边界问题</a:t>
            </a:r>
          </a:p>
        </p:txBody>
      </p:sp>
      <mc:AlternateContent xmlns:mc="http://schemas.openxmlformats.org/markup-compatibility/2006">
        <mc:Choice xmlns:a14="http://schemas.microsoft.com/office/drawing/2010/main" Requires="a14">
          <p:sp>
            <p:nvSpPr>
              <p:cNvPr id="12" name="内容占位符 11">
                <a:extLst>
                  <a:ext uri="{FF2B5EF4-FFF2-40B4-BE49-F238E27FC236}">
                    <a16:creationId xmlns:a16="http://schemas.microsoft.com/office/drawing/2014/main" id="{07E483D6-5F2D-4A83-95F8-93234DFD24C4}"/>
                  </a:ext>
                </a:extLst>
              </p:cNvPr>
              <p:cNvSpPr>
                <a:spLocks noGrp="1"/>
              </p:cNvSpPr>
              <p:nvPr>
                <p:ph idx="1"/>
              </p:nvPr>
            </p:nvSpPr>
            <p:spPr/>
            <p:txBody>
              <a:bodyPr/>
              <a:lstStyle/>
              <a:p>
                <a:r>
                  <a:rPr lang="zh-CN" altLang="en-US" dirty="0"/>
                  <a:t>二分答案通常有两种写法，这两种写法都是左右端点都在可</a:t>
                </a:r>
                <a:endParaRPr lang="en-US" altLang="zh-CN" dirty="0"/>
              </a:p>
              <a:p>
                <a:pPr marL="0" indent="0">
                  <a:buNone/>
                </a:pPr>
                <a:r>
                  <a:rPr lang="zh-CN" altLang="en-US" dirty="0"/>
                  <a:t>行域内的写法。</a:t>
                </a:r>
                <a:endParaRPr lang="en-US" altLang="zh-CN" dirty="0"/>
              </a:p>
              <a:p>
                <a:r>
                  <a:rPr lang="zh-CN" altLang="en-US" dirty="0"/>
                  <a:t>第一种为记录答案的写法，第二种为不记录答案，终止时保</a:t>
                </a:r>
                <a:endParaRPr lang="en-US" altLang="zh-CN" dirty="0"/>
              </a:p>
              <a:p>
                <a:pPr marL="0" indent="0">
                  <a:buNone/>
                </a:pPr>
                <a:r>
                  <a:rPr lang="zh-CN" altLang="en-US" dirty="0"/>
                  <a:t>证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，并将 </a:t>
                </a:r>
                <a14:m>
                  <m:oMath xmlns:m="http://schemas.openxmlformats.org/officeDocument/2006/math">
                    <m:r>
                      <a:rPr lang="en-US" altLang="zh-CN" b="0" i="1" smtClean="0">
                        <a:latin typeface="Cambria Math" panose="02040503050406030204" pitchFamily="18" charset="0"/>
                      </a:rPr>
                      <m:t>𝑙</m:t>
                    </m:r>
                  </m:oMath>
                </a14:m>
                <a:r>
                  <a:rPr lang="en-US" altLang="zh-CN" dirty="0"/>
                  <a:t> </a:t>
                </a:r>
                <a:r>
                  <a:rPr lang="zh-CN" altLang="en-US" dirty="0"/>
                  <a:t>作为答案的写法，要注意这种写法根据二分</a:t>
                </a:r>
                <a:endParaRPr lang="en-US" altLang="zh-CN" dirty="0"/>
              </a:p>
              <a:p>
                <a:pPr marL="0" indent="0">
                  <a:buNone/>
                </a:pPr>
                <a:r>
                  <a:rPr lang="zh-CN" altLang="en-US" dirty="0"/>
                  <a:t>的不同可能会出现的死循环。</a:t>
                </a:r>
                <a:endParaRPr lang="en-US" altLang="zh-CN" dirty="0"/>
              </a:p>
            </p:txBody>
          </p:sp>
        </mc:Choice>
        <mc:Fallback>
          <p:sp>
            <p:nvSpPr>
              <p:cNvPr id="12" name="内容占位符 11">
                <a:extLst>
                  <a:ext uri="{FF2B5EF4-FFF2-40B4-BE49-F238E27FC236}">
                    <a16:creationId xmlns:a16="http://schemas.microsoft.com/office/drawing/2014/main" id="{07E483D6-5F2D-4A83-95F8-93234DFD24C4}"/>
                  </a:ext>
                </a:extLst>
              </p:cNvPr>
              <p:cNvSpPr>
                <a:spLocks noGrp="1" noRot="1" noChangeAspect="1" noMove="1" noResize="1" noEditPoints="1" noAdjustHandles="1" noChangeArrowheads="1" noChangeShapeType="1" noTextEdit="1"/>
              </p:cNvSpPr>
              <p:nvPr>
                <p:ph idx="1"/>
              </p:nvPr>
            </p:nvSpPr>
            <p:spPr>
              <a:blipFill>
                <a:blip r:embed="rId2"/>
                <a:stretch>
                  <a:fillRect l="-870" t="-1828"/>
                </a:stretch>
              </a:blipFill>
            </p:spPr>
            <p:txBody>
              <a:bodyPr/>
              <a:lstStyle/>
              <a:p>
                <a:r>
                  <a:rPr lang="zh-CN" altLang="en-US">
                    <a:noFill/>
                  </a:rPr>
                  <a:t> </a:t>
                </a:r>
              </a:p>
            </p:txBody>
          </p:sp>
        </mc:Fallback>
      </mc:AlternateContent>
      <p:pic>
        <p:nvPicPr>
          <p:cNvPr id="13" name="内容占位符 6">
            <a:extLst>
              <a:ext uri="{FF2B5EF4-FFF2-40B4-BE49-F238E27FC236}">
                <a16:creationId xmlns:a16="http://schemas.microsoft.com/office/drawing/2014/main" id="{FDE4C0FA-FED3-47EB-8127-8762E8B42977}"/>
              </a:ext>
            </a:extLst>
          </p:cNvPr>
          <p:cNvPicPr>
            <a:picLocks noChangeAspect="1"/>
          </p:cNvPicPr>
          <p:nvPr/>
        </p:nvPicPr>
        <p:blipFill>
          <a:blip r:embed="rId3"/>
          <a:stretch>
            <a:fillRect/>
          </a:stretch>
        </p:blipFill>
        <p:spPr>
          <a:xfrm>
            <a:off x="5537400" y="4119880"/>
            <a:ext cx="2605623" cy="2124330"/>
          </a:xfrm>
          <a:prstGeom prst="rect">
            <a:avLst/>
          </a:prstGeom>
          <a:noFill/>
        </p:spPr>
      </p:pic>
      <p:pic>
        <p:nvPicPr>
          <p:cNvPr id="14" name="图片 13">
            <a:extLst>
              <a:ext uri="{FF2B5EF4-FFF2-40B4-BE49-F238E27FC236}">
                <a16:creationId xmlns:a16="http://schemas.microsoft.com/office/drawing/2014/main" id="{C3BFA604-C0C6-44C8-87CB-743BA91CD919}"/>
              </a:ext>
            </a:extLst>
          </p:cNvPr>
          <p:cNvPicPr>
            <a:picLocks noChangeAspect="1"/>
          </p:cNvPicPr>
          <p:nvPr/>
        </p:nvPicPr>
        <p:blipFill>
          <a:blip r:embed="rId4"/>
          <a:stretch>
            <a:fillRect/>
          </a:stretch>
        </p:blipFill>
        <p:spPr>
          <a:xfrm>
            <a:off x="9204116" y="968401"/>
            <a:ext cx="2555843" cy="2897743"/>
          </a:xfrm>
          <a:prstGeom prst="rect">
            <a:avLst/>
          </a:prstGeom>
        </p:spPr>
      </p:pic>
      <p:pic>
        <p:nvPicPr>
          <p:cNvPr id="15" name="图片 14">
            <a:extLst>
              <a:ext uri="{FF2B5EF4-FFF2-40B4-BE49-F238E27FC236}">
                <a16:creationId xmlns:a16="http://schemas.microsoft.com/office/drawing/2014/main" id="{CC6EAC8F-1A89-474D-8C0B-FD9B1F396129}"/>
              </a:ext>
            </a:extLst>
          </p:cNvPr>
          <p:cNvPicPr>
            <a:picLocks noChangeAspect="1"/>
          </p:cNvPicPr>
          <p:nvPr/>
        </p:nvPicPr>
        <p:blipFill>
          <a:blip r:embed="rId5"/>
          <a:stretch>
            <a:fillRect/>
          </a:stretch>
        </p:blipFill>
        <p:spPr>
          <a:xfrm>
            <a:off x="8358803" y="4119879"/>
            <a:ext cx="3401156" cy="2124329"/>
          </a:xfrm>
          <a:prstGeom prst="rect">
            <a:avLst/>
          </a:prstGeom>
        </p:spPr>
      </p:pic>
    </p:spTree>
    <p:extLst>
      <p:ext uri="{BB962C8B-B14F-4D97-AF65-F5344CB8AC3E}">
        <p14:creationId xmlns:p14="http://schemas.microsoft.com/office/powerpoint/2010/main" val="56146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945AE-BCD9-49B6-962A-BE74AFC51543}"/>
              </a:ext>
            </a:extLst>
          </p:cNvPr>
          <p:cNvSpPr>
            <a:spLocks noGrp="1"/>
          </p:cNvSpPr>
          <p:nvPr>
            <p:ph type="title"/>
          </p:nvPr>
        </p:nvSpPr>
        <p:spPr/>
        <p:txBody>
          <a:bodyPr>
            <a:normAutofit fontScale="90000"/>
          </a:bodyPr>
          <a:lstStyle/>
          <a:p>
            <a:r>
              <a:rPr lang="en-US" altLang="zh-CN" dirty="0">
                <a:hlinkClick r:id="rId2"/>
              </a:rPr>
              <a:t>P2678 </a:t>
            </a:r>
            <a:r>
              <a:rPr lang="zh-CN" altLang="en-US" dirty="0">
                <a:hlinkClick r:id="rId2"/>
              </a:rPr>
              <a:t>跳石头</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859653-D211-4ABE-9B02-0E8D9453BF47}"/>
                  </a:ext>
                </a:extLst>
              </p:cNvPr>
              <p:cNvSpPr>
                <a:spLocks noGrp="1"/>
              </p:cNvSpPr>
              <p:nvPr>
                <p:ph idx="1"/>
              </p:nvPr>
            </p:nvSpPr>
            <p:spPr/>
            <p:txBody>
              <a:bodyPr/>
              <a:lstStyle/>
              <a:p>
                <a:r>
                  <a:rPr lang="zh-CN" altLang="en-US" dirty="0"/>
                  <a:t>在数轴上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zh-CN" altLang="en-US" dirty="0"/>
                  <a:t> 的区间内有 </a:t>
                </a:r>
                <a14:m>
                  <m:oMath xmlns:m="http://schemas.openxmlformats.org/officeDocument/2006/math">
                    <m:r>
                      <a:rPr lang="en-US" altLang="zh-CN" b="0" i="1" smtClean="0">
                        <a:latin typeface="Cambria Math" panose="02040503050406030204" pitchFamily="18" charset="0"/>
                      </a:rPr>
                      <m:t>𝑛</m:t>
                    </m:r>
                  </m:oMath>
                </a14:m>
                <a:r>
                  <a:rPr lang="zh-CN" altLang="en-US" dirty="0"/>
                  <a:t> 个整点，给出这 </a:t>
                </a:r>
                <a14:m>
                  <m:oMath xmlns:m="http://schemas.openxmlformats.org/officeDocument/2006/math">
                    <m:r>
                      <a:rPr lang="en-US" altLang="zh-CN" b="0" i="1" smtClean="0">
                        <a:latin typeface="Cambria Math" panose="02040503050406030204" pitchFamily="18" charset="0"/>
                      </a:rPr>
                      <m:t>𝑛</m:t>
                    </m:r>
                  </m:oMath>
                </a14:m>
                <a:r>
                  <a:rPr lang="zh-CN" altLang="en-US" dirty="0"/>
                  <a:t> 个点的坐标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，现在可以最多删去 </a:t>
                </a:r>
                <a14:m>
                  <m:oMath xmlns:m="http://schemas.openxmlformats.org/officeDocument/2006/math">
                    <m:r>
                      <a:rPr lang="en-US" altLang="zh-CN" b="0" i="1" smtClean="0">
                        <a:latin typeface="Cambria Math" panose="02040503050406030204" pitchFamily="18" charset="0"/>
                      </a:rPr>
                      <m:t>𝑚</m:t>
                    </m:r>
                  </m:oMath>
                </a14:m>
                <a:r>
                  <a:rPr lang="zh-CN" altLang="en-US" dirty="0"/>
                  <a:t> 个点，使得相距最近的两个相邻点的距离尽可能最长。求最长的距离。</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oMath>
                </a14:m>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67859653-D211-4ABE-9B02-0E8D9453BF47}"/>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43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40541-D64B-4887-9201-5FA3877EE386}"/>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B5DDA0-380A-415A-853E-81DBE111B7C6}"/>
                  </a:ext>
                </a:extLst>
              </p:cNvPr>
              <p:cNvSpPr>
                <a:spLocks noGrp="1"/>
              </p:cNvSpPr>
              <p:nvPr>
                <p:ph idx="1"/>
              </p:nvPr>
            </p:nvSpPr>
            <p:spPr/>
            <p:txBody>
              <a:bodyPr/>
              <a:lstStyle/>
              <a:p>
                <a:r>
                  <a:rPr lang="zh-CN" altLang="en-US" dirty="0"/>
                  <a:t>考虑直接贪心，每次删除最小的间距并用堆维护，然而带来一个问题是我们无法确定删除一个区间左边的点或右边的点哪个方案更优。</a:t>
                </a:r>
                <a:endParaRPr lang="en-US" altLang="zh-CN" dirty="0"/>
              </a:p>
              <a:p>
                <a:endParaRPr lang="en-US" altLang="zh-CN" dirty="0"/>
              </a:p>
              <a:p>
                <a:r>
                  <a:rPr lang="zh-CN" altLang="en-US" dirty="0"/>
                  <a:t>故考虑二分答案。先将问题转化为判定性问题：即存不存在一种删点的方案，使得答案至少为 </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oMath>
                </a14:m>
                <a:r>
                  <a:rPr lang="zh-CN" altLang="en-US" dirty="0"/>
                  <a:t>不难发现答案是满足单调性的，即如果可以通过删点使相距最近的两个相邻点的距离至少为 </a:t>
                </a:r>
                <a14:m>
                  <m:oMath xmlns:m="http://schemas.openxmlformats.org/officeDocument/2006/math">
                    <m:r>
                      <a:rPr lang="en-US" altLang="zh-CN" b="0" i="1" smtClean="0">
                        <a:latin typeface="Cambria Math" panose="02040503050406030204" pitchFamily="18" charset="0"/>
                      </a:rPr>
                      <m:t>𝑥</m:t>
                    </m:r>
                  </m:oMath>
                </a14:m>
                <a:r>
                  <a:rPr lang="zh-CN" altLang="en-US" dirty="0"/>
                  <a:t>，那么显然其对于所有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 </a:t>
                </a:r>
                <a:r>
                  <a:rPr lang="zh-CN" altLang="en-US" dirty="0"/>
                  <a:t>均成立。</a:t>
                </a:r>
                <a:endParaRPr lang="en-US" altLang="zh-CN" dirty="0"/>
              </a:p>
              <a:p>
                <a:endParaRPr lang="en-US" altLang="zh-CN" dirty="0"/>
              </a:p>
              <a:p>
                <a:r>
                  <a:rPr lang="zh-CN" altLang="en-US" dirty="0"/>
                  <a:t>考虑如何验证二分得到的答案 </a:t>
                </a:r>
                <a14:m>
                  <m:oMath xmlns:m="http://schemas.openxmlformats.org/officeDocument/2006/math">
                    <m:r>
                      <a:rPr lang="en-US" altLang="zh-CN" b="0" i="1" smtClean="0">
                        <a:latin typeface="Cambria Math" panose="02040503050406030204" pitchFamily="18" charset="0"/>
                      </a:rPr>
                      <m:t>𝑥</m:t>
                    </m:r>
                  </m:oMath>
                </a14:m>
                <a:r>
                  <a:rPr lang="zh-CN" altLang="en-US" dirty="0"/>
                  <a:t>，我们考虑求该限制下最少我们要删除多少点。我们只需要从小到大依次考虑相邻的两个点，如果这两点距离大于 </a:t>
                </a:r>
                <a14:m>
                  <m:oMath xmlns:m="http://schemas.openxmlformats.org/officeDocument/2006/math">
                    <m:r>
                      <a:rPr lang="en-US" altLang="zh-CN" b="0" i="1" smtClean="0">
                        <a:latin typeface="Cambria Math" panose="02040503050406030204" pitchFamily="18" charset="0"/>
                      </a:rPr>
                      <m:t>𝑥</m:t>
                    </m:r>
                  </m:oMath>
                </a14:m>
                <a:r>
                  <a:rPr lang="zh-CN" altLang="en-US" dirty="0"/>
                  <a:t>，则将前一个点删去，看最后删去的点数是否大于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6EB5DDA0-380A-415A-853E-81DBE111B7C6}"/>
                  </a:ext>
                </a:extLst>
              </p:cNvPr>
              <p:cNvSpPr>
                <a:spLocks noGrp="1" noRot="1" noChangeAspect="1" noMove="1" noResize="1" noEditPoints="1" noAdjustHandles="1" noChangeArrowheads="1" noChangeShapeType="1" noTextEdit="1"/>
              </p:cNvSpPr>
              <p:nvPr>
                <p:ph idx="1"/>
              </p:nvPr>
            </p:nvSpPr>
            <p:spPr>
              <a:blipFill>
                <a:blip r:embed="rId2"/>
                <a:stretch>
                  <a:fillRect l="-754" t="-1505" r="-34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91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BCA82-62B2-482D-A5D9-A104870C8DB5}"/>
              </a:ext>
            </a:extLst>
          </p:cNvPr>
          <p:cNvSpPr>
            <a:spLocks noGrp="1"/>
          </p:cNvSpPr>
          <p:nvPr>
            <p:ph type="title"/>
          </p:nvPr>
        </p:nvSpPr>
        <p:spPr/>
        <p:txBody>
          <a:bodyPr>
            <a:normAutofit fontScale="90000"/>
          </a:bodyPr>
          <a:lstStyle/>
          <a:p>
            <a:r>
              <a:rPr lang="zh-CN" altLang="en-US" dirty="0"/>
              <a:t>前缀和与差分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396B58-BB67-4B99-87F4-D34724AC1C6F}"/>
                  </a:ext>
                </a:extLst>
              </p:cNvPr>
              <p:cNvSpPr>
                <a:spLocks noGrp="1"/>
              </p:cNvSpPr>
              <p:nvPr>
                <p:ph idx="1"/>
              </p:nvPr>
            </p:nvSpPr>
            <p:spPr/>
            <p:txBody>
              <a:bodyPr>
                <a:normAutofit/>
              </a:bodyPr>
              <a:lstStyle/>
              <a:p>
                <a:r>
                  <a:rPr lang="zh-CN" altLang="en-US" dirty="0"/>
                  <a:t>有时我们要求求出一个序列连续一段的和，我们就会用到前缀和。设一个序列为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，定义其前缀和序列为</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nary>
                  </m:oMath>
                </a14:m>
                <a:r>
                  <a:rPr lang="zh-CN" altLang="en-US" dirty="0"/>
                  <a:t>，在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&gt;0</m:t>
                    </m:r>
                  </m:oMath>
                </a14:m>
                <a:r>
                  <a:rPr lang="zh-CN" altLang="en-US" dirty="0"/>
                  <a:t> 时有递推式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。这样我们就可以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求出 </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𝑟</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e>
                    </m:nary>
                  </m:oMath>
                </a14:m>
                <a:r>
                  <a:rPr lang="zh-CN" altLang="en-US" dirty="0"/>
                  <a:t>，因为其等于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r>
                  <a:rPr lang="zh-CN" altLang="en-US" b="0" dirty="0"/>
                  <a:t>。</a:t>
                </a:r>
                <a:endParaRPr lang="en-US" altLang="zh-CN" b="0" dirty="0"/>
              </a:p>
              <a:p>
                <a:endParaRPr lang="en-US" altLang="zh-CN" b="0" dirty="0"/>
              </a:p>
              <a:p>
                <a:endParaRPr lang="en-US" altLang="zh-CN" dirty="0"/>
              </a:p>
              <a:p>
                <a:r>
                  <a:rPr lang="zh-CN" altLang="en-US" b="0" dirty="0"/>
                  <a:t>然而有时我们需要多次在一个序列的不同区间上加上同一个数，我们这时可以用到差分。定义序列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b="0" dirty="0"/>
                  <a:t> </a:t>
                </a:r>
                <a:r>
                  <a:rPr lang="zh-CN" altLang="en-US" b="0" dirty="0"/>
                  <a:t>的差分数组为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b="0" dirty="0"/>
                  <a:t>，我们不难发现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b="0" dirty="0"/>
                  <a:t> </a:t>
                </a:r>
                <a:r>
                  <a:rPr lang="zh-CN" altLang="en-US" b="0" dirty="0"/>
                  <a:t>的前缀和序列即为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b="0" dirty="0"/>
                  <a:t>。而对于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b="0" dirty="0"/>
                  <a:t> 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b="0" dirty="0"/>
                  <a:t> 加 </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m:t>
                    </m:r>
                    <m:r>
                      <a:rPr lang="zh-CN" altLang="en-US" i="1" smtClean="0">
                        <a:latin typeface="Cambria Math" panose="02040503050406030204" pitchFamily="18" charset="0"/>
                      </a:rPr>
                      <m:t>其</m:t>
                    </m:r>
                  </m:oMath>
                </a14:m>
                <a:r>
                  <a:rPr lang="zh-CN" altLang="en-US" b="0" dirty="0"/>
                  <a:t>差分数组中只有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oMath>
                </a14:m>
                <a:r>
                  <a:rPr lang="en-US" altLang="zh-CN" b="0" dirty="0"/>
                  <a:t> </a:t>
                </a:r>
                <a:r>
                  <a:rPr lang="zh-CN" altLang="en-US" b="0" dirty="0"/>
                  <a:t>有改变，且相当于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b="0" dirty="0"/>
                  <a:t>。这样我们就可以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en-US" altLang="zh-CN" b="0" dirty="0"/>
                  <a:t> </a:t>
                </a:r>
                <a:r>
                  <a:rPr lang="zh-CN" altLang="en-US" b="0" dirty="0"/>
                  <a:t>的进行修改了。</a:t>
                </a:r>
                <a:endParaRPr lang="en-US" altLang="zh-CN" b="0"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4396B58-BB67-4B99-87F4-D34724AC1C6F}"/>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395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10FA5-149B-4913-8815-C0D99947F9D1}"/>
              </a:ext>
            </a:extLst>
          </p:cNvPr>
          <p:cNvSpPr>
            <a:spLocks noGrp="1"/>
          </p:cNvSpPr>
          <p:nvPr>
            <p:ph type="title"/>
          </p:nvPr>
        </p:nvSpPr>
        <p:spPr/>
        <p:txBody>
          <a:bodyPr>
            <a:normAutofit fontScale="90000"/>
          </a:bodyPr>
          <a:lstStyle/>
          <a:p>
            <a:r>
              <a:rPr lang="en-US" altLang="zh-CN" dirty="0">
                <a:hlinkClick r:id="rId2"/>
              </a:rPr>
              <a:t>P1404 </a:t>
            </a:r>
            <a:r>
              <a:rPr lang="zh-CN" altLang="en-US" dirty="0">
                <a:hlinkClick r:id="rId2"/>
              </a:rPr>
              <a:t>平均数</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8DBC4D-F633-45B1-BEEC-BFF7F5A1D61D}"/>
                  </a:ext>
                </a:extLst>
              </p:cNvPr>
              <p:cNvSpPr>
                <a:spLocks noGrp="1"/>
              </p:cNvSpPr>
              <p:nvPr>
                <p:ph idx="1"/>
              </p:nvPr>
            </p:nvSpPr>
            <p:spPr/>
            <p:txBody>
              <a:bodyPr/>
              <a:lstStyle/>
              <a:p>
                <a:r>
                  <a:rPr lang="zh-CN" altLang="en-US" dirty="0"/>
                  <a:t>给定一个长度为 </a:t>
                </a:r>
                <a14:m>
                  <m:oMath xmlns:m="http://schemas.openxmlformats.org/officeDocument/2006/math">
                    <m:r>
                      <a:rPr lang="en-US" altLang="zh-CN" b="0" i="1" smtClean="0">
                        <a:latin typeface="Cambria Math" panose="02040503050406030204" pitchFamily="18" charset="0"/>
                      </a:rPr>
                      <m:t>𝑛</m:t>
                    </m:r>
                  </m:oMath>
                </a14:m>
                <a:r>
                  <a:rPr lang="zh-CN" altLang="en-US" dirty="0"/>
                  <a:t> 的序列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，试找出一个长度至少为 </a:t>
                </a:r>
                <a14:m>
                  <m:oMath xmlns:m="http://schemas.openxmlformats.org/officeDocument/2006/math">
                    <m:r>
                      <a:rPr lang="en-US" altLang="zh-CN" b="0" i="1" smtClean="0">
                        <a:latin typeface="Cambria Math" panose="02040503050406030204" pitchFamily="18" charset="0"/>
                      </a:rPr>
                      <m:t>𝑚</m:t>
                    </m:r>
                  </m:oMath>
                </a14:m>
                <a:r>
                  <a:rPr lang="zh-CN" altLang="en-US" dirty="0"/>
                  <a:t> 的连续子序列，使得子序列平均数最大。求这个最大的平均数。</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7E8DBC4D-F633-45B1-BEEC-BFF7F5A1D61D}"/>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4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DF76A-3695-48B9-8423-CC1C264653F9}"/>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525375-50D6-4104-9156-D29B85D2707B}"/>
                  </a:ext>
                </a:extLst>
              </p:cNvPr>
              <p:cNvSpPr>
                <a:spLocks noGrp="1"/>
              </p:cNvSpPr>
              <p:nvPr>
                <p:ph idx="1"/>
              </p:nvPr>
            </p:nvSpPr>
            <p:spPr/>
            <p:txBody>
              <a:bodyPr/>
              <a:lstStyle/>
              <a:p>
                <a:r>
                  <a:rPr lang="zh-CN" altLang="en-US" dirty="0"/>
                  <a:t>考虑二分答案，先将最优化问题转化为判定性问题，即存不存在一个平均数至少为 </a:t>
                </a:r>
                <a14:m>
                  <m:oMath xmlns:m="http://schemas.openxmlformats.org/officeDocument/2006/math">
                    <m:r>
                      <a:rPr lang="en-US" altLang="zh-CN" b="0" i="1" smtClean="0">
                        <a:latin typeface="Cambria Math" panose="02040503050406030204" pitchFamily="18" charset="0"/>
                      </a:rPr>
                      <m:t>𝑥</m:t>
                    </m:r>
                  </m:oMath>
                </a14:m>
                <a:r>
                  <a:rPr lang="zh-CN" altLang="en-US" dirty="0"/>
                  <a:t> 的且长度至少为 </a:t>
                </a:r>
                <a14:m>
                  <m:oMath xmlns:m="http://schemas.openxmlformats.org/officeDocument/2006/math">
                    <m:r>
                      <a:rPr lang="en-US" altLang="zh-CN" b="0" i="1" smtClean="0">
                        <a:latin typeface="Cambria Math" panose="02040503050406030204" pitchFamily="18" charset="0"/>
                      </a:rPr>
                      <m:t>𝑚</m:t>
                    </m:r>
                  </m:oMath>
                </a14:m>
                <a:r>
                  <a:rPr lang="zh-CN" altLang="en-US" dirty="0"/>
                  <a:t> 的连续子序列？显然这个问题满足单调性。</a:t>
                </a:r>
                <a:endParaRPr lang="en-US" altLang="zh-CN" dirty="0"/>
              </a:p>
              <a:p>
                <a:endParaRPr lang="en-US" altLang="zh-CN" dirty="0"/>
              </a:p>
              <a:p>
                <a:r>
                  <a:rPr lang="zh-CN" altLang="en-US" dirty="0"/>
                  <a:t>考虑如何进行答案的验证，设一个序列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𝑛</m:t>
                            </m:r>
                          </m:sub>
                        </m:sSub>
                      </m:e>
                    </m:d>
                  </m:oMath>
                </a14:m>
                <a:r>
                  <a:rPr lang="zh-CN" altLang="en-US" dirty="0"/>
                  <a:t> 的平均数为 </a:t>
                </a:r>
                <a14:m>
                  <m:oMath xmlns:m="http://schemas.openxmlformats.org/officeDocument/2006/math">
                    <m:r>
                      <a:rPr lang="en-US" altLang="zh-CN" b="0" i="1" smtClean="0">
                        <a:latin typeface="Cambria Math" panose="02040503050406030204" pitchFamily="18" charset="0"/>
                      </a:rPr>
                      <m:t>𝑎𝑣𝑔</m:t>
                    </m:r>
                  </m:oMath>
                </a14:m>
                <a:r>
                  <a:rPr lang="zh-CN" altLang="en-US" b="0" dirty="0"/>
                  <a:t>，则会有：</a:t>
                </a:r>
                <a:endParaRPr lang="en-US" altLang="zh-CN" b="0"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𝑎𝑣𝑔</m:t>
                              </m:r>
                            </m:e>
                          </m:d>
                          <m:r>
                            <a:rPr lang="en-US" altLang="zh-CN" b="0" i="1" smtClean="0">
                              <a:latin typeface="Cambria Math" panose="02040503050406030204" pitchFamily="18" charset="0"/>
                            </a:rPr>
                            <m:t>=0</m:t>
                          </m:r>
                        </m:e>
                      </m:nary>
                    </m:oMath>
                  </m:oMathPara>
                </a14:m>
                <a:endParaRPr lang="en-US" altLang="zh-CN" b="0" dirty="0"/>
              </a:p>
              <a:p>
                <a:r>
                  <a:rPr lang="zh-CN" altLang="en-US" dirty="0"/>
                  <a:t>那么如果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𝑎𝑣𝑔</m:t>
                    </m:r>
                  </m:oMath>
                </a14:m>
                <a:r>
                  <a:rPr lang="zh-CN" altLang="en-US" dirty="0"/>
                  <a:t>，就会有 </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e>
                    </m:nary>
                  </m:oMath>
                </a14:m>
                <a:r>
                  <a:rPr lang="zh-CN" altLang="en-US" dirty="0"/>
                  <a:t>，否则有 </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&lt;0</m:t>
                        </m:r>
                      </m:e>
                    </m:nary>
                  </m:oMath>
                </a14:m>
                <a:r>
                  <a:rPr lang="zh-CN" altLang="en-US" dirty="0"/>
                  <a:t>。</a:t>
                </a:r>
                <a:endParaRPr lang="en-US" altLang="zh-CN" dirty="0"/>
              </a:p>
              <a:p>
                <a:r>
                  <a:rPr lang="zh-CN" altLang="en-US" dirty="0"/>
                  <a:t>所以我们只需判断序列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有没有长度至少为 </a:t>
                </a:r>
                <a14:m>
                  <m:oMath xmlns:m="http://schemas.openxmlformats.org/officeDocument/2006/math">
                    <m:r>
                      <a:rPr lang="en-US" altLang="zh-CN" b="0" i="1" smtClean="0">
                        <a:latin typeface="Cambria Math" panose="02040503050406030204" pitchFamily="18" charset="0"/>
                      </a:rPr>
                      <m:t>𝑚</m:t>
                    </m:r>
                  </m:oMath>
                </a14:m>
                <a:r>
                  <a:rPr lang="zh-CN" altLang="en-US" dirty="0"/>
                  <a:t> 的和为非负的连续子序列即可。而求区间和自然可以使用前缀和，我们设该序列的前缀和为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，则连续子序列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 的和可以用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r>
                  <a:rPr lang="en-US" altLang="zh-CN" b="0" dirty="0"/>
                  <a:t> </a:t>
                </a:r>
                <a:r>
                  <a:rPr lang="zh-CN" altLang="en-US" dirty="0"/>
                  <a:t>表示。</a:t>
                </a:r>
                <a:endParaRPr lang="en-US" altLang="zh-CN" dirty="0"/>
              </a:p>
              <a:p>
                <a:r>
                  <a:rPr lang="zh-CN" altLang="en-US" dirty="0"/>
                  <a:t>我们可以先枚举区间的右端点。而要使和非负，则我们希望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r>
                  <a:rPr lang="en-US" altLang="zh-CN" b="0" dirty="0"/>
                  <a:t> </a:t>
                </a:r>
                <a:r>
                  <a:rPr lang="zh-CN" altLang="en-US" b="0" dirty="0"/>
                  <a:t>的值越小越好，所以我们只需求出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a14:m>
                <a:r>
                  <a:rPr lang="en-US" altLang="zh-CN" b="0" dirty="0"/>
                  <a:t> </a:t>
                </a:r>
                <a:r>
                  <a:rPr lang="zh-CN" altLang="en-US" b="0" dirty="0"/>
                  <a:t>的前缀最小值后与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𝑟</m:t>
                        </m:r>
                      </m:sub>
                    </m:sSub>
                  </m:oMath>
                </a14:m>
                <a:r>
                  <a:rPr lang="en-US" altLang="zh-CN" b="0" dirty="0"/>
                  <a:t> </a:t>
                </a:r>
                <a:r>
                  <a:rPr lang="zh-CN" altLang="en-US" b="0" dirty="0"/>
                  <a:t>比较即可知道是否存在一个和非负的连续子序列。</a:t>
                </a:r>
                <a:endParaRPr lang="en-US" altLang="zh-CN" b="0" dirty="0"/>
              </a:p>
              <a:p>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E0525375-50D6-4104-9156-D29B85D2707B}"/>
                  </a:ext>
                </a:extLst>
              </p:cNvPr>
              <p:cNvSpPr>
                <a:spLocks noGrp="1" noRot="1" noChangeAspect="1" noMove="1" noResize="1" noEditPoints="1" noAdjustHandles="1" noChangeArrowheads="1" noChangeShapeType="1" noTextEdit="1"/>
              </p:cNvSpPr>
              <p:nvPr>
                <p:ph idx="1"/>
              </p:nvPr>
            </p:nvSpPr>
            <p:spPr>
              <a:blipFill>
                <a:blip r:embed="rId2"/>
                <a:stretch>
                  <a:fillRect l="-754" t="-1505"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59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794F00-65D4-4ED5-8C6B-3E343AF86F7A}"/>
              </a:ext>
            </a:extLst>
          </p:cNvPr>
          <p:cNvSpPr>
            <a:spLocks noGrp="1"/>
          </p:cNvSpPr>
          <p:nvPr>
            <p:ph type="title"/>
          </p:nvPr>
        </p:nvSpPr>
        <p:spPr>
          <a:xfrm>
            <a:off x="838200" y="2863055"/>
            <a:ext cx="10515600" cy="619200"/>
          </a:xfrm>
        </p:spPr>
        <p:txBody>
          <a:bodyPr>
            <a:normAutofit fontScale="90000"/>
          </a:bodyPr>
          <a:lstStyle/>
          <a:p>
            <a:pPr algn="ctr"/>
            <a:r>
              <a:rPr lang="zh-CN" altLang="en-US"/>
              <a:t>谢谢大家！</a:t>
            </a:r>
            <a:endParaRPr lang="zh-CN" altLang="en-US" dirty="0"/>
          </a:p>
        </p:txBody>
      </p:sp>
    </p:spTree>
    <p:extLst>
      <p:ext uri="{BB962C8B-B14F-4D97-AF65-F5344CB8AC3E}">
        <p14:creationId xmlns:p14="http://schemas.microsoft.com/office/powerpoint/2010/main" val="178892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D4C0D-812A-401C-ACC4-A0BD0CB87578}"/>
              </a:ext>
            </a:extLst>
          </p:cNvPr>
          <p:cNvSpPr>
            <a:spLocks noGrp="1"/>
          </p:cNvSpPr>
          <p:nvPr>
            <p:ph type="title"/>
          </p:nvPr>
        </p:nvSpPr>
        <p:spPr/>
        <p:txBody>
          <a:bodyPr>
            <a:normAutofit fontScale="90000"/>
          </a:bodyPr>
          <a:lstStyle/>
          <a:p>
            <a:r>
              <a:rPr lang="zh-CN" altLang="en-US" dirty="0"/>
              <a:t>二分法找零点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0E810A-C69B-44EC-87C5-C423D85CB43B}"/>
                  </a:ext>
                </a:extLst>
              </p:cNvPr>
              <p:cNvSpPr>
                <a:spLocks noGrp="1"/>
              </p:cNvSpPr>
              <p:nvPr>
                <p:ph idx="1"/>
              </p:nvPr>
            </p:nvSpPr>
            <p:spPr/>
            <p:txBody>
              <a:bodyPr>
                <a:normAutofit/>
              </a:bodyPr>
              <a:lstStyle/>
              <a:p>
                <a:r>
                  <a:rPr lang="zh-CN" altLang="en-US" dirty="0"/>
                  <a:t>设函数 </a:t>
                </a:r>
                <a14:m>
                  <m:oMath xmlns:m="http://schemas.openxmlformats.org/officeDocument/2006/math">
                    <m:r>
                      <a:rPr lang="en-US" altLang="zh-CN" i="1" dirty="0"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e>
                    </m:d>
                  </m:oMath>
                </a14:m>
                <a:r>
                  <a:rPr lang="zh-CN" altLang="en-US" dirty="0"/>
                  <a:t> 且在此区间上单调递增并存在一零点，我们可以每次取 </a:t>
                </a:r>
                <a14:m>
                  <m:oMath xmlns:m="http://schemas.openxmlformats.org/officeDocument/2006/math">
                    <m:r>
                      <a:rPr lang="en-US" altLang="zh-CN" b="0" i="1" smtClean="0">
                        <a:latin typeface="Cambria Math" panose="02040503050406030204" pitchFamily="18" charset="0"/>
                      </a:rPr>
                      <m:t>𝑚𝑖𝑑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2</m:t>
                        </m:r>
                      </m:den>
                    </m:f>
                  </m:oMath>
                </a14:m>
                <a:r>
                  <a:rPr lang="zh-CN" altLang="en-US" dirty="0"/>
                  <a:t>，通过判断 </a:t>
                </a:r>
                <a14:m>
                  <m:oMath xmlns:m="http://schemas.openxmlformats.org/officeDocument/2006/math">
                    <m:r>
                      <a:rPr lang="en-US" altLang="zh-CN" i="1">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acc>
                      <m:accPr>
                        <m:chr m:val="̇"/>
                        <m:ctrlPr>
                          <a:rPr lang="en-US" altLang="zh-CN" b="0" i="1" smtClean="0">
                            <a:latin typeface="Cambria Math" panose="02040503050406030204" pitchFamily="18" charset="0"/>
                          </a:rPr>
                        </m:ctrlPr>
                      </m:acc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𝑚𝑖𝑑</m:t>
                            </m:r>
                          </m:e>
                        </m:d>
                      </m:e>
                    </m:acc>
                  </m:oMath>
                </a14:m>
                <a:r>
                  <a:rPr lang="en-US" altLang="zh-CN" dirty="0"/>
                  <a:t> </a:t>
                </a:r>
                <a:r>
                  <a:rPr lang="zh-CN" altLang="en-US" dirty="0"/>
                  <a:t>是否异号从而缩小零点所在的区间为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𝑚𝑖𝑑</m:t>
                        </m:r>
                      </m:e>
                    </m:d>
                  </m:oMath>
                </a14:m>
                <a:r>
                  <a:rPr lang="zh-CN" altLang="en-US" dirty="0"/>
                  <a:t> 还是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𝑚𝑖𝑑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。然后继续二分，直到找到零点或答案达到一定精度。</a:t>
                </a: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BE0E810A-C69B-44EC-87C5-C423D85CB43B}"/>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873BD3F1-5ACC-4ED0-991E-7EC862E79636}"/>
              </a:ext>
            </a:extLst>
          </p:cNvPr>
          <p:cNvPicPr>
            <a:picLocks noChangeAspect="1"/>
          </p:cNvPicPr>
          <p:nvPr/>
        </p:nvPicPr>
        <p:blipFill>
          <a:blip r:embed="rId3"/>
          <a:stretch>
            <a:fillRect/>
          </a:stretch>
        </p:blipFill>
        <p:spPr>
          <a:xfrm>
            <a:off x="4032626" y="2576151"/>
            <a:ext cx="4126746" cy="3885608"/>
          </a:xfrm>
          <a:prstGeom prst="rect">
            <a:avLst/>
          </a:prstGeom>
        </p:spPr>
      </p:pic>
    </p:spTree>
    <p:extLst>
      <p:ext uri="{BB962C8B-B14F-4D97-AF65-F5344CB8AC3E}">
        <p14:creationId xmlns:p14="http://schemas.microsoft.com/office/powerpoint/2010/main" val="386264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82B46-C234-4A85-89FE-1543D7FC63A9}"/>
              </a:ext>
            </a:extLst>
          </p:cNvPr>
          <p:cNvSpPr>
            <a:spLocks noGrp="1"/>
          </p:cNvSpPr>
          <p:nvPr>
            <p:ph type="title"/>
          </p:nvPr>
        </p:nvSpPr>
        <p:spPr/>
        <p:txBody>
          <a:bodyPr>
            <a:normAutofit fontScale="90000"/>
          </a:bodyPr>
          <a:lstStyle/>
          <a:p>
            <a:r>
              <a:rPr lang="en-US" altLang="zh-CN" dirty="0">
                <a:hlinkClick r:id="rId2"/>
              </a:rPr>
              <a:t>P1024 </a:t>
            </a:r>
            <a:r>
              <a:rPr lang="zh-CN" altLang="en-US" dirty="0">
                <a:hlinkClick r:id="rId2"/>
              </a:rPr>
              <a:t>一元三次方程求解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1EB6A7-BB0F-4594-B819-BC4FCBBE6363}"/>
                  </a:ext>
                </a:extLst>
              </p:cNvPr>
              <p:cNvSpPr>
                <a:spLocks noGrp="1"/>
              </p:cNvSpPr>
              <p:nvPr>
                <p:ph idx="1"/>
              </p:nvPr>
            </p:nvSpPr>
            <p:spPr/>
            <p:txBody>
              <a:bodyPr/>
              <a:lstStyle/>
              <a:p>
                <a:r>
                  <a:rPr lang="zh-CN" altLang="en-US" dirty="0"/>
                  <a:t>求解一元三次方程 </a:t>
                </a:r>
                <a14:m>
                  <m:oMath xmlns:m="http://schemas.openxmlformats.org/officeDocument/2006/math">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𝑐𝑥</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=0</m:t>
                    </m:r>
                    <m:r>
                      <a:rPr lang="zh-CN" altLang="en-US" i="1">
                        <a:latin typeface="Cambria Math" panose="02040503050406030204" pitchFamily="18" charset="0"/>
                      </a:rPr>
                      <m:t>，</m:t>
                    </m:r>
                    <m:r>
                      <a:rPr lang="zh-CN" altLang="en-US" i="1" smtClean="0">
                        <a:latin typeface="Cambria Math" panose="02040503050406030204" pitchFamily="18" charset="0"/>
                      </a:rPr>
                      <m:t>保证</m:t>
                    </m:r>
                  </m:oMath>
                </a14:m>
                <a:r>
                  <a:rPr lang="zh-CN" altLang="en-US" dirty="0"/>
                  <a:t>方程组有三个根且均在 </a:t>
                </a:r>
                <a14:m>
                  <m:oMath xmlns:m="http://schemas.openxmlformats.org/officeDocument/2006/math">
                    <m:r>
                      <a:rPr lang="en-US" altLang="zh-CN" b="0" i="1" smtClean="0">
                        <a:latin typeface="Cambria Math" panose="02040503050406030204" pitchFamily="18" charset="0"/>
                      </a:rPr>
                      <m:t>[−100,100]</m:t>
                    </m:r>
                  </m:oMath>
                </a14:m>
                <a:r>
                  <a:rPr lang="zh-CN" altLang="en-US" dirty="0"/>
                  <a:t> 内。保留两位小数。</a:t>
                </a:r>
                <a:endParaRPr lang="en-US" altLang="zh-CN" dirty="0"/>
              </a:p>
              <a:p>
                <a:endParaRPr lang="en-US" altLang="zh-CN" dirty="0"/>
              </a:p>
              <a:p>
                <a:endParaRPr lang="en-US" altLang="zh-CN" dirty="0"/>
              </a:p>
              <a:p>
                <a:endParaRPr lang="en-US" altLang="zh-CN" dirty="0"/>
              </a:p>
              <a:p>
                <a:endParaRPr lang="en-US" altLang="zh-CN" dirty="0"/>
              </a:p>
              <a:p>
                <a:r>
                  <a:rPr lang="zh-CN" altLang="en-US" dirty="0"/>
                  <a:t>三次函数不单调，怎么办？</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21EB6A7-BB0F-4594-B819-BC4FCBBE6363}"/>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887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A765B-8DC2-4914-B54A-5B07AB4235A5}"/>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BD451B-D02C-43D5-80B1-7A670897DCC1}"/>
                  </a:ext>
                </a:extLst>
              </p:cNvPr>
              <p:cNvSpPr>
                <a:spLocks noGrp="1"/>
              </p:cNvSpPr>
              <p:nvPr>
                <p:ph idx="1"/>
              </p:nvPr>
            </p:nvSpPr>
            <p:spPr/>
            <p:txBody>
              <a:bodyPr/>
              <a:lstStyle/>
              <a:p>
                <a:r>
                  <a:rPr lang="zh-CN" altLang="en-US" dirty="0"/>
                  <a:t>将一元三次方程的根转化为三次函数的零点，然而三次函数不是单调的。所以考虑求导函数的零点，即三次函数的极值点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oMath>
                </a14:m>
                <a:r>
                  <a:rPr lang="zh-CN" altLang="en-US" dirty="0"/>
                  <a:t>。然后再将区间划分为</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100]</m:t>
                    </m:r>
                  </m:oMath>
                </a14:m>
                <a:r>
                  <a:rPr lang="en-US" altLang="zh-CN" dirty="0"/>
                  <a:t> </a:t>
                </a:r>
                <a:r>
                  <a:rPr lang="zh-CN" altLang="en-US" dirty="0"/>
                  <a:t>三段，二分即可。</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8BD451B-D02C-43D5-80B1-7A670897DCC1}"/>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425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C4B62-BC07-4D8B-88A7-99375D690382}"/>
              </a:ext>
            </a:extLst>
          </p:cNvPr>
          <p:cNvSpPr>
            <a:spLocks noGrp="1"/>
          </p:cNvSpPr>
          <p:nvPr>
            <p:ph type="title"/>
          </p:nvPr>
        </p:nvSpPr>
        <p:spPr/>
        <p:txBody>
          <a:bodyPr>
            <a:normAutofit fontScale="90000"/>
          </a:bodyPr>
          <a:lstStyle/>
          <a:p>
            <a:r>
              <a:rPr lang="zh-CN" altLang="en-US" dirty="0"/>
              <a:t>拓展</a:t>
            </a:r>
            <a:r>
              <a:rPr lang="en-US" altLang="zh-CN" dirty="0"/>
              <a:t>—</a:t>
            </a:r>
            <a:r>
              <a:rPr lang="zh-CN" altLang="en-US" dirty="0"/>
              <a:t>三分法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482B54-5004-40CA-885C-CB4EC9A3CAA2}"/>
                  </a:ext>
                </a:extLst>
              </p:cNvPr>
              <p:cNvSpPr>
                <a:spLocks noGrp="1"/>
              </p:cNvSpPr>
              <p:nvPr>
                <p:ph idx="1"/>
              </p:nvPr>
            </p:nvSpPr>
            <p:spPr/>
            <p:txBody>
              <a:bodyPr/>
              <a:lstStyle/>
              <a:p>
                <a:r>
                  <a:rPr lang="zh-CN" altLang="en-US" dirty="0"/>
                  <a:t>三分法是求解单峰函数的极值的一种工具，即若一个函数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，有且仅有一个极值，那么我们就可以使用三分法。</a:t>
                </a:r>
                <a:endParaRPr lang="en-US" altLang="zh-CN" dirty="0"/>
              </a:p>
              <a:p>
                <a:endParaRPr lang="en-US" altLang="zh-CN" dirty="0"/>
              </a:p>
              <a:p>
                <a:r>
                  <a:rPr lang="zh-CN" altLang="en-US" dirty="0"/>
                  <a:t>以求解极大值为例，现在算出区间的两个三等分点 </a:t>
                </a:r>
                <a14:m>
                  <m:oMath xmlns:m="http://schemas.openxmlformats.org/officeDocument/2006/math">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oMath>
                </a14:m>
                <a:r>
                  <a:rPr lang="zh-CN" altLang="en-US" dirty="0"/>
                  <a:t>，然后比较这两个点的函数值，如果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，那么极值点在区间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，否则在区间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𝑚𝑖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不断通过三分缩小极值点范围即可。 </a:t>
                </a:r>
              </a:p>
            </p:txBody>
          </p:sp>
        </mc:Choice>
        <mc:Fallback xmlns="">
          <p:sp>
            <p:nvSpPr>
              <p:cNvPr id="3" name="内容占位符 2">
                <a:extLst>
                  <a:ext uri="{FF2B5EF4-FFF2-40B4-BE49-F238E27FC236}">
                    <a16:creationId xmlns:a16="http://schemas.microsoft.com/office/drawing/2014/main" id="{F4482B54-5004-40CA-885C-CB4EC9A3CAA2}"/>
                  </a:ext>
                </a:extLst>
              </p:cNvPr>
              <p:cNvSpPr>
                <a:spLocks noGrp="1" noRot="1" noChangeAspect="1" noMove="1" noResize="1" noEditPoints="1" noAdjustHandles="1" noChangeArrowheads="1" noChangeShapeType="1" noTextEdit="1"/>
              </p:cNvSpPr>
              <p:nvPr>
                <p:ph idx="1"/>
              </p:nvPr>
            </p:nvSpPr>
            <p:spPr>
              <a:blipFill>
                <a:blip r:embed="rId2"/>
                <a:stretch>
                  <a:fillRect l="-754" t="-1828" r="-75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CDF5FB6-EAD3-40FB-AC5A-25EC3E2AB45B}"/>
              </a:ext>
            </a:extLst>
          </p:cNvPr>
          <p:cNvPicPr>
            <a:picLocks noChangeAspect="1"/>
          </p:cNvPicPr>
          <p:nvPr/>
        </p:nvPicPr>
        <p:blipFill>
          <a:blip r:embed="rId3"/>
          <a:stretch>
            <a:fillRect/>
          </a:stretch>
        </p:blipFill>
        <p:spPr>
          <a:xfrm>
            <a:off x="4040146" y="3429000"/>
            <a:ext cx="3827226" cy="2883042"/>
          </a:xfrm>
          <a:prstGeom prst="rect">
            <a:avLst/>
          </a:prstGeom>
        </p:spPr>
      </p:pic>
    </p:spTree>
    <p:extLst>
      <p:ext uri="{BB962C8B-B14F-4D97-AF65-F5344CB8AC3E}">
        <p14:creationId xmlns:p14="http://schemas.microsoft.com/office/powerpoint/2010/main" val="26291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C1743-D15E-4619-86AD-5ECD8CA53EEB}"/>
              </a:ext>
            </a:extLst>
          </p:cNvPr>
          <p:cNvSpPr>
            <a:spLocks noGrp="1"/>
          </p:cNvSpPr>
          <p:nvPr>
            <p:ph type="title"/>
          </p:nvPr>
        </p:nvSpPr>
        <p:spPr/>
        <p:txBody>
          <a:bodyPr>
            <a:normAutofit fontScale="90000"/>
          </a:bodyPr>
          <a:lstStyle/>
          <a:p>
            <a:r>
              <a:rPr lang="en-US" altLang="zh-CN" dirty="0">
                <a:hlinkClick r:id="rId2"/>
              </a:rPr>
              <a:t>P3382 【</a:t>
            </a:r>
            <a:r>
              <a:rPr lang="zh-CN" altLang="en-US" dirty="0">
                <a:hlinkClick r:id="rId2"/>
              </a:rPr>
              <a:t>模板</a:t>
            </a:r>
            <a:r>
              <a:rPr lang="en-US" altLang="zh-CN" dirty="0">
                <a:hlinkClick r:id="rId2"/>
              </a:rPr>
              <a:t>】</a:t>
            </a:r>
            <a:r>
              <a:rPr lang="zh-CN" altLang="en-US" dirty="0">
                <a:hlinkClick r:id="rId2"/>
              </a:rPr>
              <a:t>三分法</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0316A5-AB1F-457F-BBAD-F04BA46BFEBC}"/>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次函数，保证在范围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内存在一点 </a:t>
                </a:r>
                <a14:m>
                  <m:oMath xmlns:m="http://schemas.openxmlformats.org/officeDocument/2006/math">
                    <m:r>
                      <a:rPr lang="en-US" altLang="zh-CN" b="0" i="1" smtClean="0">
                        <a:latin typeface="Cambria Math" panose="02040503050406030204" pitchFamily="18" charset="0"/>
                      </a:rPr>
                      <m:t>𝑥</m:t>
                    </m:r>
                  </m:oMath>
                </a14:m>
                <a:r>
                  <a:rPr lang="zh-CN" altLang="en-US" dirty="0"/>
                  <a:t>，使得其在</a:t>
                </a:r>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上单调递增，在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 上单调递减，求</a:t>
                </a:r>
                <a:r>
                  <a:rPr lang="en-US" altLang="zh-CN" dirty="0"/>
                  <a:t> </a:t>
                </a:r>
                <a14:m>
                  <m:oMath xmlns:m="http://schemas.openxmlformats.org/officeDocument/2006/math">
                    <m:r>
                      <a:rPr lang="en-US" altLang="zh-CN" b="0" i="1" smtClean="0">
                        <a:latin typeface="Cambria Math" panose="02040503050406030204" pitchFamily="18" charset="0"/>
                      </a:rPr>
                      <m:t>𝑥</m:t>
                    </m:r>
                  </m:oMath>
                </a14:m>
                <a:r>
                  <a:rPr lang="zh-CN" altLang="en-US" dirty="0"/>
                  <a:t> 的值。</a:t>
                </a:r>
                <a:endParaRPr lang="en-US" altLang="zh-CN" dirty="0"/>
              </a:p>
              <a:p>
                <a:endParaRPr lang="en-US" altLang="zh-CN" dirty="0"/>
              </a:p>
              <a:p>
                <a:endParaRPr lang="en-US" altLang="zh-CN" dirty="0"/>
              </a:p>
              <a:p>
                <a:endParaRPr lang="en-US" altLang="zh-CN" dirty="0"/>
              </a:p>
              <a:p>
                <a:endParaRPr lang="en-US" altLang="zh-CN" dirty="0"/>
              </a:p>
              <a:p>
                <a:r>
                  <a:rPr lang="zh-CN" altLang="en-US" dirty="0"/>
                  <a:t>三分模板题</a:t>
                </a:r>
              </a:p>
            </p:txBody>
          </p:sp>
        </mc:Choice>
        <mc:Fallback xmlns="">
          <p:sp>
            <p:nvSpPr>
              <p:cNvPr id="3" name="内容占位符 2">
                <a:extLst>
                  <a:ext uri="{FF2B5EF4-FFF2-40B4-BE49-F238E27FC236}">
                    <a16:creationId xmlns:a16="http://schemas.microsoft.com/office/drawing/2014/main" id="{720316A5-AB1F-457F-BBAD-F04BA46BFEBC}"/>
                  </a:ext>
                </a:extLst>
              </p:cNvPr>
              <p:cNvSpPr>
                <a:spLocks noGrp="1" noRot="1" noChangeAspect="1" noMove="1" noResize="1" noEditPoints="1" noAdjustHandles="1" noChangeArrowheads="1" noChangeShapeType="1" noTextEdit="1"/>
              </p:cNvSpPr>
              <p:nvPr>
                <p:ph idx="1"/>
              </p:nvPr>
            </p:nvSpPr>
            <p:spPr>
              <a:blipFill>
                <a:blip r:embed="rId3"/>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452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C3B10-0B70-49D4-A9DE-7F4ADA7A881B}"/>
              </a:ext>
            </a:extLst>
          </p:cNvPr>
          <p:cNvSpPr>
            <a:spLocks noGrp="1"/>
          </p:cNvSpPr>
          <p:nvPr>
            <p:ph type="title"/>
          </p:nvPr>
        </p:nvSpPr>
        <p:spPr/>
        <p:txBody>
          <a:bodyPr>
            <a:normAutofit fontScale="90000"/>
          </a:bodyPr>
          <a:lstStyle/>
          <a:p>
            <a:r>
              <a:rPr lang="zh-CN" altLang="en-US" dirty="0"/>
              <a:t>二分查找</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41930D-C100-40A2-B9BE-81D29CEDAA78}"/>
                  </a:ext>
                </a:extLst>
              </p:cNvPr>
              <p:cNvSpPr>
                <a:spLocks noGrp="1"/>
              </p:cNvSpPr>
              <p:nvPr>
                <p:ph idx="1"/>
              </p:nvPr>
            </p:nvSpPr>
            <p:spPr/>
            <p:txBody>
              <a:bodyPr/>
              <a:lstStyle/>
              <a:p>
                <a:r>
                  <a:rPr lang="zh-CN" altLang="en-US" dirty="0"/>
                  <a:t>对于一个单调递增（或递减）的序列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，我们有时希望查找一个数 </a:t>
                </a:r>
                <a14:m>
                  <m:oMath xmlns:m="http://schemas.openxmlformats.org/officeDocument/2006/math">
                    <m:r>
                      <a:rPr lang="en-US" altLang="zh-CN" b="0" i="1" smtClean="0">
                        <a:latin typeface="Cambria Math" panose="02040503050406030204" pitchFamily="18" charset="0"/>
                      </a:rPr>
                      <m:t>𝑥</m:t>
                    </m:r>
                  </m:oMath>
                </a14:m>
                <a:r>
                  <a:rPr lang="zh-CN" altLang="en-US" dirty="0"/>
                  <a:t> 是否在序列当中，或者查找其在序列中的最小上界和最大下界。我们常常可以使用二分的思路。</a:t>
                </a:r>
                <a:endParaRPr lang="en-US" altLang="zh-CN" dirty="0"/>
              </a:p>
              <a:p>
                <a:endParaRPr lang="en-US" altLang="zh-CN" dirty="0"/>
              </a:p>
              <a:p>
                <a:r>
                  <a:rPr lang="en-US" altLang="zh-CN" dirty="0"/>
                  <a:t>STL </a:t>
                </a:r>
                <a:r>
                  <a:rPr lang="zh-CN" altLang="en-US" dirty="0"/>
                  <a:t>中提供了 </a:t>
                </a:r>
                <a:r>
                  <a:rPr lang="en-US" altLang="zh-CN" dirty="0" err="1"/>
                  <a:t>lower_bound</a:t>
                </a:r>
                <a:r>
                  <a:rPr lang="en-US" altLang="zh-CN" dirty="0"/>
                  <a:t> </a:t>
                </a:r>
                <a:r>
                  <a:rPr lang="zh-CN" altLang="en-US" dirty="0"/>
                  <a:t>和 </a:t>
                </a:r>
                <a:r>
                  <a:rPr lang="en-US" altLang="zh-CN" dirty="0" err="1"/>
                  <a:t>upper_bound</a:t>
                </a:r>
                <a:r>
                  <a:rPr lang="en-US" altLang="zh-CN" dirty="0"/>
                  <a:t> </a:t>
                </a:r>
                <a:r>
                  <a:rPr lang="zh-CN" altLang="en-US" dirty="0"/>
                  <a:t>两种基于二分寻找最小上界的函数，有时可以省去我们手写二分查找的不便。</a:t>
                </a:r>
              </a:p>
            </p:txBody>
          </p:sp>
        </mc:Choice>
        <mc:Fallback xmlns="">
          <p:sp>
            <p:nvSpPr>
              <p:cNvPr id="3" name="内容占位符 2">
                <a:extLst>
                  <a:ext uri="{FF2B5EF4-FFF2-40B4-BE49-F238E27FC236}">
                    <a16:creationId xmlns:a16="http://schemas.microsoft.com/office/drawing/2014/main" id="{8241930D-C100-40A2-B9BE-81D29CEDAA78}"/>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734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2209F-9389-4E15-9197-AF687C6BA011}"/>
              </a:ext>
            </a:extLst>
          </p:cNvPr>
          <p:cNvSpPr>
            <a:spLocks noGrp="1"/>
          </p:cNvSpPr>
          <p:nvPr>
            <p:ph type="title"/>
          </p:nvPr>
        </p:nvSpPr>
        <p:spPr/>
        <p:txBody>
          <a:bodyPr>
            <a:normAutofit fontScale="90000"/>
          </a:bodyPr>
          <a:lstStyle/>
          <a:p>
            <a:r>
              <a:rPr lang="en-US" altLang="zh-CN" dirty="0">
                <a:hlinkClick r:id="rId2"/>
              </a:rPr>
              <a:t>P1198 [JSOI2008]</a:t>
            </a:r>
            <a:r>
              <a:rPr lang="zh-CN" altLang="en-US" dirty="0">
                <a:hlinkClick r:id="rId2"/>
              </a:rPr>
              <a:t>最大数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3A2F13-AF7E-4B46-B632-7A976F9086F9}"/>
                  </a:ext>
                </a:extLst>
              </p:cNvPr>
              <p:cNvSpPr>
                <a:spLocks noGrp="1"/>
              </p:cNvSpPr>
              <p:nvPr>
                <p:ph idx="1"/>
              </p:nvPr>
            </p:nvSpPr>
            <p:spPr/>
            <p:txBody>
              <a:bodyPr/>
              <a:lstStyle/>
              <a:p>
                <a:r>
                  <a:rPr lang="zh-CN" altLang="en-US" dirty="0"/>
                  <a:t>你需要维护一个初始为空的序列，要求提供两种操作：</a:t>
                </a:r>
                <a:endParaRPr lang="en-US" altLang="zh-CN" dirty="0"/>
              </a:p>
              <a:p>
                <a:r>
                  <a:rPr lang="zh-CN" altLang="en-US" dirty="0"/>
                  <a:t>查询操作 </a:t>
                </a:r>
                <a:r>
                  <a:rPr lang="en-US" altLang="zh-CN" dirty="0"/>
                  <a:t>Q </a:t>
                </a:r>
                <a14:m>
                  <m:oMath xmlns:m="http://schemas.openxmlformats.org/officeDocument/2006/math">
                    <m:r>
                      <a:rPr lang="en-US" altLang="zh-CN" b="0" i="1" smtClean="0">
                        <a:latin typeface="Cambria Math" panose="02040503050406030204" pitchFamily="18" charset="0"/>
                      </a:rPr>
                      <m:t>𝐿</m:t>
                    </m:r>
                  </m:oMath>
                </a14:m>
                <a:r>
                  <a:rPr lang="zh-CN" altLang="en-US" dirty="0"/>
                  <a:t>：查询当前序列末尾 </a:t>
                </a:r>
                <a14:m>
                  <m:oMath xmlns:m="http://schemas.openxmlformats.org/officeDocument/2006/math">
                    <m:r>
                      <a:rPr lang="en-US" altLang="zh-CN" b="0" i="1" smtClean="0">
                        <a:latin typeface="Cambria Math" panose="02040503050406030204" pitchFamily="18" charset="0"/>
                      </a:rPr>
                      <m:t>𝐿</m:t>
                    </m:r>
                  </m:oMath>
                </a14:m>
                <a:r>
                  <a:rPr lang="zh-CN" altLang="en-US" dirty="0"/>
                  <a:t> 个数中最大的数，保证查询合法。</a:t>
                </a:r>
                <a:endParaRPr lang="en-US" altLang="zh-CN" dirty="0"/>
              </a:p>
              <a:p>
                <a:r>
                  <a:rPr lang="zh-CN" altLang="en-US" dirty="0"/>
                  <a:t>插入操作 </a:t>
                </a:r>
                <a:r>
                  <a:rPr lang="en-US" altLang="zh-CN" dirty="0"/>
                  <a:t>A </a:t>
                </a:r>
                <a14:m>
                  <m:oMath xmlns:m="http://schemas.openxmlformats.org/officeDocument/2006/math">
                    <m:r>
                      <a:rPr lang="en-US" altLang="zh-CN" b="0" i="1" smtClean="0">
                        <a:latin typeface="Cambria Math" panose="02040503050406030204" pitchFamily="18" charset="0"/>
                      </a:rPr>
                      <m:t>𝑛</m:t>
                    </m:r>
                  </m:oMath>
                </a14:m>
                <a:r>
                  <a:rPr lang="zh-CN" altLang="en-US" dirty="0"/>
                  <a:t>：将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加上 </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后对给定常数 </a:t>
                </a:r>
                <a14:m>
                  <m:oMath xmlns:m="http://schemas.openxmlformats.org/officeDocument/2006/math">
                    <m:r>
                      <a:rPr lang="en-US" altLang="zh-CN" b="0" i="1" smtClean="0">
                        <a:latin typeface="Cambria Math" panose="02040503050406030204" pitchFamily="18" charset="0"/>
                      </a:rPr>
                      <m:t>𝑑</m:t>
                    </m:r>
                  </m:oMath>
                </a14:m>
                <a:r>
                  <a:rPr lang="zh-CN" altLang="en-US" dirty="0"/>
                  <a:t> 取模，并插入到序列末尾，</a:t>
                </a:r>
                <a14:m>
                  <m:oMath xmlns:m="http://schemas.openxmlformats.org/officeDocument/2006/math">
                    <m:r>
                      <a:rPr lang="en-US" altLang="zh-CN" b="0" i="1" smtClean="0">
                        <a:latin typeface="Cambria Math" panose="02040503050406030204" pitchFamily="18" charset="0"/>
                      </a:rPr>
                      <m:t>𝑡</m:t>
                    </m:r>
                  </m:oMath>
                </a14:m>
                <a:r>
                  <a:rPr lang="en-US" altLang="zh-CN" dirty="0"/>
                  <a:t> </a:t>
                </a:r>
                <a:r>
                  <a:rPr lang="zh-CN" altLang="en-US" dirty="0"/>
                  <a:t>为上一次询问的答案，初始时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a:t>。</a:t>
                </a:r>
                <a:endParaRPr lang="en-US" altLang="zh-CN" dirty="0"/>
              </a:p>
              <a:p>
                <a:r>
                  <a:rPr lang="zh-CN" altLang="en-US" dirty="0"/>
                  <a:t>一共会有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次操作，你只需输出每次查询操作的结果即可。</a:t>
                </a:r>
                <a:endParaRPr lang="en-US" altLang="zh-CN" dirty="0"/>
              </a:p>
              <a:p>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𝑑</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31</m:t>
                        </m:r>
                      </m:sup>
                    </m:sSup>
                    <m:r>
                      <a:rPr lang="en-US" altLang="zh-CN" b="0" i="1" smtClean="0">
                        <a:latin typeface="Cambria Math" panose="02040503050406030204" pitchFamily="18" charset="0"/>
                      </a:rPr>
                      <m:t>−1</m:t>
                    </m:r>
                  </m:oMath>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8C3A2F13-AF7E-4B46-B632-7A976F9086F9}"/>
                  </a:ext>
                </a:extLst>
              </p:cNvPr>
              <p:cNvSpPr>
                <a:spLocks noGrp="1" noRot="1" noChangeAspect="1" noMove="1" noResize="1" noEditPoints="1" noAdjustHandles="1" noChangeArrowheads="1" noChangeShapeType="1" noTextEdit="1"/>
              </p:cNvSpPr>
              <p:nvPr>
                <p:ph idx="1"/>
              </p:nvPr>
            </p:nvSpPr>
            <p:spPr>
              <a:blipFill>
                <a:blip r:embed="rId3"/>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042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ACF8A-B15B-4C74-99B3-8EA1CA610471}"/>
              </a:ext>
            </a:extLst>
          </p:cNvPr>
          <p:cNvSpPr>
            <a:spLocks noGrp="1"/>
          </p:cNvSpPr>
          <p:nvPr>
            <p:ph type="title"/>
          </p:nvPr>
        </p:nvSpPr>
        <p:spPr/>
        <p:txBody>
          <a:bodyPr>
            <a:normAutofit fontScale="90000"/>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BBBD78-59A9-43AA-8038-B614F714B629}"/>
                  </a:ext>
                </a:extLst>
              </p:cNvPr>
              <p:cNvSpPr>
                <a:spLocks noGrp="1"/>
              </p:cNvSpPr>
              <p:nvPr>
                <p:ph idx="1"/>
              </p:nvPr>
            </p:nvSpPr>
            <p:spPr/>
            <p:txBody>
              <a:bodyPr/>
              <a:lstStyle/>
              <a:p>
                <a:r>
                  <a:rPr lang="zh-CN" altLang="en-US" dirty="0"/>
                  <a:t>考虑如果序列中有两个数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 满足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𝑦</m:t>
                    </m:r>
                  </m:oMath>
                </a14:m>
                <a:r>
                  <a:rPr lang="zh-CN" altLang="en-US" dirty="0"/>
                  <a:t> 且其在序列中的位置也满足 </a:t>
                </a:r>
                <a14:m>
                  <m:oMath xmlns:m="http://schemas.openxmlformats.org/officeDocument/2006/math">
                    <m:r>
                      <a:rPr lang="en-US" altLang="zh-CN" b="0" i="1" smtClean="0">
                        <a:latin typeface="Cambria Math" panose="02040503050406030204" pitchFamily="18" charset="0"/>
                      </a:rPr>
                      <m:t>𝑝𝑜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𝑝𝑜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𝑦</m:t>
                        </m:r>
                      </m:sub>
                    </m:sSub>
                  </m:oMath>
                </a14:m>
                <a:r>
                  <a:rPr lang="zh-CN" altLang="en-US" dirty="0"/>
                  <a:t> 时，那么 </a:t>
                </a:r>
                <a14:m>
                  <m:oMath xmlns:m="http://schemas.openxmlformats.org/officeDocument/2006/math">
                    <m:r>
                      <a:rPr lang="en-US" altLang="zh-CN" b="0" i="1" smtClean="0">
                        <a:latin typeface="Cambria Math" panose="02040503050406030204" pitchFamily="18" charset="0"/>
                      </a:rPr>
                      <m:t>𝑥</m:t>
                    </m:r>
                  </m:oMath>
                </a14:m>
                <a:r>
                  <a:rPr lang="zh-CN" altLang="en-US" dirty="0"/>
                  <a:t> 永远不可能成为某个查询的答案。</a:t>
                </a:r>
                <a:endParaRPr lang="en-US" altLang="zh-CN" dirty="0"/>
              </a:p>
              <a:p>
                <a:endParaRPr lang="en-US" altLang="zh-CN" dirty="0"/>
              </a:p>
              <a:p>
                <a:r>
                  <a:rPr lang="zh-CN" altLang="en-US" dirty="0"/>
                  <a:t>所以我们考虑维护一个栈，每当插入一个数 </a:t>
                </a:r>
                <a14:m>
                  <m:oMath xmlns:m="http://schemas.openxmlformats.org/officeDocument/2006/math">
                    <m:r>
                      <a:rPr lang="en-US" altLang="zh-CN" b="0" i="1" smtClean="0">
                        <a:latin typeface="Cambria Math" panose="02040503050406030204" pitchFamily="18" charset="0"/>
                      </a:rPr>
                      <m:t>𝑥</m:t>
                    </m:r>
                  </m:oMath>
                </a14:m>
                <a:r>
                  <a:rPr lang="zh-CN" altLang="en-US" dirty="0"/>
                  <a:t> 时先将栈内小于 </a:t>
                </a:r>
                <a14:m>
                  <m:oMath xmlns:m="http://schemas.openxmlformats.org/officeDocument/2006/math">
                    <m:r>
                      <a:rPr lang="en-US" altLang="zh-CN" b="0" i="1" smtClean="0">
                        <a:latin typeface="Cambria Math" panose="02040503050406030204" pitchFamily="18" charset="0"/>
                      </a:rPr>
                      <m:t>𝑥</m:t>
                    </m:r>
                  </m:oMath>
                </a14:m>
                <a:r>
                  <a:rPr lang="zh-CN" altLang="en-US" dirty="0"/>
                  <a:t> 的数弹出，因为这些数不可能是查询的答案，然后在将 </a:t>
                </a:r>
                <a14:m>
                  <m:oMath xmlns:m="http://schemas.openxmlformats.org/officeDocument/2006/math">
                    <m:r>
                      <a:rPr lang="en-US" altLang="zh-CN" b="0" i="1" smtClean="0">
                        <a:latin typeface="Cambria Math" panose="02040503050406030204" pitchFamily="18" charset="0"/>
                      </a:rPr>
                      <m:t>𝑥</m:t>
                    </m:r>
                  </m:oMath>
                </a14:m>
                <a:r>
                  <a:rPr lang="zh-CN" altLang="en-US" dirty="0"/>
                  <a:t> 放入栈中。而对于大于 </a:t>
                </a:r>
                <a14:m>
                  <m:oMath xmlns:m="http://schemas.openxmlformats.org/officeDocument/2006/math">
                    <m:r>
                      <a:rPr lang="en-US" altLang="zh-CN" b="0" i="1" smtClean="0">
                        <a:latin typeface="Cambria Math" panose="02040503050406030204" pitchFamily="18" charset="0"/>
                      </a:rPr>
                      <m:t>𝑥</m:t>
                    </m:r>
                  </m:oMath>
                </a14:m>
                <a:r>
                  <a:rPr lang="zh-CN" altLang="en-US" dirty="0"/>
                  <a:t> 的元素，它们可能会作为一个 </a:t>
                </a:r>
                <a14:m>
                  <m:oMath xmlns:m="http://schemas.openxmlformats.org/officeDocument/2006/math">
                    <m:r>
                      <a:rPr lang="en-US" altLang="zh-CN" b="0" i="1" smtClean="0">
                        <a:latin typeface="Cambria Math" panose="02040503050406030204" pitchFamily="18" charset="0"/>
                      </a:rPr>
                      <m:t>𝐿</m:t>
                    </m:r>
                  </m:oMath>
                </a14:m>
                <a:r>
                  <a:rPr lang="zh-CN" altLang="en-US" dirty="0"/>
                  <a:t> 比较大的查询的答案，所以应当保留。</a:t>
                </a:r>
                <a:endParaRPr lang="en-US" altLang="zh-CN" dirty="0"/>
              </a:p>
              <a:p>
                <a:endParaRPr lang="en-US" altLang="zh-CN" dirty="0"/>
              </a:p>
              <a:p>
                <a:r>
                  <a:rPr lang="zh-CN" altLang="en-US" dirty="0"/>
                  <a:t>考虑如何进行查询操作，不难发现栈中元素保持着从栈底到栈顶在序列中的位置递增这一规律，故设当前序列长度为 </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则一个为 </a:t>
                </a:r>
                <a14:m>
                  <m:oMath xmlns:m="http://schemas.openxmlformats.org/officeDocument/2006/math">
                    <m:r>
                      <a:rPr lang="en-US" altLang="zh-CN" b="0" i="1" smtClean="0">
                        <a:latin typeface="Cambria Math" panose="02040503050406030204" pitchFamily="18" charset="0"/>
                      </a:rPr>
                      <m:t>𝐿</m:t>
                    </m:r>
                  </m:oMath>
                </a14:m>
                <a:r>
                  <a:rPr lang="zh-CN" altLang="en-US" dirty="0"/>
                  <a:t> 的询问要求的即为区间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𝐿</m:t>
                    </m:r>
                    <m:r>
                      <a:rPr lang="en-US" altLang="zh-CN" b="0" i="1" smtClean="0">
                        <a:latin typeface="Cambria Math" panose="02040503050406030204" pitchFamily="18" charset="0"/>
                      </a:rPr>
                      <m:t>+1, 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的最大值，我们只需二分查找找到栈中第一个位置大于等于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𝐿</m:t>
                    </m:r>
                    <m:r>
                      <a:rPr lang="en-US" altLang="zh-CN" b="0" i="1" smtClean="0">
                        <a:latin typeface="Cambria Math" panose="02040503050406030204" pitchFamily="18" charset="0"/>
                      </a:rPr>
                      <m:t>+1</m:t>
                    </m:r>
                  </m:oMath>
                </a14:m>
                <a:r>
                  <a:rPr lang="zh-CN" altLang="en-US" dirty="0"/>
                  <a:t> 的数即可。 </a:t>
                </a:r>
              </a:p>
            </p:txBody>
          </p:sp>
        </mc:Choice>
        <mc:Fallback xmlns="">
          <p:sp>
            <p:nvSpPr>
              <p:cNvPr id="3" name="内容占位符 2">
                <a:extLst>
                  <a:ext uri="{FF2B5EF4-FFF2-40B4-BE49-F238E27FC236}">
                    <a16:creationId xmlns:a16="http://schemas.microsoft.com/office/drawing/2014/main" id="{36BBBD78-59A9-43AA-8038-B614F714B629}"/>
                  </a:ext>
                </a:extLst>
              </p:cNvPr>
              <p:cNvSpPr>
                <a:spLocks noGrp="1" noRot="1" noChangeAspect="1" noMove="1" noResize="1" noEditPoints="1" noAdjustHandles="1" noChangeArrowheads="1" noChangeShapeType="1" noTextEdit="1"/>
              </p:cNvSpPr>
              <p:nvPr>
                <p:ph idx="1"/>
              </p:nvPr>
            </p:nvSpPr>
            <p:spPr>
              <a:blipFill>
                <a:blip r:embed="rId2"/>
                <a:stretch>
                  <a:fillRect l="-754" t="-1828"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687171"/>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cture_insert" id="{71955566-DDCB-4EDD-ACED-08A8EBC31A31}" vid="{C6874D6A-4D73-4CFB-AD7A-3A88284FF38C}"/>
    </a:ext>
  </a:extLst>
</a:theme>
</file>

<file path=docProps/app.xml><?xml version="1.0" encoding="utf-8"?>
<Properties xmlns="http://schemas.openxmlformats.org/officeDocument/2006/extended-properties" xmlns:vt="http://schemas.openxmlformats.org/officeDocument/2006/docPropsVTypes">
  <Template>picture_insert</Template>
  <TotalTime>371</TotalTime>
  <Words>1943</Words>
  <Application>Microsoft Office PowerPoint</Application>
  <PresentationFormat>宽屏</PresentationFormat>
  <Paragraphs>90</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Calibri</vt:lpstr>
      <vt:lpstr>Cambria Math</vt:lpstr>
      <vt:lpstr>picture_insert</vt:lpstr>
      <vt:lpstr>二分相关</vt:lpstr>
      <vt:lpstr>二分法找零点</vt:lpstr>
      <vt:lpstr>P1024 一元三次方程求解</vt:lpstr>
      <vt:lpstr>Solution</vt:lpstr>
      <vt:lpstr>拓展—三分法</vt:lpstr>
      <vt:lpstr>P3382 【模板】三分法</vt:lpstr>
      <vt:lpstr>二分查找</vt:lpstr>
      <vt:lpstr>P1198 [JSOI2008]最大数</vt:lpstr>
      <vt:lpstr>Solution</vt:lpstr>
      <vt:lpstr>二分答案</vt:lpstr>
      <vt:lpstr>CF1613C Poisoned Dagger</vt:lpstr>
      <vt:lpstr>Solution</vt:lpstr>
      <vt:lpstr>二分的边界问题</vt:lpstr>
      <vt:lpstr>P2678 跳石头</vt:lpstr>
      <vt:lpstr>Solution</vt:lpstr>
      <vt:lpstr>前缀和与差分</vt:lpstr>
      <vt:lpstr>P1404 平均数</vt:lpstr>
      <vt:lpstr>Solution</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二分相关</dc:title>
  <dc:creator>Zhang Nickel</dc:creator>
  <cp:lastModifiedBy>Zhang Nickel</cp:lastModifiedBy>
  <cp:revision>34</cp:revision>
  <dcterms:created xsi:type="dcterms:W3CDTF">2022-01-21T10:29:02Z</dcterms:created>
  <dcterms:modified xsi:type="dcterms:W3CDTF">2022-01-22T09:15:51Z</dcterms:modified>
</cp:coreProperties>
</file>