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9" r:id="rId2"/>
    <p:sldId id="264" r:id="rId3"/>
    <p:sldId id="265" r:id="rId4"/>
    <p:sldId id="262" r:id="rId5"/>
    <p:sldId id="263" r:id="rId6"/>
    <p:sldId id="266" r:id="rId7"/>
    <p:sldId id="267" r:id="rId8"/>
    <p:sldId id="268" r:id="rId9"/>
    <p:sldId id="269" r:id="rId10"/>
    <p:sldId id="270" r:id="rId11"/>
    <p:sldId id="271" r:id="rId12"/>
    <p:sldId id="258" r:id="rId13"/>
    <p:sldId id="260" r:id="rId14"/>
    <p:sldId id="26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 Nickel" initials="ZN" lastIdx="2" clrIdx="0">
    <p:extLst>
      <p:ext uri="{19B8F6BF-5375-455C-9EA6-DF929625EA0E}">
        <p15:presenceInfo xmlns:p15="http://schemas.microsoft.com/office/powerpoint/2012/main" userId="734208a98b58c7b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2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2032BE59-5962-4339-8A72-574D03A35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2226732"/>
            <a:ext cx="9144001" cy="988747"/>
          </a:xfrm>
          <a:noFill/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B07DFE16-7970-4425-9FA7-4B3171894B3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23999" y="3215479"/>
            <a:ext cx="9144000" cy="428625"/>
          </a:xfrm>
          <a:noFill/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6917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F4D28-95E0-42AA-B399-87E98987E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9F74DE-D371-4037-8FFF-C024760A5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F21C2-7B33-4C24-9B5A-A5E68492AD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6B8862-13AC-44E6-9FE2-A8FAF2169FEF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028253-6058-444D-9A40-3D8013A67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59A516-A1B2-4522-B2DE-0A4A840F1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0A0139-D311-452C-AAD7-D99967C14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02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7268858-3943-43D9-B4FE-6DDDB87DCE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0F2CF5-F71E-4802-9720-8AA0F0C73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1D2BE9-33D2-4FD5-BE68-391012A873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6B8862-13AC-44E6-9FE2-A8FAF2169FEF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58CAA1-8016-4049-9DB1-3B20C97DA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EFD71D-3D2D-40B8-BDE1-1E6DE0646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0A0139-D311-452C-AAD7-D99967C14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149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862595-7262-43C9-B551-9860B5EF5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873919"/>
          </a:xfrm>
          <a:ln>
            <a:noFill/>
          </a:ln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6E2BC5-5850-465F-BD39-318964C07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92175"/>
            <a:ext cx="10515600" cy="5664411"/>
          </a:xfrm>
          <a:ln>
            <a:noFill/>
          </a:ln>
        </p:spPr>
        <p:txBody>
          <a:bodyPr>
            <a:no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3964C7F-2FFA-4665-BB58-5CD3750DB734}"/>
              </a:ext>
            </a:extLst>
          </p:cNvPr>
          <p:cNvCxnSpPr/>
          <p:nvPr userDrawn="1"/>
        </p:nvCxnSpPr>
        <p:spPr>
          <a:xfrm>
            <a:off x="990599" y="1044575"/>
            <a:ext cx="10515600" cy="0"/>
          </a:xfrm>
          <a:prstGeom prst="line">
            <a:avLst/>
          </a:prstGeom>
          <a:ln w="28575">
            <a:solidFill>
              <a:schemeClr val="bg1"/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3FBBDFB-4C4A-414B-9CA8-7D6696AC4FD5}"/>
              </a:ext>
            </a:extLst>
          </p:cNvPr>
          <p:cNvCxnSpPr/>
          <p:nvPr userDrawn="1"/>
        </p:nvCxnSpPr>
        <p:spPr>
          <a:xfrm>
            <a:off x="1142999" y="1196975"/>
            <a:ext cx="10515600" cy="0"/>
          </a:xfrm>
          <a:prstGeom prst="line">
            <a:avLst/>
          </a:prstGeom>
          <a:ln w="28575">
            <a:solidFill>
              <a:schemeClr val="bg1"/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924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9173E-3872-4717-BDE1-68F1CE8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3666FA-B8F4-42B6-870E-87B9B8FD1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43821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1B918-755C-4CB5-BE95-E36C71F55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02EB28-0805-437B-96D6-D055484D2D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421142-C26F-4A5A-A40F-7DA26D627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3C7190-8275-4A78-99B8-409FF28D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6B8862-13AC-44E6-9FE2-A8FAF2169FEF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1C1478-B210-4AA4-A9A8-CB49BE694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4A6C76-53FC-4750-8BEE-F7BF4B663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0A0139-D311-452C-AAD7-D99967C14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231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FBE2DB-868F-42AA-A8D2-273AF3B60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B6E9FF-8168-44F2-945D-097558175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0CFFF4-DB25-4425-B025-586575F58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26FDB6-715E-46B7-8853-9609D9DBDB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100D65-099C-4AED-9824-754F0FC1EF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006980-9C6A-4EF9-B2E3-84736181DE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6B8862-13AC-44E6-9FE2-A8FAF2169FEF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C87518A-8D66-4034-AE93-FE36989C3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A35C52-260C-442E-B0FA-2B124D821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0A0139-D311-452C-AAD7-D99967C14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156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F7F28F-697B-43DE-8665-9B2EDAFE1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1EABA9-A374-4A7A-A6CB-9D953532C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6B8862-13AC-44E6-9FE2-A8FAF2169FEF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FDEFF3-C804-4F2D-B635-6C6E8725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013E18-9A62-4E39-B5D0-C4B29116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0A0139-D311-452C-AAD7-D99967C14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127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9DE371-9B57-43CD-AEA1-6455FB37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6B8862-13AC-44E6-9FE2-A8FAF2169FEF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3A7720F-FA81-4620-8C74-E9C33C806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942791-441B-425D-B49B-A2E68FA80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0A0139-D311-452C-AAD7-D99967C14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202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DC840-5271-42EF-A370-AECD3B4B5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8EDA49-64A1-4E74-A8FC-D965BA047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A01552-AB79-409C-A734-EF855D232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1343CD-09BC-4BB9-A1D4-69FE875A1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6B8862-13AC-44E6-9FE2-A8FAF2169FEF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B478D3-7516-4836-933A-8A3963181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8A74B5-555B-49FA-B18C-609790DB7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0A0139-D311-452C-AAD7-D99967C14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51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1E02C5-8B9D-4BE3-9870-40DD28CB9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DF17765-AC01-4E83-B534-31834E80B8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3842DF-3F8F-436E-8D27-D08CA3005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18C0F2-FD30-4C65-877F-D8FA7CE6BA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6B8862-13AC-44E6-9FE2-A8FAF2169FEF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254340-0D45-48C2-8713-A4F4392C8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947F6D-96AD-4FE8-8B54-B566BC981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0A0139-D311-452C-AAD7-D99967C14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188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18C758-7D92-4550-B433-990CF54D0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619200"/>
          </a:xfrm>
          <a:prstGeom prst="rect">
            <a:avLst/>
          </a:prstGeom>
          <a:solidFill>
            <a:srgbClr val="000000">
              <a:alpha val="55000"/>
            </a:srgb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52EEAF-0D95-4F4D-815F-DE4AD9110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892800"/>
            <a:ext cx="10515600" cy="5662800"/>
          </a:xfrm>
          <a:prstGeom prst="rect">
            <a:avLst/>
          </a:prstGeom>
          <a:solidFill>
            <a:srgbClr val="000000">
              <a:alpha val="55000"/>
            </a:srgb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988819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BC233DA-51FA-4ACF-B92D-21B464E93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倍增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2C00AC2-588D-4ADA-B3A9-E07CC8F93FD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err="1"/>
              <a:t>Nickel_Angel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9168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C747D-11F6-4440-A085-C4D967513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最近公共祖先（</a:t>
            </a:r>
            <a:r>
              <a:rPr lang="en-US" altLang="zh-CN" dirty="0"/>
              <a:t>LCA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04855E-FF5E-4AFD-9090-274F305EF2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solidFill>
                      <a:srgbClr val="FFFFFF"/>
                    </a:solidFill>
                  </a:rPr>
                  <a:t>考虑进一步优化，可以设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lca</m:t>
                    </m:r>
                    <m:r>
                      <a:rPr lang="en-US" altLang="zh-CN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rgbClr val="FFFFFF"/>
                    </a:solidFill>
                  </a:rPr>
                  <a:t> </a:t>
                </a:r>
                <a:r>
                  <a:rPr lang="zh-CN" altLang="en-US" dirty="0">
                    <a:solidFill>
                      <a:srgbClr val="FFFFFF"/>
                    </a:solidFill>
                  </a:rPr>
                  <a:t>到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>
                    <a:solidFill>
                      <a:srgbClr val="FFFFFF"/>
                    </a:solidFill>
                  </a:rPr>
                  <a:t>（或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>
                    <a:solidFill>
                      <a:srgbClr val="FFFFFF"/>
                    </a:solidFill>
                  </a:rPr>
                  <a:t>）的距离为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>
                    <a:solidFill>
                      <a:srgbClr val="FFFFFF"/>
                    </a:solidFill>
                  </a:rPr>
                  <a:t>，</a:t>
                </a:r>
                <a:r>
                  <a:rPr lang="zh-CN" altLang="en-US" dirty="0"/>
                  <a:t>我们不妨贪心地从高位往低位枚举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的每一位是否可以为 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如果当前枚举到了第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位，如果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向上跳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步后到达的结点不同，那么就有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我们可以先让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一起向上跳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dirty="0"/>
                  <a:t>，缩小问题规模。</a:t>
                </a:r>
                <a:endParaRPr lang="en-US" altLang="zh-CN" dirty="0"/>
              </a:p>
              <a:p>
                <a:r>
                  <a:rPr lang="zh-CN" altLang="en-US" dirty="0"/>
                  <a:t>但是若到达的结点相同，则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时我们不能向上跳，而当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时，考虑到这种情况难以判断，我们不妨也不向上跳。但这样最终跳到的结点必为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lca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的一个孩子结点，所以我们在倍增向上跳完后，再额外向上跳 </a:t>
                </a:r>
                <a:r>
                  <a:rPr lang="en-US" altLang="zh-CN" dirty="0"/>
                  <a:t>1 </a:t>
                </a:r>
                <a:r>
                  <a:rPr lang="zh-CN" altLang="en-US" dirty="0"/>
                  <a:t>步。</a:t>
                </a:r>
                <a:endParaRPr lang="en-US" altLang="zh-CN" dirty="0"/>
              </a:p>
              <a:p>
                <a:r>
                  <a:rPr lang="zh-CN" altLang="en-US" dirty="0"/>
                  <a:t>还要注意特判当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 跳到同一深度时，如果已经有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就不用再倍增了。</a:t>
                </a:r>
                <a:endParaRPr lang="en-US" altLang="zh-CN" dirty="0"/>
              </a:p>
              <a:p>
                <a:r>
                  <a:rPr lang="zh-CN" altLang="en-US" dirty="0"/>
                  <a:t>本算法的单次查询最坏时间复杂度即为倍增的复杂度，即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预处理部分由于和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级祖先相同，故时间复杂度为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04855E-FF5E-4AFD-9090-274F305EF2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1828" r="-3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6680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1328A-8D8C-4671-891D-EF546688C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695474" cy="531812"/>
          </a:xfrm>
        </p:spPr>
        <p:txBody>
          <a:bodyPr/>
          <a:lstStyle/>
          <a:p>
            <a:r>
              <a:rPr lang="zh-CN" altLang="en-US" dirty="0"/>
              <a:t>代码实现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占位符 10">
                <a:extLst>
                  <a:ext uri="{FF2B5EF4-FFF2-40B4-BE49-F238E27FC236}">
                    <a16:creationId xmlns:a16="http://schemas.microsoft.com/office/drawing/2014/main" id="{37C9021F-1980-4424-B921-3BD2C8178C17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9788" y="989012"/>
                <a:ext cx="4695474" cy="4879976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由于 </a:t>
                </a:r>
                <a:r>
                  <a:rPr lang="en-US" altLang="zh-CN" sz="2400" dirty="0" err="1"/>
                  <a:t>dfs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预处理部分和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400" dirty="0"/>
                  <a:t> 级祖先完全相同，不再展示。</a:t>
                </a:r>
                <a:endParaRPr lang="en-US" altLang="zh-CN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这里 </a:t>
                </a:r>
                <a:r>
                  <a:rPr lang="en-US" altLang="zh-CN" sz="2400" dirty="0"/>
                  <a:t>log_2[k] </a:t>
                </a:r>
                <a:r>
                  <a:rPr lang="zh-CN" altLang="en-US" sz="2400" dirty="0"/>
                  <a:t>表示的是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⌊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⌋</m:t>
                    </m:r>
                  </m:oMath>
                </a14:m>
                <a:r>
                  <a:rPr lang="zh-CN" altLang="en-US" sz="2400" dirty="0"/>
                  <a:t> 的值。我们可以通过以下递推式预先求出其值：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⌊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⌋=⌊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(⌊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/2⌋)⌋+1</m:t>
                          </m:r>
                        </m:e>
                      </m:func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11" name="文本占位符 10">
                <a:extLst>
                  <a:ext uri="{FF2B5EF4-FFF2-40B4-BE49-F238E27FC236}">
                    <a16:creationId xmlns:a16="http://schemas.microsoft.com/office/drawing/2014/main" id="{37C9021F-1980-4424-B921-3BD2C8178C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9788" y="989012"/>
                <a:ext cx="4695474" cy="4879976"/>
              </a:xfrm>
              <a:blipFill>
                <a:blip r:embed="rId2"/>
                <a:stretch>
                  <a:fillRect l="-1818" t="-2122" r="-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1DA46269-009A-4189-8887-916EB67B7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262" y="457201"/>
            <a:ext cx="5270554" cy="541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234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241CF-128A-445A-BE19-29714A5B7883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zh-CN" altLang="en-US" b="1" dirty="0"/>
              <a:t>二分查找的时间复杂度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81BD98-ED51-44ED-9A58-749F41A301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ln>
                <a:noFill/>
              </a:ln>
            </p:spPr>
            <p:txBody>
              <a:bodyPr/>
              <a:lstStyle/>
              <a:p>
                <a:r>
                  <a:rPr lang="zh-CN" altLang="en-US" dirty="0"/>
                  <a:t>对于一个单调递增的序列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/>
                  <a:t>，求其不超过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的最大数，我们可以通过二分查找在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的时间内来找到。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我们可以在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zh-CN" altLang="en-US" dirty="0"/>
                  <a:t> 的时间内来判断序列中任意一个位置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是否满足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，但是要求出整个序列则需要花费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的时间。</a:t>
                </a:r>
                <a:endParaRPr lang="en-US" altLang="zh-CN" dirty="0"/>
              </a:p>
              <a:p>
                <a:r>
                  <a:rPr lang="zh-CN" altLang="en-US" dirty="0"/>
                  <a:t>二分查找正是通过判断二分出的位置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zh-CN" altLang="en-US" dirty="0"/>
                  <a:t> 是否满足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𝑚𝑖𝑑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来确定目标在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还是在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利用单调性每次将查找范围缩小一半。最终其只需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次判断即可找到。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81BD98-ED51-44ED-9A58-749F41A301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1828" r="-69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0488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1165E8-2F7C-4C8B-9B67-81FAF6853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倍增：二分查找的后续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994F43D-AD41-4F13-B45A-4C27CB78F4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由二分查找可以看出，我们只需通过某种方法选择我们的判断位置，并且利用单调性，就可以找到目标位置。</a:t>
                </a:r>
                <a:endParaRPr lang="en-US" altLang="zh-CN" dirty="0"/>
              </a:p>
              <a:p>
                <a:r>
                  <a:rPr lang="zh-CN" altLang="en-US" dirty="0"/>
                  <a:t>这时我们这时和求 </a:t>
                </a:r>
                <a:r>
                  <a:rPr lang="en-US" altLang="zh-CN" dirty="0"/>
                  <a:t>LCA </a:t>
                </a:r>
                <a:r>
                  <a:rPr lang="zh-CN" altLang="en-US" dirty="0"/>
                  <a:t>时一样，设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 为目标位置。我们贪心地从高位向低位枚举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 二进制的每一位是否为 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，如果为 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，我们就将这一位加到答案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 中，初始我们令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随后我们依次将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的各个为 </a:t>
                </a:r>
                <a:r>
                  <a:rPr lang="en-US" altLang="zh-CN" dirty="0"/>
                  <a:t>1 </a:t>
                </a:r>
                <a:r>
                  <a:rPr lang="zh-CN" altLang="en-US" dirty="0"/>
                  <a:t>的位依次加到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中，那么最终肯定有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如果我们可以快速判断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 的某一位是否为 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，那么我们就可以在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的时间内求出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dirty="0"/>
                  <a:t>对于枚举到的二进制位（假设枚举到第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位），我们不妨先假设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 的第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位为 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，先将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 的第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位变成 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此时若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 的第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位真的为 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，那么由于我们是高位向低位枚举，此时低位还没有被添加到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 中，则有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，进而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。同理可知，若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 的第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位实际为 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，此时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 的高位均相同，而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 的第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位较大，那么就有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， 进而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。所以，我们可以通过判断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 加上第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位后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的关系来确定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 的第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位究竟是否为 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994F43D-AD41-4F13-B45A-4C27CB78F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1505" r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3446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29832-42D5-4F08-9950-B6E6DA61F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C963D8-E0F8-431D-BC3A-B02B4BB33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我们将上述算法使用 </a:t>
            </a:r>
            <a:r>
              <a:rPr lang="en-US" altLang="zh-CN" dirty="0" err="1"/>
              <a:t>c++</a:t>
            </a:r>
            <a:r>
              <a:rPr lang="en-US" altLang="zh-CN" dirty="0"/>
              <a:t> </a:t>
            </a:r>
            <a:r>
              <a:rPr lang="zh-CN" altLang="en-US" dirty="0"/>
              <a:t>实现后，如下图所示。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82657CD-3BBE-44B8-81B5-98DDC1DE6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670" y="2093323"/>
            <a:ext cx="6270658" cy="353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343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3ED47-A256-470B-895B-8891617EF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RMQ </a:t>
            </a:r>
            <a:r>
              <a:rPr lang="zh-CN" altLang="en-US"/>
              <a:t>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20631A9-31B3-4EDB-93B4-EE16627152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RMQ </a:t>
                </a:r>
                <a:r>
                  <a:rPr lang="zh-CN" altLang="en-US" dirty="0"/>
                  <a:t>问题即为给定一个序列和若干个区间，查询这些区间中序列的最大或最小值的问题。</a:t>
                </a:r>
                <a:endParaRPr lang="en-US" altLang="zh-CN" dirty="0"/>
              </a:p>
              <a:p>
                <a:r>
                  <a:rPr lang="zh-CN" altLang="en-US" dirty="0"/>
                  <a:t>如对于下标从 </a:t>
                </a:r>
                <a:r>
                  <a:rPr lang="en-US" altLang="zh-CN" dirty="0"/>
                  <a:t>1 </a:t>
                </a:r>
                <a:r>
                  <a:rPr lang="zh-CN" altLang="en-US" dirty="0"/>
                  <a:t>开始的序列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{2, 0, 4, 2, 4, 3}</m:t>
                    </m:r>
                  </m:oMath>
                </a14:m>
                <a:r>
                  <a:rPr lang="zh-CN" altLang="en-US" dirty="0"/>
                  <a:t>，其区间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[1, 3]</m:t>
                    </m:r>
                  </m:oMath>
                </a14:m>
                <a:r>
                  <a:rPr lang="zh-CN" altLang="en-US" dirty="0"/>
                  <a:t> 的区间最小值为 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，区间最大值为</a:t>
                </a:r>
                <a:r>
                  <a:rPr lang="en-US" altLang="zh-CN" dirty="0"/>
                  <a:t> 4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如果使用暴力，则单次查询最坏时间复杂度为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，有没有更快的方法？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20631A9-31B3-4EDB-93B4-EE16627152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1828" r="-3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518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4E0A0-E0ED-480C-B55D-4D104C0E7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 </a:t>
            </a:r>
            <a:r>
              <a:rPr lang="zh-CN" altLang="en-US" dirty="0"/>
              <a:t>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12727D9-638D-40CC-93A0-3CA8F60082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92174"/>
                <a:ext cx="10515600" cy="5664411"/>
              </a:xfrm>
            </p:spPr>
            <p:txBody>
              <a:bodyPr/>
              <a:lstStyle/>
              <a:p>
                <a:r>
                  <a:rPr lang="en-US" altLang="zh-CN" dirty="0"/>
                  <a:t>ST </a:t>
                </a:r>
                <a:r>
                  <a:rPr lang="zh-CN" altLang="en-US" dirty="0"/>
                  <a:t>表是一种基于倍增的解决 </a:t>
                </a:r>
                <a:r>
                  <a:rPr lang="en-US" altLang="zh-CN" dirty="0"/>
                  <a:t>RMQ </a:t>
                </a:r>
                <a:r>
                  <a:rPr lang="zh-CN" altLang="en-US" dirty="0"/>
                  <a:t>问题的一种数据结构。其主要通过在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的时间内预处理以每个位置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为左端点，长度为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zh-CN" altLang="en-US" dirty="0"/>
                  <a:t> 的区间最大或最小值来使我们可以实现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zh-CN" altLang="en-US" dirty="0"/>
                  <a:t> 查询任意区间的最大或最小值。</a:t>
                </a:r>
                <a:endParaRPr lang="en-US" altLang="zh-CN" dirty="0"/>
              </a:p>
              <a:p>
                <a:r>
                  <a:rPr lang="zh-CN" altLang="en-US" dirty="0"/>
                  <a:t>我们以区间最大值为例。我们设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 表明以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这个位置为左端点，长度为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zh-CN" altLang="en-US" dirty="0"/>
                  <a:t> 的区间最大值（即区间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zh-CN" altLang="en-US" dirty="0"/>
                  <a:t> 的最大值）。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</m:oMath>
                </a14:m>
                <a:r>
                  <a:rPr lang="zh-CN" altLang="en-US" dirty="0"/>
                  <a:t> 即为在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位置的数本身，根据定义我们可以得到递推式：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其含义就是区间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zh-CN" altLang="en-US" dirty="0"/>
                  <a:t> 的最大值即为区间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zh-CN" altLang="en-US" dirty="0"/>
                  <a:t> 的最大值。</a:t>
                </a:r>
                <a:endParaRPr lang="en-US" altLang="zh-CN" dirty="0"/>
              </a:p>
              <a:p>
                <a:r>
                  <a:rPr lang="zh-CN" altLang="en-US" dirty="0"/>
                  <a:t>当我们要询问一个区间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 的区间最大值时，由于 </a:t>
                </a:r>
                <a:r>
                  <a:rPr lang="en-US" altLang="zh-CN" dirty="0"/>
                  <a:t>ST </a:t>
                </a:r>
                <a:r>
                  <a:rPr lang="zh-CN" altLang="en-US" dirty="0"/>
                  <a:t>表只求出了长度为 </a:t>
                </a:r>
                <a:r>
                  <a:rPr lang="en-US" altLang="zh-CN" dirty="0"/>
                  <a:t>2 </a:t>
                </a:r>
                <a:r>
                  <a:rPr lang="zh-CN" altLang="en-US" dirty="0"/>
                  <a:t>的整次幂的区间最大值，所以我们要找到几个长度为 </a:t>
                </a:r>
                <a:r>
                  <a:rPr lang="en-US" altLang="zh-CN" dirty="0"/>
                  <a:t>2 </a:t>
                </a:r>
                <a:r>
                  <a:rPr lang="zh-CN" altLang="en-US" dirty="0"/>
                  <a:t>的整次幂的区间使这两个区间并起来恰好为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若设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=⌊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⌋</m:t>
                    </m:r>
                  </m:oMath>
                </a14:m>
                <a:r>
                  <a:rPr lang="zh-CN" altLang="en-US" dirty="0"/>
                  <a:t>，我们发现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故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zh-CN" altLang="en-US" dirty="0"/>
                  <a:t> 这个区间的最大值即为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12727D9-638D-40CC-93A0-3CA8F60082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92174"/>
                <a:ext cx="10515600" cy="5664411"/>
              </a:xfrm>
              <a:blipFill>
                <a:blip r:embed="rId2"/>
                <a:stretch>
                  <a:fillRect l="-812" t="-1828" r="-1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4435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79E0FC-EF05-41CF-A89E-CA029CF52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276C0C1-E6BB-4568-AA0E-9F7FB668C8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预处理（注意循环嵌套顺序）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查询区间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 的最大值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276C0C1-E6BB-4568-AA0E-9F7FB668C8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18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1B192B25-A3EB-4ED0-A43A-DACD4E4AD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362" y="4701616"/>
            <a:ext cx="7119274" cy="185497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C6D6F14-87F1-4938-98B6-D86E7ABEBE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4472" y="1425116"/>
            <a:ext cx="7101164" cy="237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780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AA74FE9-ACCA-40B9-8CC2-0B2CAD17F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3210933"/>
            <a:ext cx="9144001" cy="988747"/>
          </a:xfrm>
        </p:spPr>
        <p:txBody>
          <a:bodyPr/>
          <a:lstStyle/>
          <a:p>
            <a:r>
              <a:rPr lang="zh-CN" altLang="en-US" dirty="0"/>
              <a:t>谢谢大家！</a:t>
            </a:r>
          </a:p>
        </p:txBody>
      </p:sp>
    </p:spTree>
    <p:extLst>
      <p:ext uri="{BB962C8B-B14F-4D97-AF65-F5344CB8AC3E}">
        <p14:creationId xmlns:p14="http://schemas.microsoft.com/office/powerpoint/2010/main" val="2978364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273D3F-7B66-4ABC-9A1E-4E9DEDAFA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DDBA3DB-319E-4A42-B1E3-B553DFC1EE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给定正整数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，求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取模可以忽略，因为有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。</a:t>
                </a:r>
                <a:r>
                  <a:rPr lang="zh-CN" altLang="en-US" strike="sngStrike" dirty="0"/>
                  <a:t>（其实如果对数论或代数系统有相关了解的话，可知少取几次模和多取几次模不会影响最终答案）</a:t>
                </a:r>
                <a:endParaRPr lang="en-US" altLang="zh-CN" strike="sngStrike" dirty="0"/>
              </a:p>
              <a:p>
                <a:r>
                  <a:rPr lang="zh-CN" altLang="en-US" dirty="0"/>
                  <a:t>如果我们之间将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 自乘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次，那么时间复杂度为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，有没有更快的算法呢？</a:t>
                </a:r>
                <a:endParaRPr lang="en-US" altLang="zh-CN" dirty="0"/>
              </a:p>
              <a:p>
                <a:r>
                  <a:rPr lang="zh-CN" altLang="en-US" dirty="0"/>
                  <a:t>我们考虑将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二进制分解，则可以得到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+⋯+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p>
                    </m:sSup>
                  </m:oMath>
                </a14:m>
                <a:r>
                  <a:rPr lang="zh-CN" altLang="en-US" b="0" dirty="0"/>
                  <a:t>。其中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表明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在第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位上为 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。</a:t>
                </a:r>
                <a:endParaRPr lang="en-US" altLang="zh-CN" b="0" dirty="0"/>
              </a:p>
              <a:p>
                <a:r>
                  <a:rPr lang="zh-CN" altLang="en-US" dirty="0"/>
                  <a:t>则有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×⋯×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而对于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2 </a:t>
                </a:r>
                <a:r>
                  <a:rPr lang="zh-CN" altLang="en-US" dirty="0"/>
                  <a:t>的幂，有：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r>
                  <a:rPr lang="zh-CN" altLang="en-US" b="0" dirty="0">
                    <a:latin typeface="Cambria Math" panose="02040503050406030204" pitchFamily="18" charset="0"/>
                  </a:rPr>
                  <a:t>所以我们可以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列出递推式</a:t>
                </a:r>
                <a:r>
                  <a:rPr lang="zh-CN" altLang="en-US" b="0" dirty="0">
                    <a:latin typeface="Cambria Math" panose="02040503050406030204" pitchFamily="18" charset="0"/>
                  </a:rPr>
                  <a:t> 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p>
                    </m:sSup>
                  </m:oMath>
                </a14:m>
                <a:r>
                  <a:rPr lang="zh-CN" altLang="en-US" b="0" dirty="0">
                    <a:latin typeface="Cambria Math" panose="02040503050406030204" pitchFamily="18" charset="0"/>
                  </a:rPr>
                  <a:t>。那么我们只需让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b="0" dirty="0">
                    <a:latin typeface="Cambria Math" panose="02040503050406030204" pitchFamily="18" charset="0"/>
                  </a:rPr>
                  <a:t>不断平方，就可以求出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b="0" dirty="0">
                    <a:latin typeface="Cambria Math" panose="02040503050406030204" pitchFamily="18" charset="0"/>
                  </a:rPr>
                  <a:t>的各个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b="0" dirty="0">
                    <a:latin typeface="Cambria Math" panose="02040503050406030204" pitchFamily="18" charset="0"/>
                  </a:rPr>
                  <a:t>次幂，然后判断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b="0" dirty="0">
                    <a:latin typeface="Cambria Math" panose="02040503050406030204" pitchFamily="18" charset="0"/>
                  </a:rPr>
                  <a:t>的第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b="0" dirty="0">
                    <a:latin typeface="Cambria Math" panose="02040503050406030204" pitchFamily="18" charset="0"/>
                  </a:rPr>
                  <a:t>位若为 </a:t>
                </a:r>
                <a:r>
                  <a:rPr lang="en-US" altLang="zh-CN" b="0" dirty="0">
                    <a:latin typeface="Cambria Math" panose="02040503050406030204" pitchFamily="18" charset="0"/>
                  </a:rPr>
                  <a:t>1</a:t>
                </a:r>
                <a:r>
                  <a:rPr lang="zh-CN" altLang="en-US" b="0" dirty="0">
                    <a:latin typeface="Cambria Math" panose="02040503050406030204" pitchFamily="18" charset="0"/>
                  </a:rPr>
                  <a:t>，则将此时的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b="0" dirty="0">
                    <a:latin typeface="Cambria Math" panose="02040503050406030204" pitchFamily="18" charset="0"/>
                  </a:rPr>
                  <a:t>计入答案即可。这样时间复杂度就降到了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>
                    <a:latin typeface="Cambria Math" panose="02040503050406030204" pitchFamily="18" charset="0"/>
                  </a:rPr>
                  <a:t>，这</a:t>
                </a:r>
                <a:r>
                  <a:rPr lang="zh-CN" altLang="en-US">
                    <a:latin typeface="Cambria Math" panose="02040503050406030204" pitchFamily="18" charset="0"/>
                  </a:rPr>
                  <a:t>就</a:t>
                </a:r>
                <a:r>
                  <a:rPr lang="zh-CN" altLang="en-US" b="0">
                    <a:latin typeface="Cambria Math" panose="02040503050406030204" pitchFamily="18" charset="0"/>
                  </a:rPr>
                  <a:t>是倍增的复杂度。</a:t>
                </a:r>
                <a:endParaRPr lang="en-US" altLang="zh-CN" b="0" dirty="0">
                  <a:latin typeface="Cambria Math" panose="02040503050406030204" pitchFamily="18" charset="0"/>
                </a:endParaRPr>
              </a:p>
              <a:p>
                <a:r>
                  <a:rPr lang="zh-CN" altLang="en-US" dirty="0">
                    <a:latin typeface="Cambria Math" panose="02040503050406030204" pitchFamily="18" charset="0"/>
                  </a:rPr>
                  <a:t>而这种将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b="0" dirty="0">
                    <a:latin typeface="Cambria Math" panose="02040503050406030204" pitchFamily="18" charset="0"/>
                  </a:rPr>
                  <a:t>二进制分解后，通过 </a:t>
                </a:r>
                <a:r>
                  <a:rPr lang="en-US" altLang="zh-CN" b="0" dirty="0">
                    <a:latin typeface="Cambria Math" panose="02040503050406030204" pitchFamily="18" charset="0"/>
                  </a:rPr>
                  <a:t>2 </a:t>
                </a:r>
                <a:r>
                  <a:rPr lang="zh-CN" altLang="en-US" b="0" dirty="0">
                    <a:latin typeface="Cambria Math" panose="02040503050406030204" pitchFamily="18" charset="0"/>
                  </a:rPr>
                  <a:t>的幂的性质快速递推的方法，即为倍增。</a:t>
                </a:r>
                <a:endParaRPr lang="en-US" altLang="zh-CN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DDBA3DB-319E-4A42-B1E3-B553DFC1EE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1828" r="-3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2552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204622-9CDE-423E-B226-B15AD8BE7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251C34C-4D6F-4EDA-86D1-AF3088B372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这里采用将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的每一位都移动到第 </a:t>
                </a:r>
                <a:r>
                  <a:rPr lang="en-US" altLang="zh-CN" dirty="0"/>
                  <a:t>0 </a:t>
                </a:r>
                <a:r>
                  <a:rPr lang="zh-CN" altLang="en-US" dirty="0"/>
                  <a:t>位，以减少多余变量的使用。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251C34C-4D6F-4EDA-86D1-AF3088B372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18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DA3D8687-B9F1-4486-9BA1-DD7ABC369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874" y="2234450"/>
            <a:ext cx="5770250" cy="327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562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B22ED71-E044-4674-8D95-6961FAE7532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树上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级祖先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B22ED71-E044-4674-8D95-6961FAE753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4685" b="-209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EC7FD99-E851-43B8-B7C3-851EFBB465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92174"/>
                <a:ext cx="10515600" cy="5664411"/>
              </a:xfrm>
            </p:spPr>
            <p:txBody>
              <a:bodyPr/>
              <a:lstStyle/>
              <a:p>
                <a:r>
                  <a:rPr lang="zh-CN" altLang="en-US" dirty="0"/>
                  <a:t>定义一个有根树上一个点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级祖先为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向根结点方向走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条边走到的点（也可以说是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向上跳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步到达的点）。由定义可知，一个结点的 </a:t>
                </a:r>
                <a:r>
                  <a:rPr lang="en-US" altLang="zh-CN" dirty="0"/>
                  <a:t>1 </a:t>
                </a:r>
                <a:r>
                  <a:rPr lang="zh-CN" altLang="en-US" dirty="0"/>
                  <a:t>级祖先即为该结点的父节点。</a:t>
                </a:r>
                <a:endParaRPr lang="en-US" altLang="zh-CN" dirty="0"/>
              </a:p>
              <a:p>
                <a:r>
                  <a:rPr lang="zh-CN" altLang="en-US" dirty="0"/>
                  <a:t>如下图的树中若 </a:t>
                </a:r>
                <a:r>
                  <a:rPr lang="en-US" altLang="zh-CN" dirty="0"/>
                  <a:t>1 </a:t>
                </a:r>
                <a:r>
                  <a:rPr lang="zh-CN" altLang="en-US" dirty="0"/>
                  <a:t>号结点为根，则 </a:t>
                </a:r>
                <a:r>
                  <a:rPr lang="en-US" altLang="zh-CN" dirty="0"/>
                  <a:t>6 </a:t>
                </a:r>
                <a:r>
                  <a:rPr lang="zh-CN" altLang="en-US" dirty="0"/>
                  <a:t>号结点的 </a:t>
                </a:r>
                <a:r>
                  <a:rPr lang="en-US" altLang="zh-CN" dirty="0"/>
                  <a:t>2 </a:t>
                </a:r>
                <a:r>
                  <a:rPr lang="zh-CN" altLang="en-US" dirty="0"/>
                  <a:t>级祖先为 </a:t>
                </a:r>
                <a:r>
                  <a:rPr lang="en-US" altLang="zh-CN" dirty="0"/>
                  <a:t>1 </a:t>
                </a:r>
                <a:r>
                  <a:rPr lang="zh-CN" altLang="en-US" dirty="0"/>
                  <a:t>号结点。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EC7FD99-E851-43B8-B7C3-851EFBB465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92174"/>
                <a:ext cx="10515600" cy="5664411"/>
              </a:xfrm>
              <a:blipFill>
                <a:blip r:embed="rId3"/>
                <a:stretch>
                  <a:fillRect l="-812" t="-18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组合 56">
            <a:extLst>
              <a:ext uri="{FF2B5EF4-FFF2-40B4-BE49-F238E27FC236}">
                <a16:creationId xmlns:a16="http://schemas.microsoft.com/office/drawing/2014/main" id="{7CCBBC8D-8C4B-468D-8346-8F647FA1750C}"/>
              </a:ext>
            </a:extLst>
          </p:cNvPr>
          <p:cNvGrpSpPr/>
          <p:nvPr/>
        </p:nvGrpSpPr>
        <p:grpSpPr>
          <a:xfrm>
            <a:off x="3991762" y="2722499"/>
            <a:ext cx="4208476" cy="3191678"/>
            <a:chOff x="6682152" y="1605675"/>
            <a:chExt cx="4208476" cy="3191678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4F034E30-C566-458E-8A5C-B99CB91CBBCA}"/>
                </a:ext>
              </a:extLst>
            </p:cNvPr>
            <p:cNvSpPr/>
            <p:nvPr/>
          </p:nvSpPr>
          <p:spPr>
            <a:xfrm>
              <a:off x="8518128" y="1605675"/>
              <a:ext cx="811900" cy="8249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EE5F16F-9080-4246-9C75-C9BA91DE879E}"/>
                </a:ext>
              </a:extLst>
            </p:cNvPr>
            <p:cNvSpPr/>
            <p:nvPr/>
          </p:nvSpPr>
          <p:spPr>
            <a:xfrm>
              <a:off x="7549366" y="2794480"/>
              <a:ext cx="811900" cy="8249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60C465E-68BB-4A96-A5F4-F5EE1736606F}"/>
                </a:ext>
              </a:extLst>
            </p:cNvPr>
            <p:cNvSpPr/>
            <p:nvPr/>
          </p:nvSpPr>
          <p:spPr>
            <a:xfrm>
              <a:off x="9301573" y="2764521"/>
              <a:ext cx="811900" cy="8249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96B2DB5A-EA53-40C3-80E9-C4BA56D3C8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4792" y="2343914"/>
              <a:ext cx="449810" cy="54511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57339B68-AD50-4AD0-8876-DCA074172397}"/>
                </a:ext>
              </a:extLst>
            </p:cNvPr>
            <p:cNvSpPr/>
            <p:nvPr/>
          </p:nvSpPr>
          <p:spPr>
            <a:xfrm>
              <a:off x="6682152" y="3968976"/>
              <a:ext cx="811900" cy="8249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5025E9C-F7F2-4F63-9EB0-A98D5FC254DE}"/>
                </a:ext>
              </a:extLst>
            </p:cNvPr>
            <p:cNvSpPr/>
            <p:nvPr/>
          </p:nvSpPr>
          <p:spPr>
            <a:xfrm>
              <a:off x="10078728" y="3972453"/>
              <a:ext cx="811900" cy="8249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6147A18C-E0A5-4625-A373-9DF22A92A28B}"/>
                </a:ext>
              </a:extLst>
            </p:cNvPr>
            <p:cNvSpPr/>
            <p:nvPr/>
          </p:nvSpPr>
          <p:spPr>
            <a:xfrm>
              <a:off x="8439697" y="3968976"/>
              <a:ext cx="811900" cy="8249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22CC07A8-AD29-4795-BF34-94471CF0EC91}"/>
                </a:ext>
              </a:extLst>
            </p:cNvPr>
            <p:cNvCxnSpPr>
              <a:cxnSpLocks/>
              <a:endCxn id="7" idx="7"/>
            </p:cNvCxnSpPr>
            <p:nvPr/>
          </p:nvCxnSpPr>
          <p:spPr>
            <a:xfrm flipH="1">
              <a:off x="7375152" y="3577080"/>
              <a:ext cx="362979" cy="5127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6A93D486-C58E-47C5-90FF-24AD4C6D47FA}"/>
                </a:ext>
              </a:extLst>
            </p:cNvPr>
            <p:cNvCxnSpPr>
              <a:cxnSpLocks/>
            </p:cNvCxnSpPr>
            <p:nvPr/>
          </p:nvCxnSpPr>
          <p:spPr>
            <a:xfrm>
              <a:off x="9194297" y="2352071"/>
              <a:ext cx="360851" cy="4704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52500083-D2A7-4F4A-85C6-70CD24E4408E}"/>
                </a:ext>
              </a:extLst>
            </p:cNvPr>
            <p:cNvCxnSpPr>
              <a:endCxn id="9" idx="7"/>
            </p:cNvCxnSpPr>
            <p:nvPr/>
          </p:nvCxnSpPr>
          <p:spPr>
            <a:xfrm flipH="1">
              <a:off x="9132697" y="3510527"/>
              <a:ext cx="363365" cy="57925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E2A21CC3-6CB8-4D83-AF61-777DB338A461}"/>
                </a:ext>
              </a:extLst>
            </p:cNvPr>
            <p:cNvCxnSpPr>
              <a:cxnSpLocks/>
            </p:cNvCxnSpPr>
            <p:nvPr/>
          </p:nvCxnSpPr>
          <p:spPr>
            <a:xfrm>
              <a:off x="9989438" y="3510527"/>
              <a:ext cx="333369" cy="49134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4270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EC074E62-CBF8-475A-8F96-F08D4E80FB3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树上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级祖先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EC074E62-CBF8-475A-8F96-F08D4E80FB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4685" b="-209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83478B-249D-4DB9-B2F8-DBE87763D9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如果暴力跳父结点，最坏时间复杂度为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。有没有更快的方法？</a:t>
                </a:r>
                <a:endParaRPr lang="en-US" altLang="zh-CN" dirty="0"/>
              </a:p>
              <a:p>
                <a:r>
                  <a:rPr lang="zh-CN" altLang="en-US" dirty="0"/>
                  <a:t>我们不妨仿照刚才倍增的想法，如果我们能预处理出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表明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结点的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dirty="0"/>
                  <a:t> 级祖先，然后将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二进制分解，如果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的第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 位为 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，则我们就通过预处理出的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直接向上跳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zh-CN" altLang="en-US" dirty="0"/>
                  <a:t> 步即可。</a:t>
                </a:r>
                <a:endParaRPr lang="en-US" altLang="zh-CN" dirty="0"/>
              </a:p>
              <a:p>
                <a:r>
                  <a:rPr lang="zh-CN" altLang="en-US" dirty="0"/>
                  <a:t>那么剩下的就是求解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了，由于父节点可以通过从根结点开始的深度优先搜索，将上一个搜索到达的结点计入状态这样的方法得出。所以每个结点的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是可以轻易求出的。</a:t>
                </a:r>
                <a:endParaRPr lang="en-US" altLang="zh-CN" b="0" dirty="0"/>
              </a:p>
              <a:p>
                <a:r>
                  <a:rPr lang="zh-CN" altLang="en-US" b="0" dirty="0"/>
                  <a:t>而对于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dirty="0"/>
                  <a:t>，我们有递推式：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−1</m:t>
                        </m:r>
                      </m:sub>
                    </m:sSub>
                  </m:oMath>
                </a14:m>
                <a:r>
                  <a:rPr lang="zh-CN" altLang="en-US" b="0" dirty="0"/>
                  <a:t>。其意义为 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dirty="0"/>
                  <a:t>向上跳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dirty="0"/>
                  <a:t>步</a:t>
                </a:r>
                <a:r>
                  <a:rPr lang="zh-CN" altLang="en-US" b="0" dirty="0"/>
                  <a:t>到达的点”和“从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向上跳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步到达的点开始，再向上跳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步所到达的点”是相同的。</a:t>
                </a:r>
                <a:endParaRPr lang="en-US" altLang="zh-CN" b="0" dirty="0"/>
              </a:p>
              <a:p>
                <a:r>
                  <a:rPr lang="zh-CN" altLang="en-US" dirty="0"/>
                  <a:t>这样单次查询最坏时间复杂度为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b="0" dirty="0"/>
                  <a:t>预处理时间复杂度为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83478B-249D-4DB9-B2F8-DBE87763D9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54" t="-1828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9489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3C374CB-75FB-426D-B13D-D70C0946680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树上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级祖先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3C374CB-75FB-426D-B13D-D70C094668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4685" b="-209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77F8137-EF05-42CE-9F5B-12899C3EDB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8" y="892174"/>
                <a:ext cx="10515600" cy="5664411"/>
              </a:xfrm>
            </p:spPr>
            <p:txBody>
              <a:bodyPr/>
              <a:lstStyle/>
              <a:p>
                <a:r>
                  <a:rPr lang="zh-CN" altLang="en-US" dirty="0"/>
                  <a:t>要使用 </a:t>
                </a:r>
                <a:r>
                  <a:rPr lang="en-US" altLang="zh-CN" dirty="0"/>
                  <a:t>kth(u, k) </a:t>
                </a:r>
                <a:r>
                  <a:rPr lang="zh-CN" altLang="en-US" dirty="0"/>
                  <a:t>这个函数前，要先调用一下 </a:t>
                </a:r>
                <a:r>
                  <a:rPr lang="en-US" altLang="zh-CN" dirty="0" err="1"/>
                  <a:t>dfs</a:t>
                </a:r>
                <a:r>
                  <a:rPr lang="en-US" altLang="zh-CN" dirty="0"/>
                  <a:t>(root, 0) </a:t>
                </a:r>
                <a:r>
                  <a:rPr lang="zh-CN" altLang="en-US" dirty="0"/>
                  <a:t>预处理出 </a:t>
                </a:r>
                <a:r>
                  <a:rPr lang="en-US" altLang="zh-CN" dirty="0"/>
                  <a:t>par[u][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</a:t>
                </a:r>
              </a:p>
              <a:p>
                <a:r>
                  <a:rPr lang="zh-CN" altLang="en-US" dirty="0"/>
                  <a:t>其中 </a:t>
                </a:r>
                <a:r>
                  <a:rPr lang="en-US" altLang="zh-CN" dirty="0"/>
                  <a:t>par[u][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 </a:t>
                </a:r>
                <a:r>
                  <a:rPr lang="zh-CN" altLang="en-US" dirty="0"/>
                  <a:t>即为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dirty="0"/>
                  <a:t> 级祖先，即刚才我们所说的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。存图使用的是 </a:t>
                </a:r>
                <a:r>
                  <a:rPr lang="en-US" altLang="zh-CN" dirty="0"/>
                  <a:t>vector</a:t>
                </a:r>
                <a:r>
                  <a:rPr lang="zh-CN" altLang="en-US" dirty="0"/>
                  <a:t>。而 </a:t>
                </a:r>
                <a:r>
                  <a:rPr lang="en-US" altLang="zh-CN" dirty="0"/>
                  <a:t>depth[u] </a:t>
                </a:r>
                <a:r>
                  <a:rPr lang="zh-CN" altLang="en-US" dirty="0"/>
                  <a:t>即为结点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的深度，我们在这里定义的深度是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到根结点之间的简单路径的结点数（即为两结点之间的距离加 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77F8137-EF05-42CE-9F5B-12899C3EDB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892174"/>
                <a:ext cx="10515600" cy="5664411"/>
              </a:xfrm>
              <a:blipFill>
                <a:blip r:embed="rId3"/>
                <a:stretch>
                  <a:fillRect l="-754" t="-18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8D849ADD-79C6-4357-B479-CEED036F9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7706" y="3364433"/>
            <a:ext cx="5006092" cy="269372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7490D10-E59B-4490-BAF6-EE93B53E55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6" y="3098322"/>
            <a:ext cx="5394122" cy="322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682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5B758-C04F-498D-83C4-45B845A66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最近公共祖先（</a:t>
            </a:r>
            <a:r>
              <a:rPr lang="en-US" altLang="zh-CN" dirty="0"/>
              <a:t>LCA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BF3BA9-302F-405A-B408-FB246E19FE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我们定义树上两个结点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 的最近公共祖先为同时为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 祖先的深度最大结点。（这里我们认为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结点本身也是自己的一个祖先）</a:t>
                </a:r>
                <a:endParaRPr lang="en-US" altLang="zh-CN" dirty="0"/>
              </a:p>
              <a:p>
                <a:r>
                  <a:rPr lang="zh-CN" altLang="en-US" dirty="0"/>
                  <a:t>如在下图中，若以 </a:t>
                </a:r>
                <a:r>
                  <a:rPr lang="en-US" altLang="zh-CN" dirty="0"/>
                  <a:t>1 </a:t>
                </a:r>
                <a:r>
                  <a:rPr lang="zh-CN" altLang="en-US" dirty="0"/>
                  <a:t>号结点为根，</a:t>
                </a:r>
                <a:r>
                  <a:rPr lang="en-US" altLang="zh-CN" dirty="0"/>
                  <a:t>4 </a:t>
                </a:r>
                <a:r>
                  <a:rPr lang="zh-CN" altLang="en-US" dirty="0"/>
                  <a:t>号结点和 </a:t>
                </a:r>
                <a:r>
                  <a:rPr lang="en-US" altLang="zh-CN" dirty="0"/>
                  <a:t>6 </a:t>
                </a:r>
                <a:r>
                  <a:rPr lang="zh-CN" altLang="en-US" dirty="0"/>
                  <a:t>号结点的最近公共祖先为 </a:t>
                </a:r>
                <a:r>
                  <a:rPr lang="en-US" altLang="zh-CN" dirty="0"/>
                  <a:t>1 </a:t>
                </a:r>
                <a:r>
                  <a:rPr lang="zh-CN" altLang="en-US" dirty="0"/>
                  <a:t>号结点；</a:t>
                </a:r>
                <a:r>
                  <a:rPr lang="en-US" altLang="zh-CN" dirty="0"/>
                  <a:t>5 </a:t>
                </a:r>
                <a:r>
                  <a:rPr lang="zh-CN" altLang="en-US" dirty="0"/>
                  <a:t>号结点和和 </a:t>
                </a:r>
                <a:r>
                  <a:rPr lang="en-US" altLang="zh-CN" dirty="0"/>
                  <a:t>6 </a:t>
                </a:r>
                <a:r>
                  <a:rPr lang="zh-CN" altLang="en-US" dirty="0"/>
                  <a:t>号结点的最近公共祖先为 </a:t>
                </a:r>
                <a:r>
                  <a:rPr lang="en-US" altLang="zh-CN" dirty="0"/>
                  <a:t>3 </a:t>
                </a:r>
                <a:r>
                  <a:rPr lang="zh-CN" altLang="en-US" dirty="0"/>
                  <a:t>号结点。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BF3BA9-302F-405A-B408-FB246E19FE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1828" r="-9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267647F2-0626-47EB-97F5-54E60EBDBFAB}"/>
              </a:ext>
            </a:extLst>
          </p:cNvPr>
          <p:cNvGrpSpPr/>
          <p:nvPr/>
        </p:nvGrpSpPr>
        <p:grpSpPr>
          <a:xfrm>
            <a:off x="3991761" y="2966805"/>
            <a:ext cx="4208476" cy="3191678"/>
            <a:chOff x="6682152" y="1605675"/>
            <a:chExt cx="4208476" cy="319167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AE82844-8C08-4B4C-92BE-E8AD3AC518EE}"/>
                </a:ext>
              </a:extLst>
            </p:cNvPr>
            <p:cNvSpPr/>
            <p:nvPr/>
          </p:nvSpPr>
          <p:spPr>
            <a:xfrm>
              <a:off x="8518128" y="1605675"/>
              <a:ext cx="811900" cy="8249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9DB2834A-ED4E-4F70-94D4-A1E77BB1F961}"/>
                </a:ext>
              </a:extLst>
            </p:cNvPr>
            <p:cNvSpPr/>
            <p:nvPr/>
          </p:nvSpPr>
          <p:spPr>
            <a:xfrm>
              <a:off x="7549366" y="2794480"/>
              <a:ext cx="811900" cy="8249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3F4798A3-44F1-4E74-BDD4-6422522A8980}"/>
                </a:ext>
              </a:extLst>
            </p:cNvPr>
            <p:cNvSpPr/>
            <p:nvPr/>
          </p:nvSpPr>
          <p:spPr>
            <a:xfrm>
              <a:off x="9301573" y="2764521"/>
              <a:ext cx="811900" cy="8249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FB970437-FCF1-45E2-B6BA-8449F81F9B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4792" y="2343914"/>
              <a:ext cx="449810" cy="54511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BCEE7A4-F36B-4B01-BF51-7F44844EE905}"/>
                </a:ext>
              </a:extLst>
            </p:cNvPr>
            <p:cNvSpPr/>
            <p:nvPr/>
          </p:nvSpPr>
          <p:spPr>
            <a:xfrm>
              <a:off x="6682152" y="3968976"/>
              <a:ext cx="811900" cy="8249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D697EB45-58DE-4838-9DF8-2BC7D8422242}"/>
                </a:ext>
              </a:extLst>
            </p:cNvPr>
            <p:cNvSpPr/>
            <p:nvPr/>
          </p:nvSpPr>
          <p:spPr>
            <a:xfrm>
              <a:off x="10078728" y="3972453"/>
              <a:ext cx="811900" cy="8249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10E7C7AC-243D-4189-B38A-419DCA1F4CEF}"/>
                </a:ext>
              </a:extLst>
            </p:cNvPr>
            <p:cNvSpPr/>
            <p:nvPr/>
          </p:nvSpPr>
          <p:spPr>
            <a:xfrm>
              <a:off x="8439697" y="3968976"/>
              <a:ext cx="811900" cy="8249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50427700-31D5-4895-9362-4B1B7DBF0580}"/>
                </a:ext>
              </a:extLst>
            </p:cNvPr>
            <p:cNvCxnSpPr>
              <a:cxnSpLocks/>
              <a:endCxn id="9" idx="7"/>
            </p:cNvCxnSpPr>
            <p:nvPr/>
          </p:nvCxnSpPr>
          <p:spPr>
            <a:xfrm flipH="1">
              <a:off x="7375152" y="3577080"/>
              <a:ext cx="362979" cy="5127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585F5511-E95B-4437-A1A0-CF2CAA986A13}"/>
                </a:ext>
              </a:extLst>
            </p:cNvPr>
            <p:cNvCxnSpPr>
              <a:cxnSpLocks/>
            </p:cNvCxnSpPr>
            <p:nvPr/>
          </p:nvCxnSpPr>
          <p:spPr>
            <a:xfrm>
              <a:off x="9194297" y="2352071"/>
              <a:ext cx="360851" cy="4704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29C4917-92EE-463E-A6C6-FF0431CF6947}"/>
                </a:ext>
              </a:extLst>
            </p:cNvPr>
            <p:cNvCxnSpPr>
              <a:endCxn id="11" idx="7"/>
            </p:cNvCxnSpPr>
            <p:nvPr/>
          </p:nvCxnSpPr>
          <p:spPr>
            <a:xfrm flipH="1">
              <a:off x="9132697" y="3510527"/>
              <a:ext cx="363365" cy="57925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460F68EC-5C58-4AEB-AF1F-3E68F5BBD460}"/>
                </a:ext>
              </a:extLst>
            </p:cNvPr>
            <p:cNvCxnSpPr>
              <a:cxnSpLocks/>
            </p:cNvCxnSpPr>
            <p:nvPr/>
          </p:nvCxnSpPr>
          <p:spPr>
            <a:xfrm>
              <a:off x="9989438" y="3510527"/>
              <a:ext cx="333369" cy="49134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513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CC759-DFFD-4D83-B325-79519C5F4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最近公共祖先（</a:t>
            </a:r>
            <a:r>
              <a:rPr lang="en-US" altLang="zh-CN" dirty="0"/>
              <a:t>LCA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06FF3D9-517B-4D10-98A2-583C4E3804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考虑如何求两个结点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 的最近公共祖先。我们不妨先考虑一个简单的情况，即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 深度相等的情况。通过刚才的经验，我们可以预处理出每一个结点的父结点。我们让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 同时向上跳，跳到第一个相等的结点后，这个跳到的结点即为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lca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证明即考虑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lca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一定在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 到根结点的路径上，而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深度相等，则它们与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lca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的距离也相等，根据定义可知算法正确。</a:t>
                </a:r>
                <a:endParaRPr lang="en-US" altLang="zh-CN" dirty="0"/>
              </a:p>
              <a:p>
                <a:r>
                  <a:rPr lang="zh-CN" altLang="en-US" dirty="0"/>
                  <a:t>而当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深度不同时，我们只需让深度较深的结点先向上跳直到两个结点深度相等，再用上述方法解决即可。</a:t>
                </a:r>
                <a:endParaRPr lang="en-US" altLang="zh-CN" dirty="0"/>
              </a:p>
              <a:p>
                <a:r>
                  <a:rPr lang="zh-CN" altLang="en-US" dirty="0"/>
                  <a:t>但这样暴力跳父亲单次查询最坏时间复杂度为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有没有更快的方法？</a:t>
                </a:r>
                <a:r>
                  <a:rPr lang="en-US" altLang="zh-CN" dirty="0"/>
                  <a:t>   </a:t>
                </a:r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06FF3D9-517B-4D10-98A2-583C4E3804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1828" r="-3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5795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DFAB6-10B9-4E97-924C-2C0241A0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最近公共祖先（</a:t>
            </a:r>
            <a:r>
              <a:rPr lang="en-US" altLang="zh-CN" dirty="0"/>
              <a:t>LCA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A38C5F1-48F1-46A1-83CB-CA368FAA6A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考虑如何使用倍增优化，当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 深度不相同时，我们可以用刚才的方法预处理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，通过倍增让较深的结点跳到同一深度，然后当作同一深度的情况处理。</a:t>
                </a:r>
                <a:endParaRPr lang="en-US" altLang="zh-CN" dirty="0"/>
              </a:p>
              <a:p>
                <a:r>
                  <a:rPr lang="zh-CN" altLang="en-US" dirty="0"/>
                  <a:t>对于同一深度的情况，我们不难发现“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向上跳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 步后到达的点是否为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 的公共祖先”这个问题随深度具有单调性，而答案即为深度最大的公共祖先。但是如果使用二分答案，单次查询的最坏时间复杂度为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A38C5F1-48F1-46A1-83CB-CA368FAA6A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1828" r="-3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4911543"/>
      </p:ext>
    </p:extLst>
  </p:cSld>
  <p:clrMapOvr>
    <a:masterClrMapping/>
  </p:clrMapOvr>
</p:sld>
</file>

<file path=ppt/theme/theme1.xml><?xml version="1.0" encoding="utf-8"?>
<a:theme xmlns:a="http://schemas.openxmlformats.org/drawingml/2006/main" name="picture_insert">
  <a:themeElements>
    <a:clrScheme name="mymaintitle">
      <a:dk1>
        <a:srgbClr val="FFFFFF"/>
      </a:dk1>
      <a:lt1>
        <a:sysClr val="window" lastClr="FFFFFF"/>
      </a:lt1>
      <a:dk2>
        <a:srgbClr val="00000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FFFF"/>
      </a:hlink>
      <a:folHlink>
        <a:srgbClr val="D8D8D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icture_insert" id="{71955566-DDCB-4EDD-ACED-08A8EBC31A31}" vid="{C6874D6A-4D73-4CFB-AD7A-3A88284FF38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picture_insert</Template>
  <TotalTime>517</TotalTime>
  <Words>2212</Words>
  <Application>Microsoft Office PowerPoint</Application>
  <PresentationFormat>宽屏</PresentationFormat>
  <Paragraphs>89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1" baseType="lpstr">
      <vt:lpstr>Arial</vt:lpstr>
      <vt:lpstr>Cambria Math</vt:lpstr>
      <vt:lpstr>picture_insert</vt:lpstr>
      <vt:lpstr>倍增</vt:lpstr>
      <vt:lpstr>快速幂</vt:lpstr>
      <vt:lpstr>代码实现</vt:lpstr>
      <vt:lpstr>树上 k 级祖先</vt:lpstr>
      <vt:lpstr>树上 k 级祖先</vt:lpstr>
      <vt:lpstr>树上 k 级祖先</vt:lpstr>
      <vt:lpstr>最近公共祖先（LCA）</vt:lpstr>
      <vt:lpstr>最近公共祖先（LCA）</vt:lpstr>
      <vt:lpstr>最近公共祖先（LCA）</vt:lpstr>
      <vt:lpstr>最近公共祖先（LCA）</vt:lpstr>
      <vt:lpstr>代码实现</vt:lpstr>
      <vt:lpstr>二分查找的时间复杂度</vt:lpstr>
      <vt:lpstr>倍增：二分查找的后续</vt:lpstr>
      <vt:lpstr>相关代码</vt:lpstr>
      <vt:lpstr>RMQ 问题</vt:lpstr>
      <vt:lpstr>ST 表</vt:lpstr>
      <vt:lpstr>代码实现</vt:lpstr>
      <vt:lpstr>谢谢大家！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Nickel</dc:creator>
  <cp:lastModifiedBy>Zhang Nickel</cp:lastModifiedBy>
  <cp:revision>85</cp:revision>
  <dcterms:created xsi:type="dcterms:W3CDTF">2022-01-27T07:19:07Z</dcterms:created>
  <dcterms:modified xsi:type="dcterms:W3CDTF">2022-01-29T02:49:58Z</dcterms:modified>
</cp:coreProperties>
</file>