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047942-8D43-4CDB-A061-A16D2E87C7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0" y="3213627"/>
            <a:ext cx="9144000" cy="455612"/>
          </a:xfrm>
          <a:solidFill>
            <a:srgbClr val="000000">
              <a:alpha val="1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0A6E7EE-289E-4BE1-9583-675D8BFA8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2199749"/>
            <a:ext cx="9144000" cy="989013"/>
          </a:xfrm>
          <a:solidFill>
            <a:srgbClr val="000000">
              <a:alpha val="10000"/>
            </a:srgbClr>
          </a:solidFill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05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4D28-95E0-42AA-B399-87E9898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F74DE-D371-4037-8FFF-C024760A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21C2-7B33-4C24-9B5A-A5E68492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8253-6058-444D-9A40-3D8013A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A516-A1B2-4522-B2DE-0A4A840F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68858-3943-43D9-B4FE-6DDDB87D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F2CF5-F71E-4802-9720-8AA0F0C7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BE9-33D2-4FD5-BE68-391012A8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8CAA1-8016-4049-9DB1-3B20C97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D71D-3D2D-40B8-BDE1-1E6DE06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4114-4BA3-4D78-816C-549229B52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3CA7F-8733-4706-B1D2-2ACA90B2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52E96-51D2-4A63-A98A-9CF9B911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32291-60A2-4685-8881-E040173C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065E-76D0-4FFB-BE4D-87BCF210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62595-7262-43C9-B551-9860B5E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20184"/>
          </a:xfrm>
          <a:solidFill>
            <a:srgbClr val="000000">
              <a:alpha val="50000"/>
            </a:srgbClr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2BC5-5850-465F-BD39-318964C0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2175"/>
            <a:ext cx="10515600" cy="5664411"/>
          </a:xfrm>
          <a:solidFill>
            <a:srgbClr val="000000">
              <a:alpha val="50000"/>
            </a:srgbClr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42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173E-3872-4717-BDE1-68F1CE8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666FA-B8F4-42B6-870E-87B9B8FD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26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B918-755C-4CB5-BE95-E36C71F5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2EB28-0805-437B-96D6-D055484D2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21142-C26F-4A5A-A40F-7DA26D62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C7190-8275-4A78-99B8-409FF28D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C1478-B210-4AA4-A9A8-CB49BE6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A6C76-53FC-4750-8BEE-F7BF4B66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E2DB-868F-42AA-A8D2-273AF3B6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6E9FF-8168-44F2-945D-09755817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CFFF4-DB25-4425-B025-586575F5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6FDB6-715E-46B7-8853-9609D9DB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00D65-099C-4AED-9824-754F0FC1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06980-9C6A-4EF9-B2E3-8473618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7518A-8D66-4034-AE93-FE36989C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A35C52-260C-442E-B0FA-2B124D8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F28F-697B-43DE-8665-9B2EDAFE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1EABA9-A374-4A7A-A6CB-9D953532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DEFF3-C804-4F2D-B635-6C6E8725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13E18-9A62-4E39-B5D0-C4B29116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9DE371-9B57-43CD-AEA1-6455FB3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A7720F-FA81-4620-8C74-E9C33C80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42791-441B-425D-B49B-A2E68FA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C840-5271-42EF-A370-AECD3B4B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DA49-64A1-4E74-A8FC-D965BA04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01552-AB79-409C-A734-EF855D232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343CD-09BC-4BB9-A1D4-69FE875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478D3-7516-4836-933A-8A39631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A74B5-555B-49FA-B18C-609790D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02C5-8B9D-4BE3-9870-40DD28CB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F17765-AC01-4E83-B534-31834E80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842DF-3F8F-436E-8D27-D08CA30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8C0F2-FD30-4C65-877F-D8FA7CE6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3D0191-F4B6-41B1-A011-E17CD5ACECB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4340-0D45-48C2-8713-A4F4392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7F6D-96AD-4FE8-8B54-B566BC98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B7524-C479-4194-A504-6007D609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8C758-7D92-4550-B433-990CF54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19200"/>
          </a:xfrm>
          <a:prstGeom prst="rect">
            <a:avLst/>
          </a:prstGeom>
          <a:solidFill>
            <a:srgbClr val="000000">
              <a:alpha val="35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EEAF-0D95-4F4D-815F-DE4AD911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2800"/>
            <a:ext cx="10515600" cy="5662800"/>
          </a:xfrm>
          <a:prstGeom prst="rect">
            <a:avLst/>
          </a:prstGeom>
          <a:solidFill>
            <a:srgbClr val="000000">
              <a:alpha val="35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678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C5173-C4D9-44D4-951E-637A73E0F8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0" y="3188762"/>
            <a:ext cx="9144000" cy="455612"/>
          </a:xfrm>
          <a:noFill/>
        </p:spPr>
        <p:txBody>
          <a:bodyPr/>
          <a:lstStyle/>
          <a:p>
            <a:r>
              <a:rPr lang="en-US" altLang="zh-CN"/>
              <a:t>Nickel_Angel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0B5B2B-827A-4AA3-9119-057696FC4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图论 </a:t>
            </a:r>
            <a:r>
              <a:rPr lang="en-US" altLang="zh-CN" dirty="0"/>
              <a:t>(I)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4F295-2C61-4D11-89DB-19197C59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割边（桥）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7B6FA3-97ED-45CB-848D-B3D5CE91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如果删去无向图中的某条边后，使得图不再连通，则称该条边为图中的割边。</a:t>
                </a:r>
                <a:endParaRPr lang="en-US" altLang="zh-CN" dirty="0"/>
              </a:p>
              <a:p>
                <a:r>
                  <a:rPr lang="zh-CN" altLang="en-US" dirty="0"/>
                  <a:t>考虑如何求割边。我们假设图一开始连通，那么我们先求出图的一棵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树，那么显然图中所有割边一定是树边。</a:t>
                </a:r>
                <a:endParaRPr lang="en-US" altLang="zh-CN" dirty="0"/>
              </a:p>
              <a:p>
                <a:r>
                  <a:rPr lang="zh-CN" altLang="en-US" dirty="0"/>
                  <a:t>首先我们要说明无向图不存在横向边。考虑为什么会出现横向边，如果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是一条横向边，那么就有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结点被发现时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结点已经被发现了的情况，而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却不是树边，则必然说明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不能走到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，即横向边只能在有向图中存在。</a:t>
                </a:r>
                <a:endParaRPr lang="en-US" altLang="zh-CN" dirty="0"/>
              </a:p>
              <a:p>
                <a:r>
                  <a:rPr lang="zh-CN" altLang="en-US" dirty="0"/>
                  <a:t>我们考虑什么样的树边才是割边，我们发现对于树边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，如果其不被任何一条后向边跨越，则其为割边。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7B6FA3-97ED-45CB-848D-B3D5CE91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BA0EE56-825B-4EB5-BD79-B65209CDA481}"/>
              </a:ext>
            </a:extLst>
          </p:cNvPr>
          <p:cNvGrpSpPr/>
          <p:nvPr/>
        </p:nvGrpSpPr>
        <p:grpSpPr>
          <a:xfrm>
            <a:off x="2960686" y="4879290"/>
            <a:ext cx="6270626" cy="839356"/>
            <a:chOff x="1817733" y="3307877"/>
            <a:chExt cx="6270626" cy="83935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7DAE93-1652-4D35-BAF9-49808B724D89}"/>
                </a:ext>
              </a:extLst>
            </p:cNvPr>
            <p:cNvSpPr/>
            <p:nvPr/>
          </p:nvSpPr>
          <p:spPr>
            <a:xfrm>
              <a:off x="1817733" y="330787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2247A04-8C6E-48D5-8176-FAD5CE3F78B4}"/>
                </a:ext>
              </a:extLst>
            </p:cNvPr>
            <p:cNvSpPr/>
            <p:nvPr/>
          </p:nvSpPr>
          <p:spPr>
            <a:xfrm>
              <a:off x="3630273" y="330787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DFDD05D-16F6-4C9F-ACEC-E115DF767318}"/>
                </a:ext>
              </a:extLst>
            </p:cNvPr>
            <p:cNvSpPr/>
            <p:nvPr/>
          </p:nvSpPr>
          <p:spPr>
            <a:xfrm>
              <a:off x="5442813" y="330787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30D8320-E913-4A68-8DEF-0517691A4583}"/>
                </a:ext>
              </a:extLst>
            </p:cNvPr>
            <p:cNvSpPr/>
            <p:nvPr/>
          </p:nvSpPr>
          <p:spPr>
            <a:xfrm>
              <a:off x="7255353" y="330787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E9DE0A8-69A0-4429-A99F-ED7512E7C472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2650739" y="3724380"/>
              <a:ext cx="97953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A4C4573-B348-4265-9E32-24AB0BF1C349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4463279" y="3724380"/>
              <a:ext cx="97953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7E433D3-BEAC-4DCB-A8C9-4594ED48EAE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6275819" y="3724380"/>
              <a:ext cx="97953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143C2CA9-051D-47C5-8A9A-2DCADF603410}"/>
                </a:ext>
              </a:extLst>
            </p:cNvPr>
            <p:cNvCxnSpPr>
              <a:stCxn id="5" idx="4"/>
              <a:endCxn id="7" idx="4"/>
            </p:cNvCxnSpPr>
            <p:nvPr/>
          </p:nvCxnSpPr>
          <p:spPr>
            <a:xfrm rot="16200000" flipH="1">
              <a:off x="5859316" y="2328343"/>
              <a:ext cx="12700" cy="362508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16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E86B-575C-4A6B-A315-43FFE9A2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动态规划求解割边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6A82C-9E74-42BF-B28D-D5C018748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我们求出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树后，我们只需判定每条树边是否为割边即可。我们不妨直接设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 表明跨越边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后向边的数量。那么最终所有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的点，其与父节点相连的边即为割边。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 的递推，发现跨越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的后向边无非两种：从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出发的后向边和从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各个子结点的子树中出发的后向边。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出发到其祖先结点的后向边数量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zh-CN" altLang="en-US" dirty="0"/>
                  <a:t> 我们很容易统计。而对于从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各个子结点的子树中出发的后向边，我们可以这样考虑，这些边必然既跨越边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，又跨越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与其任意一个儿子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所连的边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，故这些边的数量即为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减去从到达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的后向边的数量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𝑑𝑜𝑤𝑛</m:t>
                    </m:r>
                  </m:oMath>
                </a14:m>
                <a:r>
                  <a:rPr lang="zh-CN" altLang="en-US" dirty="0"/>
                  <a:t>。故总的转移方程为：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6A82C-9E74-42BF-B28D-D5C018748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26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0BA77-F464-4BC6-9DCD-31F39319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算法求割边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75BF7-F9D9-4017-9798-7B130D26C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除了使用树形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的方法来求解，我们还可以使用 </a:t>
                </a:r>
                <a:r>
                  <a:rPr lang="en-US" altLang="zh-CN" dirty="0" err="1"/>
                  <a:t>tarjan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算法求解割边。我们不妨考虑每个点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子树内所有结点通过非树边可以走到的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序最小的结点，设这个最小的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考虑如何求出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，我们可以在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求出每个结点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序的同时，通过从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出发的后向边更新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。而对于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的任意儿子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，我们需要它们的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以收集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子树内的信息。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最终如果一条树边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b="0" dirty="0"/>
                  <a:t>（也即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b="0" dirty="0"/>
                  <a:t>），则这条树边是割边。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75BF7-F9D9-4017-9798-7B130D26C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70C41-72B7-44F9-8232-5B1C38D4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边双连通分量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2E541-19D4-4385-8440-FE476200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如果一个无向图没有割边，那么则称该图为边双连通的。无向图中的极大边双连通子图即为一个边双连通分量。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zh-CN" altLang="en-US" dirty="0"/>
              <a:t>无向图中的割边不属于任意边双连通分量，非割边属于且仅属于一个边双连通分量。</a:t>
            </a:r>
            <a:endParaRPr lang="en-US" altLang="zh-CN" dirty="0"/>
          </a:p>
          <a:p>
            <a:r>
              <a:rPr lang="zh-CN" altLang="en-US" dirty="0"/>
              <a:t>对于边双连通分量中的任意两个点，它们之间都存在至少两条所经过边不重复的路径。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如果要求出所有边双连通分量，我们有一个显然的做法，即求出图中所有割边后，删去图中的割边，使用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统计图中的连通分量。</a:t>
            </a:r>
          </a:p>
        </p:txBody>
      </p:sp>
    </p:spTree>
    <p:extLst>
      <p:ext uri="{BB962C8B-B14F-4D97-AF65-F5344CB8AC3E}">
        <p14:creationId xmlns:p14="http://schemas.microsoft.com/office/powerpoint/2010/main" val="207033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5016-3527-4623-BC5C-84A434AC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算法求边双连通分量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684C70-BB6A-4CAF-81BA-7A050B3F0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我们可以考虑将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发现的结点依次压入一个栈中，当我们找到一个割边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时，我们可以发现栈中从栈顶到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的结点都是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子树内的结点，且由这些结点组成的子图没有割边，故这些结点组成的子图即为一个边双连通分量，我们只需从栈中弹出这些元素即可。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684C70-BB6A-4CAF-81BA-7A050B3F0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8585-79B4-4FF8-9B73-65099973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割点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F753-4395-414E-B1C9-1B668CE3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如果一个无向图中删去某个点，使得图不再连通，则称该点为无向图的割点。</a:t>
            </a:r>
            <a:endParaRPr lang="en-US" altLang="zh-CN" dirty="0"/>
          </a:p>
          <a:p>
            <a:r>
              <a:rPr lang="zh-CN" altLang="en-US" dirty="0"/>
              <a:t>我们发现割点不一定和一个割边相关联，如下图，</a:t>
            </a:r>
            <a:r>
              <a:rPr lang="en-US" altLang="zh-CN" dirty="0"/>
              <a:t>3 </a:t>
            </a:r>
            <a:r>
              <a:rPr lang="zh-CN" altLang="en-US" dirty="0"/>
              <a:t>号结点虽然是割点，但所有与它相连的边均不为割边。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01B94A-5ACA-4210-BDFC-8432C3DEC466}"/>
              </a:ext>
            </a:extLst>
          </p:cNvPr>
          <p:cNvGrpSpPr/>
          <p:nvPr/>
        </p:nvGrpSpPr>
        <p:grpSpPr>
          <a:xfrm>
            <a:off x="4263870" y="3724380"/>
            <a:ext cx="3664258" cy="2502184"/>
            <a:chOff x="2364632" y="3012497"/>
            <a:chExt cx="3664258" cy="25021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851721-02F5-48AD-BA70-1B7AD8FB36C3}"/>
                </a:ext>
              </a:extLst>
            </p:cNvPr>
            <p:cNvSpPr/>
            <p:nvPr/>
          </p:nvSpPr>
          <p:spPr>
            <a:xfrm>
              <a:off x="2364632" y="301249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8DB255-6F6A-4661-8AD7-D36315F8D794}"/>
                </a:ext>
              </a:extLst>
            </p:cNvPr>
            <p:cNvSpPr/>
            <p:nvPr/>
          </p:nvSpPr>
          <p:spPr>
            <a:xfrm>
              <a:off x="2364632" y="4681675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1FB7A6-93CE-4AAA-B7C6-456A80E283BA}"/>
                </a:ext>
              </a:extLst>
            </p:cNvPr>
            <p:cNvSpPr/>
            <p:nvPr/>
          </p:nvSpPr>
          <p:spPr>
            <a:xfrm>
              <a:off x="3780258" y="384866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055D05-AEFA-4FB0-80FF-D8C09842F789}"/>
                </a:ext>
              </a:extLst>
            </p:cNvPr>
            <p:cNvSpPr/>
            <p:nvPr/>
          </p:nvSpPr>
          <p:spPr>
            <a:xfrm>
              <a:off x="5195884" y="3091130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93366D-92E4-46E2-9691-94AAB955124C}"/>
                </a:ext>
              </a:extLst>
            </p:cNvPr>
            <p:cNvSpPr/>
            <p:nvPr/>
          </p:nvSpPr>
          <p:spPr>
            <a:xfrm>
              <a:off x="5195884" y="4681675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490382C-0AE9-4397-9A35-94A2E2F99E55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2781135" y="3845503"/>
              <a:ext cx="0" cy="83617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7F79B07-1A1E-4237-9471-CB8D0BC0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36053" y="3603413"/>
              <a:ext cx="691405" cy="45098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2790F16-D0D5-4EB4-9D53-1B879EB41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6846" y="4449631"/>
              <a:ext cx="674997" cy="4857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A46DC50-2CD0-4F36-9802-A327AA654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453" y="3639770"/>
              <a:ext cx="668223" cy="4377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23C6C3D-15F3-4A73-8898-DEA2F466A8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65" y="4472776"/>
              <a:ext cx="659011" cy="4541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E1E8882-990E-4E36-829D-2164947973CC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5612387" y="3924136"/>
              <a:ext cx="0" cy="7575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3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8372-A59A-4E7F-AF85-FA002B5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2FB012-869F-4218-B9FF-EA1019D54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我们仿照求割边，求解割点。如果一个点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是割点，则存在一个子结点的子树内所有结点都不能通过后向边到达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的祖先，即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所以我们只需改变求割边代码的判断条件即可。</a:t>
                </a:r>
                <a:endParaRPr lang="en-US" altLang="zh-CN" dirty="0"/>
              </a:p>
              <a:p>
                <a:r>
                  <a:rPr lang="zh-CN" altLang="en-US" dirty="0"/>
                  <a:t>但是对于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树的根结点，由于其没有父结点，比较特殊，需单独对其进行讨论。如果根节点的子结点只有一个，则其不是割点，否则其为割点。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2FB012-869F-4218-B9FF-EA1019D54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10F281-446C-427F-B0A1-53B5C3D16ECF}"/>
              </a:ext>
            </a:extLst>
          </p:cNvPr>
          <p:cNvGrpSpPr/>
          <p:nvPr/>
        </p:nvGrpSpPr>
        <p:grpSpPr>
          <a:xfrm>
            <a:off x="1784831" y="3781213"/>
            <a:ext cx="3403542" cy="2657948"/>
            <a:chOff x="2692457" y="3307877"/>
            <a:chExt cx="3403542" cy="265794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F7021FC-C5FC-4A0C-A3D3-A91B520B6891}"/>
                </a:ext>
              </a:extLst>
            </p:cNvPr>
            <p:cNvSpPr/>
            <p:nvPr/>
          </p:nvSpPr>
          <p:spPr>
            <a:xfrm>
              <a:off x="2692457" y="419173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BBCE410-D37C-4C3F-8286-9CC52EBD79A1}"/>
                </a:ext>
              </a:extLst>
            </p:cNvPr>
            <p:cNvSpPr/>
            <p:nvPr/>
          </p:nvSpPr>
          <p:spPr>
            <a:xfrm>
              <a:off x="4074216" y="419173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FB8DD58-5F37-48CB-B774-DA31C4EEDC20}"/>
                </a:ext>
              </a:extLst>
            </p:cNvPr>
            <p:cNvSpPr/>
            <p:nvPr/>
          </p:nvSpPr>
          <p:spPr>
            <a:xfrm>
              <a:off x="5262993" y="513281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D12F93-18CC-475D-BAAF-81D7CACADD77}"/>
                </a:ext>
              </a:extLst>
            </p:cNvPr>
            <p:cNvSpPr/>
            <p:nvPr/>
          </p:nvSpPr>
          <p:spPr>
            <a:xfrm>
              <a:off x="5262993" y="3307877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97119D5-48B9-459D-806C-7D7900610F3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525463" y="4608242"/>
              <a:ext cx="5487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9E82B8-5AD3-45F5-BA76-001B754BEA46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4785231" y="4018892"/>
              <a:ext cx="599753" cy="2948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10622B8-0CA5-44FF-8D81-A3EE6897013C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4785231" y="4902754"/>
              <a:ext cx="599753" cy="3520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6E9686A-6C31-4B07-A297-28951C033184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5679496" y="4140883"/>
              <a:ext cx="0" cy="9919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8B4493-364A-4DD4-91CE-D97E437570A7}"/>
              </a:ext>
            </a:extLst>
          </p:cNvPr>
          <p:cNvGrpSpPr/>
          <p:nvPr/>
        </p:nvGrpSpPr>
        <p:grpSpPr>
          <a:xfrm>
            <a:off x="6777566" y="3724380"/>
            <a:ext cx="3403542" cy="2657948"/>
            <a:chOff x="2692457" y="3307877"/>
            <a:chExt cx="3403542" cy="26579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FA9DA77-0A44-4F96-95DF-3747C09EB4D4}"/>
                </a:ext>
              </a:extLst>
            </p:cNvPr>
            <p:cNvSpPr/>
            <p:nvPr/>
          </p:nvSpPr>
          <p:spPr>
            <a:xfrm>
              <a:off x="2692457" y="4191739"/>
              <a:ext cx="833006" cy="83300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DA244B9-9087-48E0-9955-FE3211660E18}"/>
                </a:ext>
              </a:extLst>
            </p:cNvPr>
            <p:cNvSpPr/>
            <p:nvPr/>
          </p:nvSpPr>
          <p:spPr>
            <a:xfrm>
              <a:off x="4074216" y="4191739"/>
              <a:ext cx="833006" cy="83300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E5A992E-DC36-42A9-B877-DC576BBC7AB8}"/>
                </a:ext>
              </a:extLst>
            </p:cNvPr>
            <p:cNvSpPr/>
            <p:nvPr/>
          </p:nvSpPr>
          <p:spPr>
            <a:xfrm>
              <a:off x="5262993" y="5132819"/>
              <a:ext cx="833006" cy="83300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B3F0163-9714-46C4-8D27-FE1DF07A0C20}"/>
                </a:ext>
              </a:extLst>
            </p:cNvPr>
            <p:cNvSpPr/>
            <p:nvPr/>
          </p:nvSpPr>
          <p:spPr>
            <a:xfrm>
              <a:off x="5262993" y="3307877"/>
              <a:ext cx="833006" cy="83300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1AB60DB-00C9-4BDE-BACD-9E5FED4EA995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3525463" y="4608242"/>
              <a:ext cx="5487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FAE0A01-163B-43FA-8C4F-E6518527AEB2}"/>
                </a:ext>
              </a:extLst>
            </p:cNvPr>
            <p:cNvCxnSpPr>
              <a:stCxn id="21" idx="7"/>
              <a:endCxn id="23" idx="3"/>
            </p:cNvCxnSpPr>
            <p:nvPr/>
          </p:nvCxnSpPr>
          <p:spPr>
            <a:xfrm flipV="1">
              <a:off x="4785231" y="4018892"/>
              <a:ext cx="599753" cy="2948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E571F18-3248-42BB-970A-5C1AE7C8BCA9}"/>
                </a:ext>
              </a:extLst>
            </p:cNvPr>
            <p:cNvCxnSpPr>
              <a:stCxn id="21" idx="5"/>
              <a:endCxn id="22" idx="1"/>
            </p:cNvCxnSpPr>
            <p:nvPr/>
          </p:nvCxnSpPr>
          <p:spPr>
            <a:xfrm>
              <a:off x="4785231" y="4902754"/>
              <a:ext cx="599753" cy="3520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E50341-7A35-4504-9B5E-71E017F00EDC}"/>
                </a:ext>
              </a:extLst>
            </p:cNvPr>
            <p:cNvCxnSpPr>
              <a:stCxn id="23" idx="4"/>
              <a:endCxn id="22" idx="0"/>
            </p:cNvCxnSpPr>
            <p:nvPr/>
          </p:nvCxnSpPr>
          <p:spPr>
            <a:xfrm>
              <a:off x="5679496" y="4140883"/>
              <a:ext cx="0" cy="9919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DCDD1C7-02FC-4A89-A5C5-73B1AAAF0285}"/>
              </a:ext>
            </a:extLst>
          </p:cNvPr>
          <p:cNvCxnSpPr>
            <a:stCxn id="20" idx="7"/>
            <a:endCxn id="23" idx="2"/>
          </p:cNvCxnSpPr>
          <p:nvPr/>
        </p:nvCxnSpPr>
        <p:spPr>
          <a:xfrm flipV="1">
            <a:off x="7488581" y="4140883"/>
            <a:ext cx="1859521" cy="5893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F92B-8457-42B2-9125-5B90BDFB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点双连通分量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75FCC-BC39-4A47-B940-BA6BEAB9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如果一个无向图没有割点，那么则称该图为点双连通的。无向图中的极大点双连通子图即为一个点双连通分量。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zh-CN" altLang="en-US" dirty="0"/>
              <a:t>无向图中的割点都至少在两个点双中，非割点仅在一个点双中。</a:t>
            </a:r>
            <a:endParaRPr lang="en-US" altLang="zh-CN" dirty="0"/>
          </a:p>
          <a:p>
            <a:r>
              <a:rPr lang="zh-CN" altLang="en-US" dirty="0"/>
              <a:t>除下面这个特殊的点双连通分量外，一个点双中任意两点都存在至少两条所经过点不重复的路径。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03D729-F7D8-4F17-9706-B02458007ECE}"/>
              </a:ext>
            </a:extLst>
          </p:cNvPr>
          <p:cNvGrpSpPr/>
          <p:nvPr/>
        </p:nvGrpSpPr>
        <p:grpSpPr>
          <a:xfrm>
            <a:off x="4688896" y="4626013"/>
            <a:ext cx="2814205" cy="844975"/>
            <a:chOff x="4399338" y="4653106"/>
            <a:chExt cx="2814205" cy="8449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60AB633-F23B-46C1-A57A-94F46FF03E3C}"/>
                </a:ext>
              </a:extLst>
            </p:cNvPr>
            <p:cNvSpPr/>
            <p:nvPr/>
          </p:nvSpPr>
          <p:spPr>
            <a:xfrm>
              <a:off x="4399338" y="4653106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F53F3BC-2C1D-41FB-A6E1-4258257791FD}"/>
                </a:ext>
              </a:extLst>
            </p:cNvPr>
            <p:cNvSpPr/>
            <p:nvPr/>
          </p:nvSpPr>
          <p:spPr>
            <a:xfrm>
              <a:off x="6380537" y="4665075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91C7E26-3D6B-4DC2-B2FA-08E72241FA13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5232344" y="5069609"/>
              <a:ext cx="1148193" cy="119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3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A2DFA-814F-4F46-B480-1536AE45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算法求点双连通分量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08DBB-AD53-4394-BAFE-206C4513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我们这次考虑在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过程中，将其所发现的边依次压入一个栈中。每次发现割点时，将当前栈中从栈顶到走到割点的边弹出，与这部分弹出的边相关联的所有点即为一个点双连通分量。</a:t>
            </a:r>
          </a:p>
        </p:txBody>
      </p:sp>
    </p:spTree>
    <p:extLst>
      <p:ext uri="{BB962C8B-B14F-4D97-AF65-F5344CB8AC3E}">
        <p14:creationId xmlns:p14="http://schemas.microsoft.com/office/powerpoint/2010/main" val="422650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C2EAA-FE0F-4961-BAF4-FE987A5A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强连通分量 </a:t>
            </a:r>
            <a:r>
              <a:rPr lang="en-US" altLang="zh-CN" dirty="0"/>
              <a:t>(SCC)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E3FA3B-20F8-4EA9-BB98-F88553205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如果在一个有向图中，存在一条结点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的路径，则称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可达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如果一个有向图中所有结点都相互可达，那么则称这个有向图为强连通的。有向图中的一个极大强连通子图，称为原图的一个强连通分量（强分图）。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求解强连通分量仍然可以使用 </a:t>
                </a:r>
                <a:r>
                  <a:rPr lang="en-US" altLang="zh-CN" dirty="0" err="1"/>
                  <a:t>tarjan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算法。我们只需在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的过程中将结点依次压进栈中，当遇到一个结点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时，说明结点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子树内所有点无法通过非树边回到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的祖先结点，故我们可知从栈顶到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中间的所有结点属于一个强连通分量。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我们将一个有向图的所有强连通分量求出，将每个强连通分量视作一个结点，根据原图的关联性重新建图。我们把这样的操作称为缩点。容易证明，缩点后的新图是有向无环图（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E3FA3B-20F8-4EA9-BB98-F88553205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0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D4C68-EB84-449B-ABB6-071A2394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5900-3DD2-4794-92A7-5B78AD13A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图可以看作为是一个二元组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为图的结点集，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为图的边集。</a:t>
                </a:r>
                <a:endParaRPr lang="en-US" altLang="zh-CN" dirty="0"/>
              </a:p>
              <a:p>
                <a:r>
                  <a:rPr lang="zh-CN" altLang="en-US" dirty="0"/>
                  <a:t>若对于一个结点序列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，其满足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则称这个结点序列为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的一条路径。若这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个结点均不相同，则称此路径为简单路径（通路），若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，则称该路径为回路。</a:t>
                </a:r>
                <a:endParaRPr lang="en-US" altLang="zh-CN" dirty="0"/>
              </a:p>
              <a:p>
                <a:r>
                  <a:rPr lang="zh-CN" altLang="en-US" dirty="0"/>
                  <a:t>若图中两个结点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存在一条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是连通的。</a:t>
                </a:r>
                <a:endParaRPr lang="en-US" altLang="zh-CN" dirty="0"/>
              </a:p>
              <a:p>
                <a:r>
                  <a:rPr lang="zh-CN" altLang="en-US" dirty="0"/>
                  <a:t>我们把一个无回路的连通无向图称为树。将多棵互相不连通的树组成的图称为森林。如果一棵树是有根树，若树上的边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中靠近根的结点为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的父结点，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的子结点，并记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树的一些重要性质：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树上任意两个结点之间的简单路径是唯一的。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5900-3DD2-4794-92A7-5B78AD13A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A9DDD-4FF5-4A38-A0EE-7524ECE2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拓扑排序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72D022-8549-4185-A562-9780551DE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现实生活中总是存在一些这样的问题：事件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必须在完成事件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后才可以开始，那么如果我们将上述事件依赖关系可以表示为结点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向结点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建一条边。如果有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个事件，按照如上方式建成一张图的话，那么我们就可以得到一张有向图。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对于一张有以上含义的有向图，我们希望得到一个序列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，满足对于所有 依赖于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如果这个有向图有环，那么就会存在一些事件永远无法完成。所以可以拓扑排序的图为有向无环图。</a:t>
                </a:r>
                <a:endParaRPr lang="en-US" altLang="zh-CN" dirty="0"/>
              </a:p>
              <a:p>
                <a:r>
                  <a:rPr lang="zh-CN" altLang="en-US" dirty="0"/>
                  <a:t>拓扑排序的方法即为每一次找到图中入度为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的点从图上删除，并加到拓扑序列中。我们可以通过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/>
                  <a:t>的形式完成这个过程。一些有向无环图上的动态规划均是基于拓扑排序的。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72D022-8549-4185-A562-9780551DE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3803-8AC8-4BCB-908C-5604B933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vector </a:t>
            </a:r>
            <a:r>
              <a:rPr lang="zh-CN" altLang="en-US" dirty="0"/>
              <a:t>存图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28C89-A588-42D8-BBE0-E80C01B45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对于一个图来说，一般我们只需存储边。</a:t>
                </a:r>
                <a:endParaRPr lang="en-US" altLang="zh-CN" dirty="0"/>
              </a:p>
              <a:p>
                <a:r>
                  <a:rPr lang="zh-CN" altLang="en-US" dirty="0"/>
                  <a:t>为了方便知道对于图上结点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，有哪些结点与其相连，我们可以考虑开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个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，其中编号为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vector </a:t>
                </a:r>
                <a:r>
                  <a:rPr lang="zh-CN" altLang="en-US" dirty="0"/>
                  <a:t>存储的元素即为与结点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相连的结点的编号。</a:t>
                </a:r>
                <a:endParaRPr lang="en-US" altLang="zh-CN" dirty="0"/>
              </a:p>
              <a:p>
                <a:r>
                  <a:rPr lang="zh-CN" altLang="en-US" dirty="0"/>
                  <a:t>这样存图的空间复杂度为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28C89-A588-42D8-BBE0-E80C01B45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99D63F2-45F3-4020-B38D-6F5B526B6DC8}"/>
              </a:ext>
            </a:extLst>
          </p:cNvPr>
          <p:cNvSpPr/>
          <p:nvPr/>
        </p:nvSpPr>
        <p:spPr>
          <a:xfrm>
            <a:off x="1805836" y="2882910"/>
            <a:ext cx="832030" cy="841470"/>
          </a:xfrm>
          <a:prstGeom prst="rect">
            <a:avLst/>
          </a:prstGeom>
          <a:ln w="63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89B8C91-75A3-4A9B-956E-205CE7F82D5B}"/>
              </a:ext>
            </a:extLst>
          </p:cNvPr>
          <p:cNvGrpSpPr/>
          <p:nvPr/>
        </p:nvGrpSpPr>
        <p:grpSpPr>
          <a:xfrm>
            <a:off x="1805834" y="3880495"/>
            <a:ext cx="2496091" cy="841470"/>
            <a:chOff x="1842346" y="4545274"/>
            <a:chExt cx="2685099" cy="8950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A90C41-CA54-41C6-943F-4DD276A11EFE}"/>
                </a:ext>
              </a:extLst>
            </p:cNvPr>
            <p:cNvSpPr/>
            <p:nvPr/>
          </p:nvSpPr>
          <p:spPr>
            <a:xfrm>
              <a:off x="1842346" y="4545276"/>
              <a:ext cx="895031" cy="895032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B82C0F-5833-4391-9D7F-CE024A082E98}"/>
                </a:ext>
              </a:extLst>
            </p:cNvPr>
            <p:cNvSpPr/>
            <p:nvPr/>
          </p:nvSpPr>
          <p:spPr>
            <a:xfrm>
              <a:off x="2737381" y="4545275"/>
              <a:ext cx="895032" cy="895033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EDADFE-0BDF-4FAE-9641-B54D4E027173}"/>
                </a:ext>
              </a:extLst>
            </p:cNvPr>
            <p:cNvSpPr/>
            <p:nvPr/>
          </p:nvSpPr>
          <p:spPr>
            <a:xfrm>
              <a:off x="3632413" y="4545274"/>
              <a:ext cx="895032" cy="895032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FBCE94-F15C-41BF-998E-F92A73343ED9}"/>
              </a:ext>
            </a:extLst>
          </p:cNvPr>
          <p:cNvSpPr/>
          <p:nvPr/>
        </p:nvSpPr>
        <p:spPr>
          <a:xfrm>
            <a:off x="1805834" y="4847413"/>
            <a:ext cx="832030" cy="841469"/>
          </a:xfrm>
          <a:prstGeom prst="rect">
            <a:avLst/>
          </a:prstGeom>
          <a:ln w="63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A39594-0C08-4CFF-88C0-1C8BC76ED1E1}"/>
              </a:ext>
            </a:extLst>
          </p:cNvPr>
          <p:cNvSpPr/>
          <p:nvPr/>
        </p:nvSpPr>
        <p:spPr>
          <a:xfrm>
            <a:off x="1805832" y="5778949"/>
            <a:ext cx="832030" cy="841469"/>
          </a:xfrm>
          <a:prstGeom prst="rect">
            <a:avLst/>
          </a:prstGeom>
          <a:ln w="63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DF5202A-D817-43A9-8427-7E65CBDB4032}"/>
              </a:ext>
            </a:extLst>
          </p:cNvPr>
          <p:cNvGrpSpPr/>
          <p:nvPr/>
        </p:nvGrpSpPr>
        <p:grpSpPr>
          <a:xfrm>
            <a:off x="7076601" y="3182789"/>
            <a:ext cx="2718014" cy="2529588"/>
            <a:chOff x="7076601" y="3182789"/>
            <a:chExt cx="2718014" cy="252958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BF5BCE-6F4B-4801-8568-E5C794C2F196}"/>
                </a:ext>
              </a:extLst>
            </p:cNvPr>
            <p:cNvSpPr/>
            <p:nvPr/>
          </p:nvSpPr>
          <p:spPr>
            <a:xfrm>
              <a:off x="7076601" y="318278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B6D241D-44EB-4E17-9724-756A7F6005B4}"/>
                </a:ext>
              </a:extLst>
            </p:cNvPr>
            <p:cNvSpPr/>
            <p:nvPr/>
          </p:nvSpPr>
          <p:spPr>
            <a:xfrm>
              <a:off x="8961609" y="318278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EB46E5E-57D0-4495-A497-92BB4063EF1F}"/>
                </a:ext>
              </a:extLst>
            </p:cNvPr>
            <p:cNvSpPr/>
            <p:nvPr/>
          </p:nvSpPr>
          <p:spPr>
            <a:xfrm>
              <a:off x="7076601" y="4879371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7B66E75-3B15-482F-ADD5-F8BA6F1FDE05}"/>
                </a:ext>
              </a:extLst>
            </p:cNvPr>
            <p:cNvSpPr/>
            <p:nvPr/>
          </p:nvSpPr>
          <p:spPr>
            <a:xfrm>
              <a:off x="8961609" y="4879371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5A3368E-8E8E-492F-AAA3-40CF6FAEF4F7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7909607" y="3599292"/>
              <a:ext cx="105200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4360BEE-5B4D-4C26-AD39-B5A724712675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>
              <a:off x="9378112" y="4015795"/>
              <a:ext cx="0" cy="8635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EED9599-6179-42C3-AE90-00E5817D9A7C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7787616" y="3893804"/>
              <a:ext cx="1295984" cy="11075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4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93263-4714-4BB5-A7C2-F0036415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邻接表（链式前向星）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C8520-D0B4-4EED-AD25-7374C28C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/>
              <a:t>vector </a:t>
            </a:r>
            <a:r>
              <a:rPr lang="zh-CN" altLang="en-US" dirty="0"/>
              <a:t>和链表有很多相似之处，所以我们可以将 </a:t>
            </a:r>
            <a:r>
              <a:rPr lang="en-US" altLang="zh-CN" dirty="0"/>
              <a:t>vector </a:t>
            </a:r>
            <a:r>
              <a:rPr lang="zh-CN" altLang="en-US" dirty="0"/>
              <a:t>替换成链表来存图。所以我们只需将 </a:t>
            </a:r>
            <a:r>
              <a:rPr lang="en-US" altLang="zh-CN" dirty="0"/>
              <a:t>vector </a:t>
            </a:r>
            <a:r>
              <a:rPr lang="zh-CN" altLang="en-US" dirty="0"/>
              <a:t>换成链表即可。</a:t>
            </a:r>
            <a:endParaRPr lang="en-US" altLang="zh-CN" dirty="0"/>
          </a:p>
          <a:p>
            <a:r>
              <a:rPr lang="zh-CN" altLang="en-US" dirty="0"/>
              <a:t>下图中紫色结点为各个图中结点所对应的链表的头结点，我们只需实现单向列表即可。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2A0D3F-8D4E-4477-9E94-BB2806E828F1}"/>
              </a:ext>
            </a:extLst>
          </p:cNvPr>
          <p:cNvGrpSpPr/>
          <p:nvPr/>
        </p:nvGrpSpPr>
        <p:grpSpPr>
          <a:xfrm>
            <a:off x="1220963" y="2456190"/>
            <a:ext cx="2046823" cy="841470"/>
            <a:chOff x="1220963" y="2456190"/>
            <a:chExt cx="2046823" cy="8414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FF70BD-9D4D-4BF2-8BE8-C6A80A12315F}"/>
                </a:ext>
              </a:extLst>
            </p:cNvPr>
            <p:cNvSpPr/>
            <p:nvPr/>
          </p:nvSpPr>
          <p:spPr>
            <a:xfrm>
              <a:off x="2435756" y="2456190"/>
              <a:ext cx="832030" cy="841470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845C30-3904-4ED0-AF80-CA555D80035E}"/>
                </a:ext>
              </a:extLst>
            </p:cNvPr>
            <p:cNvSpPr/>
            <p:nvPr/>
          </p:nvSpPr>
          <p:spPr>
            <a:xfrm>
              <a:off x="1220963" y="2456190"/>
              <a:ext cx="832030" cy="84147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2DA133C-BDCE-4E84-A872-5BCCF2483330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2065867" y="2876925"/>
              <a:ext cx="369889" cy="0"/>
            </a:xfrm>
            <a:prstGeom prst="straightConnector1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3982F1-B475-4FAD-99E9-197A2961BBB7}"/>
              </a:ext>
            </a:extLst>
          </p:cNvPr>
          <p:cNvGrpSpPr/>
          <p:nvPr/>
        </p:nvGrpSpPr>
        <p:grpSpPr>
          <a:xfrm>
            <a:off x="1220963" y="3551395"/>
            <a:ext cx="2046823" cy="841470"/>
            <a:chOff x="1220963" y="2456190"/>
            <a:chExt cx="2046823" cy="8414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54288A-2FD8-4957-B390-D85E1FCE7D19}"/>
                </a:ext>
              </a:extLst>
            </p:cNvPr>
            <p:cNvSpPr/>
            <p:nvPr/>
          </p:nvSpPr>
          <p:spPr>
            <a:xfrm>
              <a:off x="2435756" y="2456190"/>
              <a:ext cx="832030" cy="841470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2FDEE6-6115-49BE-B1D0-22656FD60A14}"/>
                </a:ext>
              </a:extLst>
            </p:cNvPr>
            <p:cNvSpPr/>
            <p:nvPr/>
          </p:nvSpPr>
          <p:spPr>
            <a:xfrm>
              <a:off x="1220963" y="2456190"/>
              <a:ext cx="832030" cy="84147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14F3403-0D8E-4DC4-8D82-05317A53EF9A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2065867" y="2876925"/>
              <a:ext cx="369889" cy="0"/>
            </a:xfrm>
            <a:prstGeom prst="straightConnector1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20A21B-A0B5-4523-BAE2-B7765AC73572}"/>
              </a:ext>
            </a:extLst>
          </p:cNvPr>
          <p:cNvCxnSpPr/>
          <p:nvPr/>
        </p:nvCxnSpPr>
        <p:spPr>
          <a:xfrm>
            <a:off x="3267786" y="3972130"/>
            <a:ext cx="369889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DFAEB6D-B6E0-449C-BF3B-E4E564CBF0F2}"/>
              </a:ext>
            </a:extLst>
          </p:cNvPr>
          <p:cNvSpPr/>
          <p:nvPr/>
        </p:nvSpPr>
        <p:spPr>
          <a:xfrm>
            <a:off x="3650549" y="3551396"/>
            <a:ext cx="832030" cy="841469"/>
          </a:xfrm>
          <a:prstGeom prst="rect">
            <a:avLst/>
          </a:prstGeom>
          <a:ln w="63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D78A0E-89A3-4595-8676-6E52DE6F4E6A}"/>
              </a:ext>
            </a:extLst>
          </p:cNvPr>
          <p:cNvSpPr/>
          <p:nvPr/>
        </p:nvSpPr>
        <p:spPr>
          <a:xfrm>
            <a:off x="4854391" y="3551395"/>
            <a:ext cx="832030" cy="841469"/>
          </a:xfrm>
          <a:prstGeom prst="rect">
            <a:avLst/>
          </a:prstGeom>
          <a:ln w="63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273E2D-DD5B-4230-B547-F41398DF285A}"/>
              </a:ext>
            </a:extLst>
          </p:cNvPr>
          <p:cNvCxnSpPr/>
          <p:nvPr/>
        </p:nvCxnSpPr>
        <p:spPr>
          <a:xfrm>
            <a:off x="4482579" y="3971699"/>
            <a:ext cx="369889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71EA87B-066F-419B-A707-AF46D75E08E8}"/>
              </a:ext>
            </a:extLst>
          </p:cNvPr>
          <p:cNvGrpSpPr/>
          <p:nvPr/>
        </p:nvGrpSpPr>
        <p:grpSpPr>
          <a:xfrm>
            <a:off x="1227399" y="4646600"/>
            <a:ext cx="2046823" cy="841470"/>
            <a:chOff x="1220963" y="2456190"/>
            <a:chExt cx="2046823" cy="84147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C8977B2-FADD-45AF-BB2E-A540EA945DC4}"/>
                </a:ext>
              </a:extLst>
            </p:cNvPr>
            <p:cNvSpPr/>
            <p:nvPr/>
          </p:nvSpPr>
          <p:spPr>
            <a:xfrm>
              <a:off x="2435756" y="2456190"/>
              <a:ext cx="832030" cy="841470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6257909-0722-43F0-A52A-7E0C65EFD760}"/>
                </a:ext>
              </a:extLst>
            </p:cNvPr>
            <p:cNvSpPr/>
            <p:nvPr/>
          </p:nvSpPr>
          <p:spPr>
            <a:xfrm>
              <a:off x="1220963" y="2456190"/>
              <a:ext cx="832030" cy="84147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B909968-08E2-4CB1-8E24-8BB5A6AB6DEE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2065867" y="2876925"/>
              <a:ext cx="369889" cy="0"/>
            </a:xfrm>
            <a:prstGeom prst="straightConnector1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797341-DAFD-475D-AB27-B44C1AEA671F}"/>
              </a:ext>
            </a:extLst>
          </p:cNvPr>
          <p:cNvGrpSpPr/>
          <p:nvPr/>
        </p:nvGrpSpPr>
        <p:grpSpPr>
          <a:xfrm>
            <a:off x="1220963" y="5702950"/>
            <a:ext cx="2046823" cy="841470"/>
            <a:chOff x="1220963" y="2456190"/>
            <a:chExt cx="2046823" cy="84147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46F3897-9EBD-4771-8B40-F02E21DA7042}"/>
                </a:ext>
              </a:extLst>
            </p:cNvPr>
            <p:cNvSpPr/>
            <p:nvPr/>
          </p:nvSpPr>
          <p:spPr>
            <a:xfrm>
              <a:off x="2435756" y="2456190"/>
              <a:ext cx="832030" cy="841470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CEC7C14-EC8F-4C72-86A4-BD9BEF4FAEBF}"/>
                </a:ext>
              </a:extLst>
            </p:cNvPr>
            <p:cNvSpPr/>
            <p:nvPr/>
          </p:nvSpPr>
          <p:spPr>
            <a:xfrm>
              <a:off x="1220963" y="2456190"/>
              <a:ext cx="832030" cy="84147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CB755B2-B328-4CCD-930F-187364A23C85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2065867" y="2876925"/>
              <a:ext cx="369889" cy="0"/>
            </a:xfrm>
            <a:prstGeom prst="straightConnector1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6576D66-BAD8-411B-8536-30B736C95105}"/>
              </a:ext>
            </a:extLst>
          </p:cNvPr>
          <p:cNvGrpSpPr/>
          <p:nvPr/>
        </p:nvGrpSpPr>
        <p:grpSpPr>
          <a:xfrm>
            <a:off x="7161103" y="3173362"/>
            <a:ext cx="2718014" cy="2529588"/>
            <a:chOff x="7076601" y="3182789"/>
            <a:chExt cx="2718014" cy="252958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E197A87-C5AB-4521-9B1D-86DB0140FC54}"/>
                </a:ext>
              </a:extLst>
            </p:cNvPr>
            <p:cNvSpPr/>
            <p:nvPr/>
          </p:nvSpPr>
          <p:spPr>
            <a:xfrm>
              <a:off x="7076601" y="318278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508826-D6C2-4593-B5F1-95879199CB6C}"/>
                </a:ext>
              </a:extLst>
            </p:cNvPr>
            <p:cNvSpPr/>
            <p:nvPr/>
          </p:nvSpPr>
          <p:spPr>
            <a:xfrm>
              <a:off x="8961609" y="318278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897A009-F708-414B-9140-7C74519EB1A3}"/>
                </a:ext>
              </a:extLst>
            </p:cNvPr>
            <p:cNvSpPr/>
            <p:nvPr/>
          </p:nvSpPr>
          <p:spPr>
            <a:xfrm>
              <a:off x="7076601" y="4879371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3F90AEA-D448-41BB-BE10-DDD9E36ADDE6}"/>
                </a:ext>
              </a:extLst>
            </p:cNvPr>
            <p:cNvSpPr/>
            <p:nvPr/>
          </p:nvSpPr>
          <p:spPr>
            <a:xfrm>
              <a:off x="8961609" y="4879371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72E2A2D-6073-48BC-8F0C-6267A271E7E4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7909607" y="3599292"/>
              <a:ext cx="105200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FCE04DA-185A-4AAD-9107-0A71B987E4A0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>
              <a:off x="9378112" y="4015795"/>
              <a:ext cx="0" cy="8635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C2198D-DA4D-46BA-A11F-BB38DF67C4C3}"/>
                </a:ext>
              </a:extLst>
            </p:cNvPr>
            <p:cNvCxnSpPr>
              <a:stCxn id="35" idx="7"/>
              <a:endCxn id="34" idx="3"/>
            </p:cNvCxnSpPr>
            <p:nvPr/>
          </p:nvCxnSpPr>
          <p:spPr>
            <a:xfrm flipV="1">
              <a:off x="7787616" y="3893804"/>
              <a:ext cx="1295984" cy="11075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6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C92B8-C713-4AE3-99EC-AEA9EB1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bfs</a:t>
            </a:r>
            <a:r>
              <a:rPr lang="en-US" altLang="zh-CN" dirty="0"/>
              <a:t> </a:t>
            </a:r>
            <a:r>
              <a:rPr lang="zh-CN" altLang="en-US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5C1B57-734B-4BFB-AA5E-E8FD34094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我们可以通过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方法遍历一张连通图。具体来讲，是指从图中的一个选定源点开始，先将其加入一个初始为空的队列，然后每一次从队中取出一个结点，将所有与这个结点相连，且目前没有访问过的结点加入队列，直到图中所有结点均进入队列。</a:t>
                </a:r>
                <a:endParaRPr lang="en-US" altLang="zh-CN" dirty="0"/>
              </a:p>
              <a:p>
                <a:r>
                  <a:rPr lang="zh-CN" altLang="en-US" dirty="0"/>
                  <a:t>当一个结点在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的过程中第一次被访问，则称该结点被发现。而我们可以根据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的过程，构造出一棵树：</a:t>
                </a:r>
                <a:endParaRPr lang="en-US" altLang="zh-CN" dirty="0"/>
              </a:p>
              <a:p>
                <a:r>
                  <a:rPr lang="zh-CN" altLang="en-US" dirty="0"/>
                  <a:t>一开始这棵树指包含源结点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，每一次我们从队列中取出一个结点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，我们会遍历与之相连的所有结点，每当我们发现一个结点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那么我们就在这颗树上添加边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，并令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的父结点为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由于除源点以外，每个结点都会仅会被发现一次。所以每个结点只有一个父亲，且通过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构造的树一定是连通的，所以我们通过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是可以构造出一棵树的，且这棵树的树根即为源点。</a:t>
                </a:r>
                <a:endParaRPr lang="en-US" altLang="zh-CN" dirty="0"/>
              </a:p>
              <a:p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遍历图的复杂度为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5C1B57-734B-4BFB-AA5E-E8FD34094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D16B-6782-41F3-B069-EC31255E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特殊带权图的最短路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F557E-8DFE-4F54-99AF-02A1FAFC1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现在给定一张边权全为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的带权无向图和一个源点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到图中每个结点的最短路径长度。为了解决这个问题，我们通常使用 </a:t>
                </a:r>
                <a:r>
                  <a:rPr lang="en-US" altLang="zh-CN" dirty="0" err="1"/>
                  <a:t>bfs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直觉告诉我们，建立以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为根的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树上的距离（即结点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的深度）即为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的最短路。</a:t>
                </a:r>
                <a:endParaRPr lang="en-US" altLang="zh-CN" dirty="0"/>
              </a:p>
              <a:p>
                <a:r>
                  <a:rPr lang="zh-CN" altLang="en-US" dirty="0"/>
                  <a:t>其实这是由于每一次从队列中取出结点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后，遍历的是与取出结点相连的所有结点，对于已经被发现的结点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之前已经被提前走到了，所以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这条边不在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的简单路径上。而对于在本次遍历过程中发现的结点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，这是第一次遍历到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所以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这条边一定在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的最短路径上。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F557E-8DFE-4F54-99AF-02A1FAFC1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5BCC-94E8-4FE3-B245-43F135B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0/1</a:t>
            </a:r>
            <a:r>
              <a:rPr lang="zh-CN" altLang="en-US" dirty="0"/>
              <a:t> 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A4B38F-0014-4EFA-AFE5-34AAB6018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让我们再考虑一个特殊的最短路问题：给定所有边的权值为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的带权无向图，求源点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到图中的所有点的最短路。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我们考虑一种贪心策略，我们在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时优先走边权为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的边，当边权为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的边都被走完后，我们再走边权为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r>
                  <a:rPr lang="zh-CN" altLang="en-US" dirty="0"/>
                  <a:t>其具体实现即为：在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时开两个队列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用于装载由边权为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的边拓展的结点，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用于装载由边权为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的边拓展的结点。每次要从队列里取结点时，优先从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中取出结点即可。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A4B38F-0014-4EFA-AFE5-34AAB6018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8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475B-A8A2-4F74-81F9-64C761C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DBDC6-2841-4CC0-954F-C11AA0721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一样，图中一个源点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开始，使用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的方法遍历整张图也可以生成一棵树，证明方法和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大致相同。时间复杂度为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如下图，若我们把结点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当作源点，从这里开始深度优先搜索，则图中黄色的边为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生成的一棵树上的点（注意对于同一张图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树并不唯一）。</a:t>
                </a:r>
                <a:endParaRPr lang="en-US" altLang="zh-CN" dirty="0"/>
              </a:p>
              <a:p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树可以将图中的边分为几类：我们将图中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树上的边称为树边，由一个结点出发，指向该结点在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树上的祖先结点的边称为后向边，指向该节点在 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 树上的后代结点的边称为前向边，剩余的边称为横向边（横叉边）。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DBDC6-2841-4CC0-954F-C11AA0721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D686FCD7-E28A-43E3-90C5-4B55189F9ACC}"/>
              </a:ext>
            </a:extLst>
          </p:cNvPr>
          <p:cNvGrpSpPr/>
          <p:nvPr/>
        </p:nvGrpSpPr>
        <p:grpSpPr>
          <a:xfrm>
            <a:off x="4201947" y="3899121"/>
            <a:ext cx="3788104" cy="2297051"/>
            <a:chOff x="6553927" y="2300614"/>
            <a:chExt cx="3788104" cy="229705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036A723-303C-47BC-B7FF-E721B305C25E}"/>
                </a:ext>
              </a:extLst>
            </p:cNvPr>
            <p:cNvSpPr/>
            <p:nvPr/>
          </p:nvSpPr>
          <p:spPr>
            <a:xfrm>
              <a:off x="6553927" y="2300614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F1FD01-9CA5-4C46-AA66-53D18A770ADE}"/>
                </a:ext>
              </a:extLst>
            </p:cNvPr>
            <p:cNvSpPr/>
            <p:nvPr/>
          </p:nvSpPr>
          <p:spPr>
            <a:xfrm>
              <a:off x="8031476" y="2300614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4A4A2D-8340-4E32-90E8-A6F56B6053C5}"/>
                </a:ext>
              </a:extLst>
            </p:cNvPr>
            <p:cNvSpPr/>
            <p:nvPr/>
          </p:nvSpPr>
          <p:spPr>
            <a:xfrm>
              <a:off x="9509025" y="376465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27BDD9-CCF1-425F-89DE-FF2BD1A2C16D}"/>
                </a:ext>
              </a:extLst>
            </p:cNvPr>
            <p:cNvSpPr/>
            <p:nvPr/>
          </p:nvSpPr>
          <p:spPr>
            <a:xfrm>
              <a:off x="8031476" y="376465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DD118D-B773-4A54-BE93-9706F8645DA1}"/>
                </a:ext>
              </a:extLst>
            </p:cNvPr>
            <p:cNvSpPr/>
            <p:nvPr/>
          </p:nvSpPr>
          <p:spPr>
            <a:xfrm>
              <a:off x="9509025" y="2300614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1F4D7C3-BA4A-4AF2-B8FE-5134857D4EA0}"/>
                </a:ext>
              </a:extLst>
            </p:cNvPr>
            <p:cNvSpPr/>
            <p:nvPr/>
          </p:nvSpPr>
          <p:spPr>
            <a:xfrm>
              <a:off x="6553927" y="3764659"/>
              <a:ext cx="833006" cy="833006"/>
            </a:xfrm>
            <a:prstGeom prst="ellipse">
              <a:avLst/>
            </a:prstGeom>
            <a:ln w="635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48715F-A6AE-4AA3-A955-27E54B634720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4912962" y="4610136"/>
            <a:ext cx="888525" cy="8750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0687AD-5EF2-4DA9-9FCE-E9BA0126F69E}"/>
              </a:ext>
            </a:extLst>
          </p:cNvPr>
          <p:cNvCxnSpPr>
            <a:endCxn id="6" idx="2"/>
          </p:cNvCxnSpPr>
          <p:nvPr/>
        </p:nvCxnSpPr>
        <p:spPr>
          <a:xfrm>
            <a:off x="6512502" y="5779669"/>
            <a:ext cx="64454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D93B71F-E76B-44EA-B1CC-966244B383BE}"/>
              </a:ext>
            </a:extLst>
          </p:cNvPr>
          <p:cNvCxnSpPr>
            <a:stCxn id="7" idx="2"/>
            <a:endCxn id="9" idx="6"/>
          </p:cNvCxnSpPr>
          <p:nvPr/>
        </p:nvCxnSpPr>
        <p:spPr>
          <a:xfrm flipH="1">
            <a:off x="5034953" y="5779669"/>
            <a:ext cx="64454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FEB429F-5536-48CC-B873-F60B1BE9850E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618450" y="4732127"/>
            <a:ext cx="0" cy="63103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3C2400-3F0B-4285-A7AA-77667B28D27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034953" y="4315624"/>
            <a:ext cx="64454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109B911-FDFD-428A-B752-FB295159E66F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6095999" y="4732127"/>
            <a:ext cx="0" cy="63103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59E89DC-6BE3-4430-BBAC-E049816FF170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6390511" y="4610136"/>
            <a:ext cx="888525" cy="87502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877A787-1290-4DA2-BF1F-4B5AEDABA39A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7573548" y="4732127"/>
            <a:ext cx="0" cy="63103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7770-2EE8-4E05-8ABE-18025FF4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C6EE2-F6A8-47C3-8814-D48F9F8A7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如果我们在 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 遍历一张图的过程中，根据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发现结点的顺序给结点重新编号，每个点新的编号即为该点的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若我们设结点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子树内的结点数为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则有如下结论：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子树内所有结点的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r>
                  <a:rPr lang="zh-CN" altLang="en-US" dirty="0"/>
                  <a:t>我们可以这样理解这个结论，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表明结点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是被发现的第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个结点，在其被发现后，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会进入其子树，这使得其子树内所有结点的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序均大于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。而当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退出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时，必然是在发现完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的子树中所有结点之后。即此时比发现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多发现了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个结点，进而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子树内所有结点的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C6EE2-F6A8-47C3-8814-D48F9F8A7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64167"/>
      </p:ext>
    </p:extLst>
  </p:cSld>
  <p:clrMapOvr>
    <a:masterClrMapping/>
  </p:clrMapOvr>
</p:sld>
</file>

<file path=ppt/theme/theme1.xml><?xml version="1.0" encoding="utf-8"?>
<a:theme xmlns:a="http://schemas.openxmlformats.org/drawingml/2006/main" name="picture_insert">
  <a:themeElements>
    <a:clrScheme name="mymaintitle">
      <a:dk1>
        <a:srgbClr val="FFFFFF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D8D8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cture_insert" id="{8E5836F4-4A24-4F97-B336-B263A7F18825}" vid="{E11A41F2-AA5B-47AD-9E7E-EACFDD90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picture_insert</Template>
  <TotalTime>1146</TotalTime>
  <Words>2888</Words>
  <Application>Microsoft Office PowerPoint</Application>
  <PresentationFormat>宽屏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Cambria Math</vt:lpstr>
      <vt:lpstr>picture_insert</vt:lpstr>
      <vt:lpstr>PowerPoint 演示文稿</vt:lpstr>
      <vt:lpstr>图</vt:lpstr>
      <vt:lpstr>vector 存图</vt:lpstr>
      <vt:lpstr>邻接表（链式前向星）</vt:lpstr>
      <vt:lpstr>bfs 树</vt:lpstr>
      <vt:lpstr>特殊带权图的最短路</vt:lpstr>
      <vt:lpstr>0/1 最短路</vt:lpstr>
      <vt:lpstr>dfs 树</vt:lpstr>
      <vt:lpstr>dfs 序</vt:lpstr>
      <vt:lpstr>割边（桥）</vt:lpstr>
      <vt:lpstr>动态规划求解割边</vt:lpstr>
      <vt:lpstr>tarjan 算法求割边</vt:lpstr>
      <vt:lpstr>边双连通分量</vt:lpstr>
      <vt:lpstr>tarjan 算法求边双连通分量</vt:lpstr>
      <vt:lpstr>割点</vt:lpstr>
      <vt:lpstr>tarjan 算法求割点</vt:lpstr>
      <vt:lpstr>点双连通分量</vt:lpstr>
      <vt:lpstr>tarjan 算法求点双连通分量</vt:lpstr>
      <vt:lpstr>强连通分量 (SCC)</vt:lpstr>
      <vt:lpstr>拓扑排序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Nickel</dc:creator>
  <cp:lastModifiedBy>Zhang Nickel</cp:lastModifiedBy>
  <cp:revision>53</cp:revision>
  <dcterms:created xsi:type="dcterms:W3CDTF">2022-02-22T07:19:22Z</dcterms:created>
  <dcterms:modified xsi:type="dcterms:W3CDTF">2022-02-27T05:02:44Z</dcterms:modified>
</cp:coreProperties>
</file>