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0" autoAdjust="0"/>
    <p:restoredTop sz="94660"/>
  </p:normalViewPr>
  <p:slideViewPr>
    <p:cSldViewPr snapToGrid="0">
      <p:cViewPr varScale="1">
        <p:scale>
          <a:sx n="94" d="100"/>
          <a:sy n="94" d="100"/>
        </p:scale>
        <p:origin x="56"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33047942-8D43-4CDB-A061-A16D2E87C718}"/>
              </a:ext>
            </a:extLst>
          </p:cNvPr>
          <p:cNvSpPr>
            <a:spLocks noGrp="1"/>
          </p:cNvSpPr>
          <p:nvPr>
            <p:ph sz="quarter" idx="11"/>
          </p:nvPr>
        </p:nvSpPr>
        <p:spPr>
          <a:xfrm>
            <a:off x="1524000" y="3191829"/>
            <a:ext cx="9144000" cy="455612"/>
          </a:xfrm>
          <a:solidFill>
            <a:srgbClr val="000000">
              <a:alpha val="10000"/>
            </a:srgbClr>
          </a:solidFill>
        </p:spPr>
        <p:txBody>
          <a:bodyPr/>
          <a:lstStyle>
            <a:lvl1pPr marL="0" indent="0">
              <a:buNone/>
              <a:defRPr/>
            </a:lvl1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1" name="文本占位符 10">
            <a:extLst>
              <a:ext uri="{FF2B5EF4-FFF2-40B4-BE49-F238E27FC236}">
                <a16:creationId xmlns:a16="http://schemas.microsoft.com/office/drawing/2014/main" id="{50A6E7EE-289E-4BE1-9583-675D8BFA896B}"/>
              </a:ext>
            </a:extLst>
          </p:cNvPr>
          <p:cNvSpPr>
            <a:spLocks noGrp="1"/>
          </p:cNvSpPr>
          <p:nvPr>
            <p:ph type="body" sz="quarter" idx="12"/>
          </p:nvPr>
        </p:nvSpPr>
        <p:spPr>
          <a:xfrm>
            <a:off x="1524000" y="2199749"/>
            <a:ext cx="9144000" cy="989013"/>
          </a:xfrm>
          <a:solidFill>
            <a:srgbClr val="000000">
              <a:alpha val="10000"/>
            </a:srgbClr>
          </a:solidFill>
        </p:spPr>
        <p:txBody>
          <a:bodyPr/>
          <a:lstStyle>
            <a:lvl1pPr marL="0" indent="0">
              <a:buNone/>
              <a:defRPr sz="4400"/>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Tree>
    <p:extLst>
      <p:ext uri="{BB962C8B-B14F-4D97-AF65-F5344CB8AC3E}">
        <p14:creationId xmlns:p14="http://schemas.microsoft.com/office/powerpoint/2010/main" val="1820890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F4D28-95E0-42AA-B399-87E98987EED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39F74DE-D371-4037-8FFF-C024760A54B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0F21C2-7B33-4C24-9B5A-A5E68492AD1D}"/>
              </a:ext>
            </a:extLst>
          </p:cNvPr>
          <p:cNvSpPr>
            <a:spLocks noGrp="1"/>
          </p:cNvSpPr>
          <p:nvPr>
            <p:ph type="dt" sz="half" idx="10"/>
          </p:nvPr>
        </p:nvSpPr>
        <p:spPr>
          <a:xfrm>
            <a:off x="838200" y="6356350"/>
            <a:ext cx="2743200" cy="365125"/>
          </a:xfrm>
          <a:prstGeom prst="rect">
            <a:avLst/>
          </a:prstGeom>
        </p:spPr>
        <p:txBody>
          <a:bodyPr/>
          <a:lstStyle/>
          <a:p>
            <a:fld id="{36155522-D3BF-4E7E-B590-BAB41C51070A}" type="datetimeFigureOut">
              <a:rPr lang="zh-CN" altLang="en-US" smtClean="0"/>
              <a:t>2022/3/6</a:t>
            </a:fld>
            <a:endParaRPr lang="zh-CN" altLang="en-US"/>
          </a:p>
        </p:txBody>
      </p:sp>
      <p:sp>
        <p:nvSpPr>
          <p:cNvPr id="5" name="页脚占位符 4">
            <a:extLst>
              <a:ext uri="{FF2B5EF4-FFF2-40B4-BE49-F238E27FC236}">
                <a16:creationId xmlns:a16="http://schemas.microsoft.com/office/drawing/2014/main" id="{6B028253-6058-444D-9A40-3D8013A6728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7A59A516-A1B2-4522-B2DE-0A4A840F102D}"/>
              </a:ext>
            </a:extLst>
          </p:cNvPr>
          <p:cNvSpPr>
            <a:spLocks noGrp="1"/>
          </p:cNvSpPr>
          <p:nvPr>
            <p:ph type="sldNum" sz="quarter" idx="12"/>
          </p:nvPr>
        </p:nvSpPr>
        <p:spPr>
          <a:xfrm>
            <a:off x="8610600" y="6356350"/>
            <a:ext cx="2743200" cy="365125"/>
          </a:xfrm>
          <a:prstGeom prst="rect">
            <a:avLst/>
          </a:prstGeom>
        </p:spPr>
        <p:txBody>
          <a:bodyPr/>
          <a:lstStyle/>
          <a:p>
            <a:fld id="{0A34D3E1-49A0-4C04-967E-D5755733E147}" type="slidenum">
              <a:rPr lang="zh-CN" altLang="en-US" smtClean="0"/>
              <a:t>‹#›</a:t>
            </a:fld>
            <a:endParaRPr lang="zh-CN" altLang="en-US"/>
          </a:p>
        </p:txBody>
      </p:sp>
    </p:spTree>
    <p:extLst>
      <p:ext uri="{BB962C8B-B14F-4D97-AF65-F5344CB8AC3E}">
        <p14:creationId xmlns:p14="http://schemas.microsoft.com/office/powerpoint/2010/main" val="4269484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7268858-3943-43D9-B4FE-6DDDB87DCE1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B0F2CF5-F71E-4802-9720-8AA0F0C73AE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C1D2BE9-33D2-4FD5-BE68-391012A87301}"/>
              </a:ext>
            </a:extLst>
          </p:cNvPr>
          <p:cNvSpPr>
            <a:spLocks noGrp="1"/>
          </p:cNvSpPr>
          <p:nvPr>
            <p:ph type="dt" sz="half" idx="10"/>
          </p:nvPr>
        </p:nvSpPr>
        <p:spPr>
          <a:xfrm>
            <a:off x="838200" y="6356350"/>
            <a:ext cx="2743200" cy="365125"/>
          </a:xfrm>
          <a:prstGeom prst="rect">
            <a:avLst/>
          </a:prstGeom>
        </p:spPr>
        <p:txBody>
          <a:bodyPr/>
          <a:lstStyle/>
          <a:p>
            <a:fld id="{36155522-D3BF-4E7E-B590-BAB41C51070A}" type="datetimeFigureOut">
              <a:rPr lang="zh-CN" altLang="en-US" smtClean="0"/>
              <a:t>2022/3/6</a:t>
            </a:fld>
            <a:endParaRPr lang="zh-CN" altLang="en-US"/>
          </a:p>
        </p:txBody>
      </p:sp>
      <p:sp>
        <p:nvSpPr>
          <p:cNvPr id="5" name="页脚占位符 4">
            <a:extLst>
              <a:ext uri="{FF2B5EF4-FFF2-40B4-BE49-F238E27FC236}">
                <a16:creationId xmlns:a16="http://schemas.microsoft.com/office/drawing/2014/main" id="{4A58CAA1-8016-4049-9DB1-3B20C97DA93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BDEFD71D-3D2D-40B8-BDE1-1E6DE064666B}"/>
              </a:ext>
            </a:extLst>
          </p:cNvPr>
          <p:cNvSpPr>
            <a:spLocks noGrp="1"/>
          </p:cNvSpPr>
          <p:nvPr>
            <p:ph type="sldNum" sz="quarter" idx="12"/>
          </p:nvPr>
        </p:nvSpPr>
        <p:spPr>
          <a:xfrm>
            <a:off x="8610600" y="6356350"/>
            <a:ext cx="2743200" cy="365125"/>
          </a:xfrm>
          <a:prstGeom prst="rect">
            <a:avLst/>
          </a:prstGeom>
        </p:spPr>
        <p:txBody>
          <a:bodyPr/>
          <a:lstStyle/>
          <a:p>
            <a:fld id="{0A34D3E1-49A0-4C04-967E-D5755733E147}" type="slidenum">
              <a:rPr lang="zh-CN" altLang="en-US" smtClean="0"/>
              <a:t>‹#›</a:t>
            </a:fld>
            <a:endParaRPr lang="zh-CN" altLang="en-US"/>
          </a:p>
        </p:txBody>
      </p:sp>
    </p:spTree>
    <p:extLst>
      <p:ext uri="{BB962C8B-B14F-4D97-AF65-F5344CB8AC3E}">
        <p14:creationId xmlns:p14="http://schemas.microsoft.com/office/powerpoint/2010/main" val="260028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19BD08-56A6-4894-85DE-D62CECD4CC2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E23330C-0F4B-4BC2-A511-FFD62F4B53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7958C6D-F9A8-4094-883E-CC5D538FA92D}"/>
              </a:ext>
            </a:extLst>
          </p:cNvPr>
          <p:cNvSpPr>
            <a:spLocks noGrp="1"/>
          </p:cNvSpPr>
          <p:nvPr>
            <p:ph type="dt" sz="half" idx="10"/>
          </p:nvPr>
        </p:nvSpPr>
        <p:spPr/>
        <p:txBody>
          <a:bodyPr/>
          <a:lstStyle/>
          <a:p>
            <a:fld id="{36155522-D3BF-4E7E-B590-BAB41C51070A}" type="datetimeFigureOut">
              <a:rPr lang="zh-CN" altLang="en-US" smtClean="0"/>
              <a:t>2022/3/6</a:t>
            </a:fld>
            <a:endParaRPr lang="zh-CN" altLang="en-US"/>
          </a:p>
        </p:txBody>
      </p:sp>
      <p:sp>
        <p:nvSpPr>
          <p:cNvPr id="5" name="页脚占位符 4">
            <a:extLst>
              <a:ext uri="{FF2B5EF4-FFF2-40B4-BE49-F238E27FC236}">
                <a16:creationId xmlns:a16="http://schemas.microsoft.com/office/drawing/2014/main" id="{88E2EC1D-73C9-41BC-B9E9-99D73B35A4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CC381F-C018-4495-A8D5-55457EBEC207}"/>
              </a:ext>
            </a:extLst>
          </p:cNvPr>
          <p:cNvSpPr>
            <a:spLocks noGrp="1"/>
          </p:cNvSpPr>
          <p:nvPr>
            <p:ph type="sldNum" sz="quarter" idx="12"/>
          </p:nvPr>
        </p:nvSpPr>
        <p:spPr/>
        <p:txBody>
          <a:bodyPr/>
          <a:lstStyle/>
          <a:p>
            <a:fld id="{0A34D3E1-49A0-4C04-967E-D5755733E147}" type="slidenum">
              <a:rPr lang="zh-CN" altLang="en-US" smtClean="0"/>
              <a:t>‹#›</a:t>
            </a:fld>
            <a:endParaRPr lang="zh-CN" altLang="en-US"/>
          </a:p>
        </p:txBody>
      </p:sp>
    </p:spTree>
    <p:extLst>
      <p:ext uri="{BB962C8B-B14F-4D97-AF65-F5344CB8AC3E}">
        <p14:creationId xmlns:p14="http://schemas.microsoft.com/office/powerpoint/2010/main" val="4008454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862595-7262-43C9-B551-9860B5EF51E7}"/>
              </a:ext>
            </a:extLst>
          </p:cNvPr>
          <p:cNvSpPr>
            <a:spLocks noGrp="1"/>
          </p:cNvSpPr>
          <p:nvPr>
            <p:ph type="title"/>
          </p:nvPr>
        </p:nvSpPr>
        <p:spPr>
          <a:xfrm>
            <a:off x="838200" y="18256"/>
            <a:ext cx="10515600" cy="620184"/>
          </a:xfrm>
          <a:solidFill>
            <a:srgbClr val="000000">
              <a:alpha val="50000"/>
            </a:srgbClr>
          </a:solidFill>
        </p:spPr>
        <p:txBody>
          <a:bodyPr/>
          <a:lstStyle/>
          <a:p>
            <a:r>
              <a:rPr lang="zh-CN" altLang="en-US"/>
              <a:t>单击此处编辑母版标题样式</a:t>
            </a:r>
            <a:endParaRPr lang="zh-CN" altLang="en-US" dirty="0"/>
          </a:p>
        </p:txBody>
      </p:sp>
      <p:sp>
        <p:nvSpPr>
          <p:cNvPr id="3" name="内容占位符 2">
            <a:extLst>
              <a:ext uri="{FF2B5EF4-FFF2-40B4-BE49-F238E27FC236}">
                <a16:creationId xmlns:a16="http://schemas.microsoft.com/office/drawing/2014/main" id="{6B6E2BC5-5850-465F-BD39-318964C07A56}"/>
              </a:ext>
            </a:extLst>
          </p:cNvPr>
          <p:cNvSpPr>
            <a:spLocks noGrp="1"/>
          </p:cNvSpPr>
          <p:nvPr>
            <p:ph idx="1"/>
          </p:nvPr>
        </p:nvSpPr>
        <p:spPr>
          <a:xfrm>
            <a:off x="838199" y="892175"/>
            <a:ext cx="10515600" cy="5664411"/>
          </a:xfrm>
          <a:solidFill>
            <a:srgbClr val="000000">
              <a:alpha val="50000"/>
            </a:srgbClr>
          </a:solidFill>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Tree>
    <p:extLst>
      <p:ext uri="{BB962C8B-B14F-4D97-AF65-F5344CB8AC3E}">
        <p14:creationId xmlns:p14="http://schemas.microsoft.com/office/powerpoint/2010/main" val="893237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9173E-3872-4717-BDE1-68F1CE8A71A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dirty="0"/>
          </a:p>
        </p:txBody>
      </p:sp>
      <p:sp>
        <p:nvSpPr>
          <p:cNvPr id="3" name="文本占位符 2">
            <a:extLst>
              <a:ext uri="{FF2B5EF4-FFF2-40B4-BE49-F238E27FC236}">
                <a16:creationId xmlns:a16="http://schemas.microsoft.com/office/drawing/2014/main" id="{3A3666FA-B8F4-42B6-870E-87B9B8FD11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2656415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1B918-755C-4CB5-BE95-E36C71F5595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902EB28-0805-437B-96D6-D055484D2D7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F421142-C26F-4A5A-A40F-7DA26D6278E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D3C7190-8275-4A78-99B8-409FF28D20EB}"/>
              </a:ext>
            </a:extLst>
          </p:cNvPr>
          <p:cNvSpPr>
            <a:spLocks noGrp="1"/>
          </p:cNvSpPr>
          <p:nvPr>
            <p:ph type="dt" sz="half" idx="10"/>
          </p:nvPr>
        </p:nvSpPr>
        <p:spPr>
          <a:xfrm>
            <a:off x="838200" y="6356350"/>
            <a:ext cx="2743200" cy="365125"/>
          </a:xfrm>
          <a:prstGeom prst="rect">
            <a:avLst/>
          </a:prstGeom>
        </p:spPr>
        <p:txBody>
          <a:bodyPr/>
          <a:lstStyle/>
          <a:p>
            <a:fld id="{36155522-D3BF-4E7E-B590-BAB41C51070A}" type="datetimeFigureOut">
              <a:rPr lang="zh-CN" altLang="en-US" smtClean="0"/>
              <a:t>2022/3/6</a:t>
            </a:fld>
            <a:endParaRPr lang="zh-CN" altLang="en-US"/>
          </a:p>
        </p:txBody>
      </p:sp>
      <p:sp>
        <p:nvSpPr>
          <p:cNvPr id="6" name="页脚占位符 5">
            <a:extLst>
              <a:ext uri="{FF2B5EF4-FFF2-40B4-BE49-F238E27FC236}">
                <a16:creationId xmlns:a16="http://schemas.microsoft.com/office/drawing/2014/main" id="{1D1C1478-B210-4AA4-A9A8-CB49BE69463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34A6C76-53FC-4750-8BEE-F7BF4B6631CD}"/>
              </a:ext>
            </a:extLst>
          </p:cNvPr>
          <p:cNvSpPr>
            <a:spLocks noGrp="1"/>
          </p:cNvSpPr>
          <p:nvPr>
            <p:ph type="sldNum" sz="quarter" idx="12"/>
          </p:nvPr>
        </p:nvSpPr>
        <p:spPr>
          <a:xfrm>
            <a:off x="8610600" y="6356350"/>
            <a:ext cx="2743200" cy="365125"/>
          </a:xfrm>
          <a:prstGeom prst="rect">
            <a:avLst/>
          </a:prstGeom>
        </p:spPr>
        <p:txBody>
          <a:bodyPr/>
          <a:lstStyle/>
          <a:p>
            <a:fld id="{0A34D3E1-49A0-4C04-967E-D5755733E147}" type="slidenum">
              <a:rPr lang="zh-CN" altLang="en-US" smtClean="0"/>
              <a:t>‹#›</a:t>
            </a:fld>
            <a:endParaRPr lang="zh-CN" altLang="en-US"/>
          </a:p>
        </p:txBody>
      </p:sp>
    </p:spTree>
    <p:extLst>
      <p:ext uri="{BB962C8B-B14F-4D97-AF65-F5344CB8AC3E}">
        <p14:creationId xmlns:p14="http://schemas.microsoft.com/office/powerpoint/2010/main" val="2762555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FBE2DB-868F-42AA-A8D2-273AF3B603F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8B6E9FF-8168-44F2-945D-0975581751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80CFFF4-DB25-4425-B025-586575F584E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726FDB6-715E-46B7-8853-9609D9DBDB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4100D65-099C-4AED-9824-754F0FC1EF5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8006980-9C6A-4EF9-B2E3-84736181DE86}"/>
              </a:ext>
            </a:extLst>
          </p:cNvPr>
          <p:cNvSpPr>
            <a:spLocks noGrp="1"/>
          </p:cNvSpPr>
          <p:nvPr>
            <p:ph type="dt" sz="half" idx="10"/>
          </p:nvPr>
        </p:nvSpPr>
        <p:spPr>
          <a:xfrm>
            <a:off x="838200" y="6356350"/>
            <a:ext cx="2743200" cy="365125"/>
          </a:xfrm>
          <a:prstGeom prst="rect">
            <a:avLst/>
          </a:prstGeom>
        </p:spPr>
        <p:txBody>
          <a:bodyPr/>
          <a:lstStyle/>
          <a:p>
            <a:fld id="{36155522-D3BF-4E7E-B590-BAB41C51070A}" type="datetimeFigureOut">
              <a:rPr lang="zh-CN" altLang="en-US" smtClean="0"/>
              <a:t>2022/3/6</a:t>
            </a:fld>
            <a:endParaRPr lang="zh-CN" altLang="en-US"/>
          </a:p>
        </p:txBody>
      </p:sp>
      <p:sp>
        <p:nvSpPr>
          <p:cNvPr id="8" name="页脚占位符 7">
            <a:extLst>
              <a:ext uri="{FF2B5EF4-FFF2-40B4-BE49-F238E27FC236}">
                <a16:creationId xmlns:a16="http://schemas.microsoft.com/office/drawing/2014/main" id="{4C87518A-8D66-4034-AE93-FE36989C39B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92A35C52-260C-442E-B0FA-2B124D821529}"/>
              </a:ext>
            </a:extLst>
          </p:cNvPr>
          <p:cNvSpPr>
            <a:spLocks noGrp="1"/>
          </p:cNvSpPr>
          <p:nvPr>
            <p:ph type="sldNum" sz="quarter" idx="12"/>
          </p:nvPr>
        </p:nvSpPr>
        <p:spPr>
          <a:xfrm>
            <a:off x="8610600" y="6356350"/>
            <a:ext cx="2743200" cy="365125"/>
          </a:xfrm>
          <a:prstGeom prst="rect">
            <a:avLst/>
          </a:prstGeom>
        </p:spPr>
        <p:txBody>
          <a:bodyPr/>
          <a:lstStyle/>
          <a:p>
            <a:fld id="{0A34D3E1-49A0-4C04-967E-D5755733E147}" type="slidenum">
              <a:rPr lang="zh-CN" altLang="en-US" smtClean="0"/>
              <a:t>‹#›</a:t>
            </a:fld>
            <a:endParaRPr lang="zh-CN" altLang="en-US"/>
          </a:p>
        </p:txBody>
      </p:sp>
    </p:spTree>
    <p:extLst>
      <p:ext uri="{BB962C8B-B14F-4D97-AF65-F5344CB8AC3E}">
        <p14:creationId xmlns:p14="http://schemas.microsoft.com/office/powerpoint/2010/main" val="45444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F7F28F-697B-43DE-8665-9B2EDAFE189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11EABA9-A374-4A7A-A6CB-9D953532C125}"/>
              </a:ext>
            </a:extLst>
          </p:cNvPr>
          <p:cNvSpPr>
            <a:spLocks noGrp="1"/>
          </p:cNvSpPr>
          <p:nvPr>
            <p:ph type="dt" sz="half" idx="10"/>
          </p:nvPr>
        </p:nvSpPr>
        <p:spPr>
          <a:xfrm>
            <a:off x="838200" y="6356350"/>
            <a:ext cx="2743200" cy="365125"/>
          </a:xfrm>
          <a:prstGeom prst="rect">
            <a:avLst/>
          </a:prstGeom>
        </p:spPr>
        <p:txBody>
          <a:bodyPr/>
          <a:lstStyle/>
          <a:p>
            <a:fld id="{36155522-D3BF-4E7E-B590-BAB41C51070A}" type="datetimeFigureOut">
              <a:rPr lang="zh-CN" altLang="en-US" smtClean="0"/>
              <a:t>2022/3/6</a:t>
            </a:fld>
            <a:endParaRPr lang="zh-CN" altLang="en-US"/>
          </a:p>
        </p:txBody>
      </p:sp>
      <p:sp>
        <p:nvSpPr>
          <p:cNvPr id="4" name="页脚占位符 3">
            <a:extLst>
              <a:ext uri="{FF2B5EF4-FFF2-40B4-BE49-F238E27FC236}">
                <a16:creationId xmlns:a16="http://schemas.microsoft.com/office/drawing/2014/main" id="{A2FDEFF3-C804-4F2D-B635-6C6E8725860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DB013E18-9A62-4E39-B5D0-C4B291167237}"/>
              </a:ext>
            </a:extLst>
          </p:cNvPr>
          <p:cNvSpPr>
            <a:spLocks noGrp="1"/>
          </p:cNvSpPr>
          <p:nvPr>
            <p:ph type="sldNum" sz="quarter" idx="12"/>
          </p:nvPr>
        </p:nvSpPr>
        <p:spPr>
          <a:xfrm>
            <a:off x="8610600" y="6356350"/>
            <a:ext cx="2743200" cy="365125"/>
          </a:xfrm>
          <a:prstGeom prst="rect">
            <a:avLst/>
          </a:prstGeom>
        </p:spPr>
        <p:txBody>
          <a:bodyPr/>
          <a:lstStyle/>
          <a:p>
            <a:fld id="{0A34D3E1-49A0-4C04-967E-D5755733E147}" type="slidenum">
              <a:rPr lang="zh-CN" altLang="en-US" smtClean="0"/>
              <a:t>‹#›</a:t>
            </a:fld>
            <a:endParaRPr lang="zh-CN" altLang="en-US"/>
          </a:p>
        </p:txBody>
      </p:sp>
    </p:spTree>
    <p:extLst>
      <p:ext uri="{BB962C8B-B14F-4D97-AF65-F5344CB8AC3E}">
        <p14:creationId xmlns:p14="http://schemas.microsoft.com/office/powerpoint/2010/main" val="3386449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99DE371-9B57-43CD-AEA1-6455FB378857}"/>
              </a:ext>
            </a:extLst>
          </p:cNvPr>
          <p:cNvSpPr>
            <a:spLocks noGrp="1"/>
          </p:cNvSpPr>
          <p:nvPr>
            <p:ph type="dt" sz="half" idx="10"/>
          </p:nvPr>
        </p:nvSpPr>
        <p:spPr>
          <a:xfrm>
            <a:off x="838200" y="6356350"/>
            <a:ext cx="2743200" cy="365125"/>
          </a:xfrm>
          <a:prstGeom prst="rect">
            <a:avLst/>
          </a:prstGeom>
        </p:spPr>
        <p:txBody>
          <a:bodyPr/>
          <a:lstStyle/>
          <a:p>
            <a:fld id="{36155522-D3BF-4E7E-B590-BAB41C51070A}" type="datetimeFigureOut">
              <a:rPr lang="zh-CN" altLang="en-US" smtClean="0"/>
              <a:t>2022/3/6</a:t>
            </a:fld>
            <a:endParaRPr lang="zh-CN" altLang="en-US"/>
          </a:p>
        </p:txBody>
      </p:sp>
      <p:sp>
        <p:nvSpPr>
          <p:cNvPr id="3" name="页脚占位符 2">
            <a:extLst>
              <a:ext uri="{FF2B5EF4-FFF2-40B4-BE49-F238E27FC236}">
                <a16:creationId xmlns:a16="http://schemas.microsoft.com/office/drawing/2014/main" id="{73A7720F-FA81-4620-8C74-E9C33C806832}"/>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5942791-441B-425D-B49B-A2E68FA802D9}"/>
              </a:ext>
            </a:extLst>
          </p:cNvPr>
          <p:cNvSpPr>
            <a:spLocks noGrp="1"/>
          </p:cNvSpPr>
          <p:nvPr>
            <p:ph type="sldNum" sz="quarter" idx="12"/>
          </p:nvPr>
        </p:nvSpPr>
        <p:spPr>
          <a:xfrm>
            <a:off x="8610600" y="6356350"/>
            <a:ext cx="2743200" cy="365125"/>
          </a:xfrm>
          <a:prstGeom prst="rect">
            <a:avLst/>
          </a:prstGeom>
        </p:spPr>
        <p:txBody>
          <a:bodyPr/>
          <a:lstStyle/>
          <a:p>
            <a:fld id="{0A34D3E1-49A0-4C04-967E-D5755733E147}" type="slidenum">
              <a:rPr lang="zh-CN" altLang="en-US" smtClean="0"/>
              <a:t>‹#›</a:t>
            </a:fld>
            <a:endParaRPr lang="zh-CN" altLang="en-US"/>
          </a:p>
        </p:txBody>
      </p:sp>
    </p:spTree>
    <p:extLst>
      <p:ext uri="{BB962C8B-B14F-4D97-AF65-F5344CB8AC3E}">
        <p14:creationId xmlns:p14="http://schemas.microsoft.com/office/powerpoint/2010/main" val="1775440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4DC840-5271-42EF-A370-AECD3B4B576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18EDA49-64A1-4E74-A8FC-D965BA0471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6A01552-AB79-409C-A734-EF855D2321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81343CD-09BC-4BB9-A1D4-69FE875A11AE}"/>
              </a:ext>
            </a:extLst>
          </p:cNvPr>
          <p:cNvSpPr>
            <a:spLocks noGrp="1"/>
          </p:cNvSpPr>
          <p:nvPr>
            <p:ph type="dt" sz="half" idx="10"/>
          </p:nvPr>
        </p:nvSpPr>
        <p:spPr>
          <a:xfrm>
            <a:off x="838200" y="6356350"/>
            <a:ext cx="2743200" cy="365125"/>
          </a:xfrm>
          <a:prstGeom prst="rect">
            <a:avLst/>
          </a:prstGeom>
        </p:spPr>
        <p:txBody>
          <a:bodyPr/>
          <a:lstStyle/>
          <a:p>
            <a:fld id="{36155522-D3BF-4E7E-B590-BAB41C51070A}" type="datetimeFigureOut">
              <a:rPr lang="zh-CN" altLang="en-US" smtClean="0"/>
              <a:t>2022/3/6</a:t>
            </a:fld>
            <a:endParaRPr lang="zh-CN" altLang="en-US"/>
          </a:p>
        </p:txBody>
      </p:sp>
      <p:sp>
        <p:nvSpPr>
          <p:cNvPr id="6" name="页脚占位符 5">
            <a:extLst>
              <a:ext uri="{FF2B5EF4-FFF2-40B4-BE49-F238E27FC236}">
                <a16:creationId xmlns:a16="http://schemas.microsoft.com/office/drawing/2014/main" id="{66B478D3-7516-4836-933A-8A3963181F0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978A74B5-555B-49FA-B18C-609790DB73B6}"/>
              </a:ext>
            </a:extLst>
          </p:cNvPr>
          <p:cNvSpPr>
            <a:spLocks noGrp="1"/>
          </p:cNvSpPr>
          <p:nvPr>
            <p:ph type="sldNum" sz="quarter" idx="12"/>
          </p:nvPr>
        </p:nvSpPr>
        <p:spPr>
          <a:xfrm>
            <a:off x="8610600" y="6356350"/>
            <a:ext cx="2743200" cy="365125"/>
          </a:xfrm>
          <a:prstGeom prst="rect">
            <a:avLst/>
          </a:prstGeom>
        </p:spPr>
        <p:txBody>
          <a:bodyPr/>
          <a:lstStyle/>
          <a:p>
            <a:fld id="{0A34D3E1-49A0-4C04-967E-D5755733E147}" type="slidenum">
              <a:rPr lang="zh-CN" altLang="en-US" smtClean="0"/>
              <a:t>‹#›</a:t>
            </a:fld>
            <a:endParaRPr lang="zh-CN" altLang="en-US"/>
          </a:p>
        </p:txBody>
      </p:sp>
    </p:spTree>
    <p:extLst>
      <p:ext uri="{BB962C8B-B14F-4D97-AF65-F5344CB8AC3E}">
        <p14:creationId xmlns:p14="http://schemas.microsoft.com/office/powerpoint/2010/main" val="2701900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1E02C5-8B9D-4BE3-9870-40DD28CB96A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DF17765-AC01-4E83-B534-31834E80B8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383842DF-3F8F-436E-8D27-D08CA3005A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D18C0F2-FD30-4C65-877F-D8FA7CE6BA7A}"/>
              </a:ext>
            </a:extLst>
          </p:cNvPr>
          <p:cNvSpPr>
            <a:spLocks noGrp="1"/>
          </p:cNvSpPr>
          <p:nvPr>
            <p:ph type="dt" sz="half" idx="10"/>
          </p:nvPr>
        </p:nvSpPr>
        <p:spPr>
          <a:xfrm>
            <a:off x="838200" y="6356350"/>
            <a:ext cx="2743200" cy="365125"/>
          </a:xfrm>
          <a:prstGeom prst="rect">
            <a:avLst/>
          </a:prstGeom>
        </p:spPr>
        <p:txBody>
          <a:bodyPr/>
          <a:lstStyle/>
          <a:p>
            <a:fld id="{36155522-D3BF-4E7E-B590-BAB41C51070A}" type="datetimeFigureOut">
              <a:rPr lang="zh-CN" altLang="en-US" smtClean="0"/>
              <a:t>2022/3/6</a:t>
            </a:fld>
            <a:endParaRPr lang="zh-CN" altLang="en-US"/>
          </a:p>
        </p:txBody>
      </p:sp>
      <p:sp>
        <p:nvSpPr>
          <p:cNvPr id="6" name="页脚占位符 5">
            <a:extLst>
              <a:ext uri="{FF2B5EF4-FFF2-40B4-BE49-F238E27FC236}">
                <a16:creationId xmlns:a16="http://schemas.microsoft.com/office/drawing/2014/main" id="{14254340-0D45-48C2-8713-A4F4392C8E43}"/>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48947F6D-96AD-4FE8-8B54-B566BC98181D}"/>
              </a:ext>
            </a:extLst>
          </p:cNvPr>
          <p:cNvSpPr>
            <a:spLocks noGrp="1"/>
          </p:cNvSpPr>
          <p:nvPr>
            <p:ph type="sldNum" sz="quarter" idx="12"/>
          </p:nvPr>
        </p:nvSpPr>
        <p:spPr>
          <a:xfrm>
            <a:off x="8610600" y="6356350"/>
            <a:ext cx="2743200" cy="365125"/>
          </a:xfrm>
          <a:prstGeom prst="rect">
            <a:avLst/>
          </a:prstGeom>
        </p:spPr>
        <p:txBody>
          <a:bodyPr/>
          <a:lstStyle/>
          <a:p>
            <a:fld id="{0A34D3E1-49A0-4C04-967E-D5755733E147}" type="slidenum">
              <a:rPr lang="zh-CN" altLang="en-US" smtClean="0"/>
              <a:t>‹#›</a:t>
            </a:fld>
            <a:endParaRPr lang="zh-CN" altLang="en-US"/>
          </a:p>
        </p:txBody>
      </p:sp>
    </p:spTree>
    <p:extLst>
      <p:ext uri="{BB962C8B-B14F-4D97-AF65-F5344CB8AC3E}">
        <p14:creationId xmlns:p14="http://schemas.microsoft.com/office/powerpoint/2010/main" val="768552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218C758-7D92-4550-B433-990CF54D0CEE}"/>
              </a:ext>
            </a:extLst>
          </p:cNvPr>
          <p:cNvSpPr>
            <a:spLocks noGrp="1"/>
          </p:cNvSpPr>
          <p:nvPr>
            <p:ph type="title"/>
          </p:nvPr>
        </p:nvSpPr>
        <p:spPr>
          <a:xfrm>
            <a:off x="838200" y="18255"/>
            <a:ext cx="10515600" cy="619200"/>
          </a:xfrm>
          <a:prstGeom prst="rect">
            <a:avLst/>
          </a:prstGeom>
          <a:solidFill>
            <a:srgbClr val="000000">
              <a:alpha val="35000"/>
            </a:srgbClr>
          </a:solidFill>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1252EEAF-0D95-4F4D-815F-DE4AD9110596}"/>
              </a:ext>
            </a:extLst>
          </p:cNvPr>
          <p:cNvSpPr>
            <a:spLocks noGrp="1"/>
          </p:cNvSpPr>
          <p:nvPr>
            <p:ph type="body" idx="1"/>
          </p:nvPr>
        </p:nvSpPr>
        <p:spPr>
          <a:xfrm>
            <a:off x="838200" y="892800"/>
            <a:ext cx="10515600" cy="5662800"/>
          </a:xfrm>
          <a:prstGeom prst="rect">
            <a:avLst/>
          </a:prstGeom>
          <a:solidFill>
            <a:srgbClr val="000000">
              <a:alpha val="35000"/>
            </a:srgbClr>
          </a:solidFill>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32599729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AC8ABF82-AE52-4108-AB16-D3709F50EAC3}"/>
              </a:ext>
            </a:extLst>
          </p:cNvPr>
          <p:cNvSpPr>
            <a:spLocks noGrp="1"/>
          </p:cNvSpPr>
          <p:nvPr>
            <p:ph sz="quarter" idx="11"/>
          </p:nvPr>
        </p:nvSpPr>
        <p:spPr>
          <a:xfrm>
            <a:off x="1524000" y="3201194"/>
            <a:ext cx="9144000" cy="455612"/>
          </a:xfrm>
          <a:noFill/>
        </p:spPr>
        <p:txBody>
          <a:bodyPr/>
          <a:lstStyle/>
          <a:p>
            <a:pPr algn="r"/>
            <a:r>
              <a:rPr lang="en-US" altLang="zh-CN" dirty="0" err="1"/>
              <a:t>Nickel_Angel</a:t>
            </a:r>
            <a:endParaRPr lang="zh-CN" altLang="en-US" dirty="0"/>
          </a:p>
        </p:txBody>
      </p:sp>
      <p:sp>
        <p:nvSpPr>
          <p:cNvPr id="5" name="文本占位符 4">
            <a:extLst>
              <a:ext uri="{FF2B5EF4-FFF2-40B4-BE49-F238E27FC236}">
                <a16:creationId xmlns:a16="http://schemas.microsoft.com/office/drawing/2014/main" id="{320390CD-EEE8-4F68-9F0B-E6E56BB87865}"/>
              </a:ext>
            </a:extLst>
          </p:cNvPr>
          <p:cNvSpPr>
            <a:spLocks noGrp="1"/>
          </p:cNvSpPr>
          <p:nvPr>
            <p:ph type="body" sz="quarter" idx="12"/>
          </p:nvPr>
        </p:nvSpPr>
        <p:spPr>
          <a:noFill/>
        </p:spPr>
        <p:txBody>
          <a:bodyPr/>
          <a:lstStyle/>
          <a:p>
            <a:pPr algn="r"/>
            <a:r>
              <a:rPr lang="zh-CN" altLang="en-US" dirty="0"/>
              <a:t>图论 </a:t>
            </a:r>
            <a:r>
              <a:rPr lang="en-US" altLang="zh-CN" dirty="0"/>
              <a:t>(II)</a:t>
            </a:r>
            <a:endParaRPr lang="zh-CN" altLang="en-US" dirty="0"/>
          </a:p>
        </p:txBody>
      </p:sp>
    </p:spTree>
    <p:extLst>
      <p:ext uri="{BB962C8B-B14F-4D97-AF65-F5344CB8AC3E}">
        <p14:creationId xmlns:p14="http://schemas.microsoft.com/office/powerpoint/2010/main" val="244773278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7C235A-42E7-4B37-948C-7E27C4E2BCD6}"/>
              </a:ext>
            </a:extLst>
          </p:cNvPr>
          <p:cNvSpPr>
            <a:spLocks noGrp="1"/>
          </p:cNvSpPr>
          <p:nvPr>
            <p:ph type="title"/>
          </p:nvPr>
        </p:nvSpPr>
        <p:spPr/>
        <p:txBody>
          <a:bodyPr>
            <a:normAutofit fontScale="90000"/>
          </a:bodyPr>
          <a:lstStyle/>
          <a:p>
            <a:r>
              <a:rPr lang="en-US" altLang="zh-CN" dirty="0"/>
              <a:t>P1462 </a:t>
            </a:r>
            <a:r>
              <a:rPr lang="zh-CN" altLang="en-US" dirty="0"/>
              <a:t>通往奥格瑞玛的道路</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B289875-C47D-4F78-B95D-BDCAE2D76145}"/>
                  </a:ext>
                </a:extLst>
              </p:cNvPr>
              <p:cNvSpPr>
                <a:spLocks noGrp="1"/>
              </p:cNvSpPr>
              <p:nvPr>
                <p:ph idx="1"/>
              </p:nvPr>
            </p:nvSpPr>
            <p:spPr/>
            <p:txBody>
              <a:bodyPr/>
              <a:lstStyle/>
              <a:p>
                <a:r>
                  <a:rPr lang="zh-CN" altLang="en-US" dirty="0"/>
                  <a:t>给定 </a:t>
                </a:r>
                <a14:m>
                  <m:oMath xmlns:m="http://schemas.openxmlformats.org/officeDocument/2006/math">
                    <m:r>
                      <a:rPr lang="en-US" altLang="zh-CN" b="0" i="1" smtClean="0">
                        <a:latin typeface="Cambria Math" panose="02040503050406030204" pitchFamily="18" charset="0"/>
                      </a:rPr>
                      <m:t>𝑛</m:t>
                    </m:r>
                  </m:oMath>
                </a14:m>
                <a:r>
                  <a:rPr lang="zh-CN" altLang="en-US" dirty="0"/>
                  <a:t> 个城市，城市之间有 </a:t>
                </a:r>
                <a14:m>
                  <m:oMath xmlns:m="http://schemas.openxmlformats.org/officeDocument/2006/math">
                    <m:r>
                      <a:rPr lang="en-US" altLang="zh-CN" b="0" i="1" smtClean="0">
                        <a:latin typeface="Cambria Math" panose="02040503050406030204" pitchFamily="18" charset="0"/>
                      </a:rPr>
                      <m:t>𝑚</m:t>
                    </m:r>
                  </m:oMath>
                </a14:m>
                <a:r>
                  <a:rPr lang="zh-CN" altLang="en-US" dirty="0"/>
                  <a:t> 条双向道路。现在一个兽人要从城市 </a:t>
                </a:r>
                <a:r>
                  <a:rPr lang="en-US" altLang="zh-CN" dirty="0"/>
                  <a:t>1 </a:t>
                </a:r>
                <a:r>
                  <a:rPr lang="zh-CN" altLang="en-US" dirty="0"/>
                  <a:t>去往城市 </a:t>
                </a:r>
                <a14:m>
                  <m:oMath xmlns:m="http://schemas.openxmlformats.org/officeDocument/2006/math">
                    <m:r>
                      <a:rPr lang="en-US" altLang="zh-CN" b="0" i="1" smtClean="0">
                        <a:latin typeface="Cambria Math" panose="02040503050406030204" pitchFamily="18" charset="0"/>
                      </a:rPr>
                      <m:t>𝑛</m:t>
                    </m:r>
                  </m:oMath>
                </a14:m>
                <a:r>
                  <a:rPr lang="zh-CN" altLang="en-US" dirty="0"/>
                  <a:t>，经过城市 </a:t>
                </a:r>
                <a14:m>
                  <m:oMath xmlns:m="http://schemas.openxmlformats.org/officeDocument/2006/math">
                    <m:r>
                      <a:rPr lang="en-US" altLang="zh-CN" b="0" i="1" smtClean="0">
                        <a:latin typeface="Cambria Math" panose="02040503050406030204" pitchFamily="18" charset="0"/>
                      </a:rPr>
                      <m:t>𝑖</m:t>
                    </m:r>
                  </m:oMath>
                </a14:m>
                <a:r>
                  <a:rPr lang="zh-CN" altLang="en-US" dirty="0"/>
                  <a:t> 会收取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oMath>
                </a14:m>
                <a:r>
                  <a:rPr lang="zh-CN" altLang="en-US" dirty="0"/>
                  <a:t> 的过路费，经过每条道路时会受到攻击损失一定的血量。一开始兽人血量为 </a:t>
                </a:r>
                <a14:m>
                  <m:oMath xmlns:m="http://schemas.openxmlformats.org/officeDocument/2006/math">
                    <m:r>
                      <a:rPr lang="en-US" altLang="zh-CN" b="0" i="1" smtClean="0">
                        <a:latin typeface="Cambria Math" panose="02040503050406030204" pitchFamily="18" charset="0"/>
                      </a:rPr>
                      <m:t>𝑏</m:t>
                    </m:r>
                  </m:oMath>
                </a14:m>
                <a:r>
                  <a:rPr lang="zh-CN" altLang="en-US" dirty="0"/>
                  <a:t>，求兽人能在血量非负的情况下到达城市 </a:t>
                </a:r>
                <a14:m>
                  <m:oMath xmlns:m="http://schemas.openxmlformats.org/officeDocument/2006/math">
                    <m:r>
                      <a:rPr lang="en-US" altLang="zh-CN" b="0" i="1" smtClean="0">
                        <a:latin typeface="Cambria Math" panose="02040503050406030204" pitchFamily="18" charset="0"/>
                      </a:rPr>
                      <m:t>𝑛</m:t>
                    </m:r>
                  </m:oMath>
                </a14:m>
                <a:r>
                  <a:rPr lang="zh-CN" altLang="en-US" dirty="0"/>
                  <a:t> 所需的最大过路费的最小值，或者报告这是不可能的。</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4</m:t>
                        </m:r>
                      </m:sup>
                    </m:sSup>
                    <m:r>
                      <a:rPr lang="en-US" altLang="zh-CN" b="0" i="1" smtClean="0">
                        <a:latin typeface="Cambria Math" panose="02040503050406030204" pitchFamily="18" charset="0"/>
                      </a:rPr>
                      <m:t>, 1≤</m:t>
                    </m:r>
                    <m:r>
                      <a:rPr lang="en-US" altLang="zh-CN" b="0" i="1" smtClean="0">
                        <a:latin typeface="Cambria Math" panose="02040503050406030204" pitchFamily="18" charset="0"/>
                      </a:rPr>
                      <m:t>𝑚</m:t>
                    </m:r>
                    <m:r>
                      <a:rPr lang="en-US" altLang="zh-CN" b="0" i="1" smtClean="0">
                        <a:latin typeface="Cambria Math" panose="02040503050406030204" pitchFamily="18" charset="0"/>
                      </a:rPr>
                      <m:t>≤5×</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4</m:t>
                        </m:r>
                      </m:sup>
                    </m:sSup>
                    <m:r>
                      <a:rPr lang="en-US" altLang="zh-CN" b="0" i="1" smtClean="0">
                        <a:latin typeface="Cambria Math" panose="02040503050406030204" pitchFamily="18" charset="0"/>
                      </a:rPr>
                      <m:t>, 0≤</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9</m:t>
                        </m:r>
                      </m:sup>
                    </m:sSup>
                    <m:r>
                      <a:rPr lang="zh-CN" altLang="en-US" i="1">
                        <a:latin typeface="Cambria Math" panose="02040503050406030204" pitchFamily="18" charset="0"/>
                      </a:rPr>
                      <m:t>。</m:t>
                    </m:r>
                  </m:oMath>
                </a14:m>
                <a:r>
                  <a:rPr lang="zh-CN" altLang="en-US" dirty="0"/>
                  <a:t> </a:t>
                </a:r>
              </a:p>
            </p:txBody>
          </p:sp>
        </mc:Choice>
        <mc:Fallback>
          <p:sp>
            <p:nvSpPr>
              <p:cNvPr id="3" name="内容占位符 2">
                <a:extLst>
                  <a:ext uri="{FF2B5EF4-FFF2-40B4-BE49-F238E27FC236}">
                    <a16:creationId xmlns:a16="http://schemas.microsoft.com/office/drawing/2014/main" id="{2B289875-C47D-4F78-B95D-BDCAE2D76145}"/>
                  </a:ext>
                </a:extLst>
              </p:cNvPr>
              <p:cNvSpPr>
                <a:spLocks noGrp="1" noRot="1" noChangeAspect="1" noMove="1" noResize="1" noEditPoints="1" noAdjustHandles="1" noChangeArrowheads="1" noChangeShapeType="1" noTextEdit="1"/>
              </p:cNvSpPr>
              <p:nvPr>
                <p:ph idx="1"/>
              </p:nvPr>
            </p:nvSpPr>
            <p:spPr>
              <a:blipFill>
                <a:blip r:embed="rId3"/>
                <a:stretch>
                  <a:fillRect l="-754" t="-1828" r="-6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42121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6D5937-F73A-45C3-9389-22D9E66F8CFC}"/>
              </a:ext>
            </a:extLst>
          </p:cNvPr>
          <p:cNvSpPr>
            <a:spLocks noGrp="1"/>
          </p:cNvSpPr>
          <p:nvPr>
            <p:ph type="title"/>
          </p:nvPr>
        </p:nvSpPr>
        <p:spPr/>
        <p:txBody>
          <a:bodyPr>
            <a:normAutofit fontScale="90000"/>
          </a:bodyPr>
          <a:lstStyle/>
          <a:p>
            <a:r>
              <a:rPr lang="en-US" altLang="zh-CN" dirty="0"/>
              <a:t>P2149 </a:t>
            </a:r>
            <a:r>
              <a:rPr lang="en-US" altLang="zh-CN" dirty="0" err="1"/>
              <a:t>Elaxia</a:t>
            </a:r>
            <a:r>
              <a:rPr lang="zh-CN" altLang="en-US" dirty="0"/>
              <a:t>的路线</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93DC262-DD36-400C-93C1-7DE178F9BF2A}"/>
                  </a:ext>
                </a:extLst>
              </p:cNvPr>
              <p:cNvSpPr>
                <a:spLocks noGrp="1"/>
              </p:cNvSpPr>
              <p:nvPr>
                <p:ph idx="1"/>
              </p:nvPr>
            </p:nvSpPr>
            <p:spPr/>
            <p:txBody>
              <a:bodyPr/>
              <a:lstStyle/>
              <a:p>
                <a:r>
                  <a:rPr lang="zh-CN" altLang="en-US" dirty="0"/>
                  <a:t>给定一张 </a:t>
                </a:r>
                <a14:m>
                  <m:oMath xmlns:m="http://schemas.openxmlformats.org/officeDocument/2006/math">
                    <m:r>
                      <a:rPr lang="en-US" altLang="zh-CN" b="0" i="1" smtClean="0">
                        <a:latin typeface="Cambria Math" panose="02040503050406030204" pitchFamily="18" charset="0"/>
                      </a:rPr>
                      <m:t>𝑛</m:t>
                    </m:r>
                  </m:oMath>
                </a14:m>
                <a:r>
                  <a:rPr lang="zh-CN" altLang="en-US" dirty="0"/>
                  <a:t> 个点 </a:t>
                </a:r>
                <a14:m>
                  <m:oMath xmlns:m="http://schemas.openxmlformats.org/officeDocument/2006/math">
                    <m:r>
                      <a:rPr lang="en-US" altLang="zh-CN" b="0" i="1" smtClean="0">
                        <a:latin typeface="Cambria Math" panose="02040503050406030204" pitchFamily="18" charset="0"/>
                      </a:rPr>
                      <m:t>𝑚</m:t>
                    </m:r>
                  </m:oMath>
                </a14:m>
                <a:r>
                  <a:rPr lang="zh-CN" altLang="en-US" dirty="0"/>
                  <a:t> 条边的无向图，求从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a14:m>
                <a:r>
                  <a:rPr lang="zh-CN" altLang="en-US" dirty="0"/>
                  <a:t> 到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oMath>
                </a14:m>
                <a:r>
                  <a:rPr lang="zh-CN" altLang="en-US" dirty="0"/>
                  <a:t> 的最短路径和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a14:m>
                <a:r>
                  <a:rPr lang="zh-CN" altLang="en-US" dirty="0"/>
                  <a:t> 到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2</m:t>
                        </m:r>
                      </m:sub>
                    </m:sSub>
                  </m:oMath>
                </a14:m>
                <a:r>
                  <a:rPr lang="zh-CN" altLang="en-US" dirty="0"/>
                  <a:t> 的最短路径的最长公共路径的长度。</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≤1500, 1≤</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 −1</m:t>
                            </m:r>
                          </m:e>
                        </m:d>
                      </m:num>
                      <m:den>
                        <m:r>
                          <a:rPr lang="en-US" altLang="zh-CN" b="0" i="1" smtClean="0">
                            <a:latin typeface="Cambria Math" panose="02040503050406030204" pitchFamily="18" charset="0"/>
                          </a:rPr>
                          <m:t>2</m:t>
                        </m:r>
                      </m:den>
                    </m:f>
                  </m:oMath>
                </a14:m>
                <a:r>
                  <a:rPr lang="zh-CN" altLang="en-US" dirty="0"/>
                  <a:t>。</a:t>
                </a:r>
              </a:p>
            </p:txBody>
          </p:sp>
        </mc:Choice>
        <mc:Fallback xmlns="">
          <p:sp>
            <p:nvSpPr>
              <p:cNvPr id="3" name="内容占位符 2">
                <a:extLst>
                  <a:ext uri="{FF2B5EF4-FFF2-40B4-BE49-F238E27FC236}">
                    <a16:creationId xmlns:a16="http://schemas.microsoft.com/office/drawing/2014/main" id="{793DC262-DD36-400C-93C1-7DE178F9BF2A}"/>
                  </a:ext>
                </a:extLst>
              </p:cNvPr>
              <p:cNvSpPr>
                <a:spLocks noGrp="1" noRot="1" noChangeAspect="1" noMove="1" noResize="1" noEditPoints="1" noAdjustHandles="1" noChangeArrowheads="1" noChangeShapeType="1" noTextEdit="1"/>
              </p:cNvSpPr>
              <p:nvPr>
                <p:ph idx="1"/>
              </p:nvPr>
            </p:nvSpPr>
            <p:spPr>
              <a:blipFill>
                <a:blip r:embed="rId3"/>
                <a:stretch>
                  <a:fillRect l="-754" t="-18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09577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C6CDC2-3B70-4AB3-8E98-C73D4E1E2553}"/>
              </a:ext>
            </a:extLst>
          </p:cNvPr>
          <p:cNvSpPr>
            <a:spLocks noGrp="1"/>
          </p:cNvSpPr>
          <p:nvPr>
            <p:ph type="title"/>
          </p:nvPr>
        </p:nvSpPr>
        <p:spPr/>
        <p:txBody>
          <a:bodyPr>
            <a:normAutofit fontScale="90000"/>
          </a:bodyPr>
          <a:lstStyle/>
          <a:p>
            <a:r>
              <a:rPr lang="zh-CN" altLang="en-US" dirty="0"/>
              <a:t>差分约束系统</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2234863-C71B-41AC-9AE7-EDDB6B038DE4}"/>
                  </a:ext>
                </a:extLst>
              </p:cNvPr>
              <p:cNvSpPr>
                <a:spLocks noGrp="1"/>
              </p:cNvSpPr>
              <p:nvPr>
                <p:ph idx="1"/>
              </p:nvPr>
            </p:nvSpPr>
            <p:spPr/>
            <p:txBody>
              <a:bodyPr/>
              <a:lstStyle/>
              <a:p>
                <a:r>
                  <a:rPr lang="zh-CN" altLang="en-US" dirty="0"/>
                  <a:t>在实际问题中，我们会遇到有 </a:t>
                </a:r>
                <a14:m>
                  <m:oMath xmlns:m="http://schemas.openxmlformats.org/officeDocument/2006/math">
                    <m:r>
                      <a:rPr lang="en-US" altLang="zh-CN" b="0" i="1" smtClean="0">
                        <a:latin typeface="Cambria Math" panose="02040503050406030204" pitchFamily="18" charset="0"/>
                      </a:rPr>
                      <m:t>𝑚</m:t>
                    </m:r>
                  </m:oMath>
                </a14:m>
                <a:r>
                  <a:rPr lang="zh-CN" altLang="en-US" dirty="0"/>
                  <a:t> 个不等式，</a:t>
                </a:r>
                <a14:m>
                  <m:oMath xmlns:m="http://schemas.openxmlformats.org/officeDocument/2006/math">
                    <m:r>
                      <a:rPr lang="en-US" altLang="zh-CN" b="0" i="1" smtClean="0">
                        <a:latin typeface="Cambria Math" panose="02040503050406030204" pitchFamily="18" charset="0"/>
                      </a:rPr>
                      <m:t>𝑛</m:t>
                    </m:r>
                  </m:oMath>
                </a14:m>
                <a:r>
                  <a:rPr lang="zh-CN" altLang="en-US" dirty="0"/>
                  <a:t> 个未知数组成的不等式组：</a:t>
                </a:r>
                <a:endParaRPr lang="en-US" altLang="zh-CN" dirty="0"/>
              </a:p>
              <a:p>
                <a:endParaRPr lang="en-US" altLang="zh-CN"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1</m:t>
                                      </m:r>
                                    </m:sub>
                                  </m:sSub>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𝑗</m:t>
                                      </m:r>
                                    </m:e>
                                    <m:sub>
                                      <m:r>
                                        <a:rPr lang="en-US" altLang="zh-CN" b="0" i="1" smtClean="0">
                                          <a:latin typeface="Cambria Math" panose="02040503050406030204" pitchFamily="18" charset="0"/>
                                        </a:rPr>
                                        <m:t>1</m:t>
                                      </m:r>
                                    </m:sub>
                                  </m:sSub>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2</m:t>
                                      </m:r>
                                    </m:sub>
                                  </m:sSub>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𝑗</m:t>
                                      </m:r>
                                    </m:e>
                                    <m:sub>
                                      <m:r>
                                        <a:rPr lang="en-US" altLang="zh-CN" b="0" i="1" smtClean="0">
                                          <a:latin typeface="Cambria Math" panose="02040503050406030204" pitchFamily="18" charset="0"/>
                                        </a:rPr>
                                        <m:t>2</m:t>
                                      </m:r>
                                    </m:sub>
                                  </m:sSub>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2</m:t>
                                  </m:r>
                                </m:sub>
                              </m:sSub>
                            </m:e>
                            <m:e>
                              <m:r>
                                <a:rPr lang="en-US" altLang="zh-CN" b="0" i="1" smtClean="0">
                                  <a:latin typeface="Cambria Math" panose="02040503050406030204" pitchFamily="18" charset="0"/>
                                </a:rPr>
                                <m:t>⋮</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𝑚</m:t>
                                      </m:r>
                                    </m:sub>
                                  </m:sSub>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𝑗</m:t>
                                      </m:r>
                                    </m:e>
                                    <m:sub>
                                      <m:r>
                                        <a:rPr lang="en-US" altLang="zh-CN" b="0" i="1" smtClean="0">
                                          <a:latin typeface="Cambria Math" panose="02040503050406030204" pitchFamily="18" charset="0"/>
                                        </a:rPr>
                                        <m:t>𝑚</m:t>
                                      </m:r>
                                    </m:sub>
                                  </m:sSub>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𝑚</m:t>
                                  </m:r>
                                </m:sub>
                              </m:sSub>
                            </m:e>
                          </m:eqArr>
                        </m:e>
                      </m:d>
                    </m:oMath>
                  </m:oMathPara>
                </a14:m>
                <a:endParaRPr lang="en-US" altLang="zh-CN" dirty="0"/>
              </a:p>
              <a:p>
                <a:r>
                  <a:rPr lang="zh-CN" altLang="en-US" dirty="0"/>
                  <a:t>我们也可将其写成矩阵的形式：</a:t>
                </a:r>
                <a:endParaRPr lang="en-US" altLang="zh-CN" dirty="0"/>
              </a:p>
              <a:p>
                <a:endParaRPr lang="en-US" altLang="zh-CN"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m>
                            <m:mPr>
                              <m:mcs>
                                <m:mc>
                                  <m:mcPr>
                                    <m:count m:val="4"/>
                                    <m:mcJc m:val="center"/>
                                  </m:mcPr>
                                </m:mc>
                              </m:mcs>
                              <m:ctrlPr>
                                <a:rPr lang="en-US" altLang="zh-CN"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𝑎</m:t>
                                    </m:r>
                                  </m:e>
                                  <m:sub>
                                    <m:r>
                                      <a:rPr lang="en-US" altLang="zh-CN" b="0" i="1" smtClean="0">
                                        <a:latin typeface="Cambria Math" panose="02040503050406030204" pitchFamily="18" charset="0"/>
                                      </a:rPr>
                                      <m:t>11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12</m:t>
                                    </m:r>
                                  </m:sub>
                                </m:sSub>
                              </m:e>
                              <m:e>
                                <m:r>
                                  <a:rPr lang="en-US" altLang="zh-CN" b="0" i="1" smtClean="0">
                                    <a:latin typeface="Cambria Math" panose="02040503050406030204" pitchFamily="18" charset="0"/>
                                  </a:rPr>
                                  <m:t>⋯</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𝑛</m:t>
                                    </m:r>
                                  </m:sub>
                                </m:sSub>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22</m:t>
                                    </m:r>
                                  </m:sub>
                                </m:sSub>
                              </m:e>
                              <m:e>
                                <m:r>
                                  <a:rPr lang="en-US" altLang="zh-CN" b="0" i="1" smtClean="0">
                                    <a:latin typeface="Cambria Math" panose="02040503050406030204" pitchFamily="18" charset="0"/>
                                  </a:rPr>
                                  <m:t>⋯</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𝑛</m:t>
                                    </m:r>
                                  </m:sub>
                                </m:sSub>
                              </m:e>
                            </m:mr>
                            <m:mr>
                              <m:e>
                                <m:r>
                                  <a:rPr lang="en-US" altLang="zh-CN" b="0" i="1" smtClean="0">
                                    <a:latin typeface="Cambria Math" panose="02040503050406030204" pitchFamily="18" charset="0"/>
                                  </a:rPr>
                                  <m:t>⋮</m:t>
                                </m:r>
                              </m:e>
                              <m:e>
                                <m:r>
                                  <a:rPr lang="en-US" altLang="zh-CN" b="0" i="1" smtClean="0">
                                    <a:latin typeface="Cambria Math" panose="02040503050406030204" pitchFamily="18" charset="0"/>
                                  </a:rPr>
                                  <m:t>⋮</m:t>
                                </m:r>
                              </m:e>
                              <m:e>
                                <m:r>
                                  <a:rPr lang="en-US" altLang="zh-CN" i="1" smtClean="0">
                                    <a:latin typeface="Cambria Math" panose="02040503050406030204" pitchFamily="18" charset="0"/>
                                  </a:rPr>
                                  <m:t>⋱</m:t>
                                </m:r>
                              </m:e>
                              <m:e>
                                <m:r>
                                  <a:rPr lang="en-US" altLang="zh-CN" b="0" i="1" smtClean="0">
                                    <a:latin typeface="Cambria Math" panose="02040503050406030204" pitchFamily="18" charset="0"/>
                                  </a:rPr>
                                  <m:t>⋮</m:t>
                                </m:r>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2</m:t>
                                    </m:r>
                                  </m:sub>
                                </m:sSub>
                              </m:e>
                              <m:e>
                                <m:r>
                                  <a:rPr lang="en-US" altLang="zh-CN" b="0" i="1" smtClean="0">
                                    <a:latin typeface="Cambria Math" panose="02040503050406030204" pitchFamily="18" charset="0"/>
                                  </a:rPr>
                                  <m:t>⋯</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𝑚𝑛</m:t>
                                    </m:r>
                                  </m:sub>
                                </m:sSub>
                              </m:e>
                            </m:mr>
                          </m:m>
                        </m:e>
                      </m:d>
                      <m:d>
                        <m:dPr>
                          <m:begChr m:val="["/>
                          <m:endChr m:val="]"/>
                          <m:ctrlPr>
                            <a:rPr lang="en-US" altLang="zh-CN" i="1" smtClean="0">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𝑥</m:t>
                                    </m:r>
                                  </m:e>
                                  <m:sub>
                                    <m:r>
                                      <m:rPr>
                                        <m:brk m:alnAt="7"/>
                                      </m:rPr>
                                      <a:rPr lang="en-US" altLang="zh-CN" b="0" i="1" smtClean="0">
                                        <a:latin typeface="Cambria Math" panose="02040503050406030204" pitchFamily="18" charset="0"/>
                                      </a:rPr>
                                      <m:t>1</m:t>
                                    </m:r>
                                  </m:sub>
                                </m:sSub>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e>
                            </m:mr>
                            <m:mr>
                              <m:e>
                                <m:r>
                                  <a:rPr lang="en-US" altLang="zh-CN" b="0" i="1" smtClean="0">
                                    <a:latin typeface="Cambria Math" panose="02040503050406030204" pitchFamily="18" charset="0"/>
                                  </a:rPr>
                                  <m:t>⋮</m:t>
                                </m:r>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e>
                            </m:mr>
                          </m:m>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1"/>
                                    <m:mcJc m:val="center"/>
                                  </m:mcPr>
                                </m:mc>
                              </m:mcs>
                              <m:ctrlPr>
                                <a:rPr lang="en-US" altLang="zh-CN" b="0"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𝑏</m:t>
                                    </m:r>
                                  </m:e>
                                  <m:sub>
                                    <m:r>
                                      <m:rPr>
                                        <m:brk m:alnAt="7"/>
                                      </m:rPr>
                                      <a:rPr lang="en-US" altLang="zh-CN" b="0" i="1" smtClean="0">
                                        <a:latin typeface="Cambria Math" panose="02040503050406030204" pitchFamily="18" charset="0"/>
                                      </a:rPr>
                                      <m:t>1</m:t>
                                    </m:r>
                                  </m:sub>
                                </m:sSub>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2</m:t>
                                    </m:r>
                                  </m:sub>
                                </m:sSub>
                              </m:e>
                            </m:mr>
                            <m:mr>
                              <m:e>
                                <m:r>
                                  <a:rPr lang="en-US" altLang="zh-CN" b="0" i="1" smtClean="0">
                                    <a:latin typeface="Cambria Math" panose="02040503050406030204" pitchFamily="18" charset="0"/>
                                  </a:rPr>
                                  <m:t>⋮</m:t>
                                </m:r>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𝑛</m:t>
                                    </m:r>
                                  </m:sub>
                                </m:sSub>
                              </m:e>
                            </m:mr>
                          </m:m>
                        </m:e>
                      </m:d>
                    </m:oMath>
                  </m:oMathPara>
                </a14:m>
                <a:endParaRPr lang="en-US" altLang="zh-CN" dirty="0"/>
              </a:p>
              <a:p>
                <a:r>
                  <a:rPr lang="zh-CN" altLang="en-US" dirty="0"/>
                  <a:t>即 </a:t>
                </a:r>
                <a14:m>
                  <m:oMath xmlns:m="http://schemas.openxmlformats.org/officeDocument/2006/math">
                    <m:r>
                      <a:rPr lang="en-US" altLang="zh-CN" b="0" i="1" smtClean="0">
                        <a:latin typeface="Cambria Math" panose="02040503050406030204" pitchFamily="18" charset="0"/>
                      </a:rPr>
                      <m:t>𝐴</m:t>
                    </m:r>
                    <m:r>
                      <a:rPr lang="en-US" altLang="zh-CN" b="1" i="0" smtClean="0">
                        <a:latin typeface="Cambria Math" panose="02040503050406030204" pitchFamily="18" charset="0"/>
                      </a:rPr>
                      <m:t>𝐱</m:t>
                    </m:r>
                    <m:r>
                      <a:rPr lang="en-US" altLang="zh-CN" b="0" i="1" smtClean="0">
                        <a:latin typeface="Cambria Math" panose="02040503050406030204" pitchFamily="18" charset="0"/>
                      </a:rPr>
                      <m:t>≤</m:t>
                    </m:r>
                    <m:r>
                      <a:rPr lang="en-US" altLang="zh-CN" b="1" i="0" smtClean="0">
                        <a:latin typeface="Cambria Math" panose="02040503050406030204" pitchFamily="18" charset="0"/>
                      </a:rPr>
                      <m:t>𝐛</m:t>
                    </m:r>
                  </m:oMath>
                </a14:m>
                <a:r>
                  <a:rPr lang="zh-CN" altLang="en-US" dirty="0"/>
                  <a:t>，其中 </a:t>
                </a:r>
                <a14:m>
                  <m:oMath xmlns:m="http://schemas.openxmlformats.org/officeDocument/2006/math">
                    <m:r>
                      <a:rPr lang="en-US" altLang="zh-CN" b="0" i="1" smtClean="0">
                        <a:latin typeface="Cambria Math" panose="02040503050406030204" pitchFamily="18" charset="0"/>
                      </a:rPr>
                      <m:t>𝐴</m:t>
                    </m:r>
                  </m:oMath>
                </a14:m>
                <a:r>
                  <a:rPr lang="zh-CN" altLang="en-US" dirty="0"/>
                  <a:t> 矩阵中每行只有两个数非零，且这两个数为 </a:t>
                </a:r>
                <a:r>
                  <a:rPr lang="en-US" altLang="zh-CN" dirty="0"/>
                  <a:t>1 </a:t>
                </a:r>
                <a:r>
                  <a:rPr lang="zh-CN" altLang="en-US" dirty="0"/>
                  <a:t>和</a:t>
                </a:r>
                <a:r>
                  <a:rPr lang="en-US" altLang="zh-CN" dirty="0"/>
                  <a:t> -1</a:t>
                </a:r>
                <a:r>
                  <a:rPr lang="zh-CN" altLang="en-US" dirty="0"/>
                  <a:t>。我们将这样的不等式组称为差分约束系统。 </a:t>
                </a:r>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72234863-C71B-41AC-9AE7-EDDB6B038DE4}"/>
                  </a:ext>
                </a:extLst>
              </p:cNvPr>
              <p:cNvSpPr>
                <a:spLocks noGrp="1" noRot="1" noChangeAspect="1" noMove="1" noResize="1" noEditPoints="1" noAdjustHandles="1" noChangeArrowheads="1" noChangeShapeType="1" noTextEdit="1"/>
              </p:cNvSpPr>
              <p:nvPr>
                <p:ph idx="1"/>
              </p:nvPr>
            </p:nvSpPr>
            <p:spPr>
              <a:blipFill>
                <a:blip r:embed="rId2"/>
                <a:stretch>
                  <a:fillRect l="-754" t="-1828" r="-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5736369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805A93-6629-459F-8E0C-98C381AB4236}"/>
              </a:ext>
            </a:extLst>
          </p:cNvPr>
          <p:cNvSpPr>
            <a:spLocks noGrp="1"/>
          </p:cNvSpPr>
          <p:nvPr>
            <p:ph type="title"/>
          </p:nvPr>
        </p:nvSpPr>
        <p:spPr/>
        <p:txBody>
          <a:bodyPr>
            <a:normAutofit fontScale="90000"/>
          </a:bodyPr>
          <a:lstStyle/>
          <a:p>
            <a:r>
              <a:rPr lang="zh-CN" altLang="en-US" dirty="0"/>
              <a:t>差分约束系统的性质</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4DA798C-EADB-427E-8E71-EDFA70FFF323}"/>
                  </a:ext>
                </a:extLst>
              </p:cNvPr>
              <p:cNvSpPr>
                <a:spLocks noGrp="1"/>
              </p:cNvSpPr>
              <p:nvPr>
                <p:ph idx="1"/>
              </p:nvPr>
            </p:nvSpPr>
            <p:spPr/>
            <p:txBody>
              <a:bodyPr/>
              <a:lstStyle/>
              <a:p>
                <a:r>
                  <a:rPr lang="zh-CN" altLang="en-US" dirty="0"/>
                  <a:t>若向量 </a:t>
                </a:r>
                <a14:m>
                  <m:oMath xmlns:m="http://schemas.openxmlformats.org/officeDocument/2006/math">
                    <m:r>
                      <a:rPr lang="en-US" altLang="zh-CN" b="1" i="0" smtClean="0">
                        <a:latin typeface="Cambria Math" panose="02040503050406030204" pitchFamily="18" charset="0"/>
                      </a:rPr>
                      <m:t>𝐱</m:t>
                    </m:r>
                    <m:r>
                      <a:rPr lang="en-US" altLang="zh-CN" b="1" i="0" smtClean="0">
                        <a:latin typeface="Cambria Math" panose="02040503050406030204" pitchFamily="18" charset="0"/>
                      </a:rPr>
                      <m:t>=</m:t>
                    </m:r>
                    <m:sSup>
                      <m:sSupPr>
                        <m:ctrlPr>
                          <a:rPr lang="en-US" altLang="zh-CN" b="0" i="1" smtClean="0">
                            <a:latin typeface="Cambria Math" panose="02040503050406030204" pitchFamily="18" charset="0"/>
                          </a:rPr>
                        </m:ctrlPr>
                      </m:sSupPr>
                      <m:e>
                        <m:d>
                          <m:dPr>
                            <m:begChr m:val="["/>
                            <m:endChr m:val="]"/>
                            <m:ctrlPr>
                              <a:rPr lang="en-US" altLang="zh-CN" i="1" smtClean="0">
                                <a:latin typeface="Cambria Math" panose="02040503050406030204" pitchFamily="18" charset="0"/>
                              </a:rPr>
                            </m:ctrlPr>
                          </m:dPr>
                          <m:e>
                            <m:m>
                              <m:mPr>
                                <m:mcs>
                                  <m:mc>
                                    <m:mcPr>
                                      <m:count m:val="4"/>
                                      <m:mcJc m:val="center"/>
                                    </m:mcPr>
                                  </m:mc>
                                </m:mcs>
                                <m:ctrlPr>
                                  <a:rPr lang="en-US" altLang="zh-CN" i="1" smtClean="0">
                                    <a:latin typeface="Cambria Math" panose="02040503050406030204" pitchFamily="18" charset="0"/>
                                  </a:rPr>
                                </m:ctrlPr>
                              </m:mPr>
                              <m:mr>
                                <m:e>
                                  <m:sSub>
                                    <m:sSubPr>
                                      <m:ctrlPr>
                                        <a:rPr lang="en-US" altLang="zh-CN" i="1" smtClean="0">
                                          <a:latin typeface="Cambria Math" panose="02040503050406030204" pitchFamily="18" charset="0"/>
                                        </a:rPr>
                                      </m:ctrlPr>
                                    </m:sSubPr>
                                    <m:e>
                                      <m:r>
                                        <m:rPr>
                                          <m:brk m:alnAt="7"/>
                                        </m:rPr>
                                        <a:rPr lang="en-US" altLang="zh-CN" b="0" i="1" smtClean="0">
                                          <a:latin typeface="Cambria Math" panose="02040503050406030204" pitchFamily="18" charset="0"/>
                                        </a:rPr>
                                        <m:t>𝑥</m:t>
                                      </m:r>
                                    </m:e>
                                    <m:sub>
                                      <m:r>
                                        <m:rPr>
                                          <m:brk m:alnAt="7"/>
                                        </m:rPr>
                                        <a:rPr lang="en-US" altLang="zh-CN" b="0" i="1" smtClean="0">
                                          <a:latin typeface="Cambria Math" panose="02040503050406030204" pitchFamily="18" charset="0"/>
                                        </a:rPr>
                                        <m:t>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e>
                                <m:e>
                                  <m:r>
                                    <a:rPr lang="en-US" altLang="zh-CN" b="0" i="1" smtClean="0">
                                      <a:latin typeface="Cambria Math" panose="02040503050406030204" pitchFamily="18" charset="0"/>
                                    </a:rPr>
                                    <m:t>⋯</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e>
                              </m:mr>
                            </m:m>
                          </m:e>
                        </m:d>
                      </m:e>
                      <m:sup>
                        <m:r>
                          <a:rPr lang="en-US" altLang="zh-CN" b="1" i="0" smtClean="0">
                            <a:latin typeface="Cambria Math" panose="02040503050406030204" pitchFamily="18" charset="0"/>
                          </a:rPr>
                          <m:t>𝐓</m:t>
                        </m:r>
                      </m:sup>
                    </m:sSup>
                  </m:oMath>
                </a14:m>
                <a:r>
                  <a:rPr lang="zh-CN" altLang="en-US" dirty="0"/>
                  <a:t> 是差分约束系统 </a:t>
                </a:r>
                <a14:m>
                  <m:oMath xmlns:m="http://schemas.openxmlformats.org/officeDocument/2006/math">
                    <m:r>
                      <a:rPr lang="en-US" altLang="zh-CN" b="0" i="1" smtClean="0">
                        <a:latin typeface="Cambria Math" panose="02040503050406030204" pitchFamily="18" charset="0"/>
                      </a:rPr>
                      <m:t>𝐴</m:t>
                    </m:r>
                    <m:r>
                      <a:rPr lang="en-US" altLang="zh-CN" b="1" i="0" smtClean="0">
                        <a:latin typeface="Cambria Math" panose="02040503050406030204" pitchFamily="18" charset="0"/>
                      </a:rPr>
                      <m:t>𝐱</m:t>
                    </m:r>
                    <m:r>
                      <a:rPr lang="en-US" altLang="zh-CN" b="0" i="1" smtClean="0">
                        <a:latin typeface="Cambria Math" panose="02040503050406030204" pitchFamily="18" charset="0"/>
                      </a:rPr>
                      <m:t>=</m:t>
                    </m:r>
                    <m:r>
                      <a:rPr lang="en-US" altLang="zh-CN" b="1" i="0" smtClean="0">
                        <a:latin typeface="Cambria Math" panose="02040503050406030204" pitchFamily="18" charset="0"/>
                      </a:rPr>
                      <m:t>𝐛</m:t>
                    </m:r>
                  </m:oMath>
                </a14:m>
                <a:r>
                  <a:rPr lang="zh-CN" altLang="en-US" dirty="0"/>
                  <a:t> 的一组解，那么向量 </a:t>
                </a:r>
                <a14:m>
                  <m:oMath xmlns:m="http://schemas.openxmlformats.org/officeDocument/2006/math">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m>
                              <m:mPr>
                                <m:mcs>
                                  <m:mc>
                                    <m:mcPr>
                                      <m:count m:val="4"/>
                                      <m:mcJc m:val="center"/>
                                    </m:mcPr>
                                  </m:mc>
                                </m:mcs>
                                <m:ctrlPr>
                                  <a:rPr lang="en-US" altLang="zh-CN" b="0"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𝑥</m:t>
                                      </m:r>
                                    </m:e>
                                    <m:sub>
                                      <m:r>
                                        <m:rPr>
                                          <m:brk m:alnAt="7"/>
                                        </m:rPr>
                                        <a:rPr lang="en-US" altLang="zh-CN" b="0" i="1" smtClean="0">
                                          <a:latin typeface="Cambria Math" panose="02040503050406030204" pitchFamily="18" charset="0"/>
                                        </a:rPr>
                                        <m:t>1</m:t>
                                      </m:r>
                                    </m:sub>
                                  </m:sSub>
                                  <m:r>
                                    <m:rPr>
                                      <m:brk m:alnAt="7"/>
                                    </m:rPr>
                                    <a:rPr lang="en-US" altLang="zh-CN" b="0" i="1" smtClean="0">
                                      <a:latin typeface="Cambria Math" panose="02040503050406030204" pitchFamily="18" charset="0"/>
                                    </a:rPr>
                                    <m:t>+</m:t>
                                  </m:r>
                                  <m:r>
                                    <a:rPr lang="en-US" altLang="zh-CN" b="0" i="1" smtClean="0">
                                      <a:latin typeface="Cambria Math" panose="02040503050406030204" pitchFamily="18" charset="0"/>
                                    </a:rPr>
                                    <m:t>𝑑</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𝑑</m:t>
                                  </m:r>
                                </m:e>
                                <m:e>
                                  <m:r>
                                    <a:rPr lang="en-US" altLang="zh-CN" b="0" i="1" smtClean="0">
                                      <a:latin typeface="Cambria Math" panose="02040503050406030204" pitchFamily="18" charset="0"/>
                                    </a:rPr>
                                    <m:t>⋯</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𝑑</m:t>
                                  </m:r>
                                </m:e>
                              </m:mr>
                            </m:m>
                          </m:e>
                        </m:d>
                      </m:e>
                      <m:sup>
                        <m:r>
                          <a:rPr lang="en-US" altLang="zh-CN" b="1" i="0" smtClean="0">
                            <a:latin typeface="Cambria Math" panose="02040503050406030204" pitchFamily="18" charset="0"/>
                          </a:rPr>
                          <m:t>𝐓</m:t>
                        </m:r>
                      </m:sup>
                    </m:sSup>
                  </m:oMath>
                </a14:m>
                <a:r>
                  <a:rPr lang="zh-CN" altLang="en-US" dirty="0"/>
                  <a:t> 也是差分约束系统的一组解。</a:t>
                </a:r>
                <a:endParaRPr lang="en-US" altLang="zh-CN" dirty="0"/>
              </a:p>
              <a:p>
                <a:r>
                  <a:rPr lang="zh-CN" altLang="en-US" dirty="0"/>
                  <a:t>证明即考虑差分约束系统中的每个不等式不等号左侧均为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oMath>
                </a14:m>
                <a:r>
                  <a:rPr lang="en-US" altLang="zh-CN" dirty="0"/>
                  <a:t> </a:t>
                </a:r>
                <a:r>
                  <a:rPr lang="zh-CN" altLang="en-US" dirty="0"/>
                  <a:t>的形式，而显然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𝑑</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𝑑</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zh-CN" altLang="en-US" i="1">
                        <a:latin typeface="Cambria Math" panose="02040503050406030204" pitchFamily="18" charset="0"/>
                      </a:rPr>
                      <m:t>，</m:t>
                    </m:r>
                  </m:oMath>
                </a14:m>
                <a:r>
                  <a:rPr lang="zh-CN" altLang="en-US" dirty="0"/>
                  <a:t>故此性质成立。</a:t>
                </a:r>
                <a:r>
                  <a:rPr lang="en-US" altLang="zh-CN" dirty="0"/>
                  <a:t> </a:t>
                </a:r>
              </a:p>
              <a:p>
                <a:endParaRPr lang="zh-CN" altLang="en-US" dirty="0"/>
              </a:p>
            </p:txBody>
          </p:sp>
        </mc:Choice>
        <mc:Fallback xmlns="">
          <p:sp>
            <p:nvSpPr>
              <p:cNvPr id="3" name="内容占位符 2">
                <a:extLst>
                  <a:ext uri="{FF2B5EF4-FFF2-40B4-BE49-F238E27FC236}">
                    <a16:creationId xmlns:a16="http://schemas.microsoft.com/office/drawing/2014/main" id="{64DA798C-EADB-427E-8E71-EDFA70FFF323}"/>
                  </a:ext>
                </a:extLst>
              </p:cNvPr>
              <p:cNvSpPr>
                <a:spLocks noGrp="1" noRot="1" noChangeAspect="1" noMove="1" noResize="1" noEditPoints="1" noAdjustHandles="1" noChangeArrowheads="1" noChangeShapeType="1" noTextEdit="1"/>
              </p:cNvSpPr>
              <p:nvPr>
                <p:ph idx="1"/>
              </p:nvPr>
            </p:nvSpPr>
            <p:spPr>
              <a:blipFill>
                <a:blip r:embed="rId2"/>
                <a:stretch>
                  <a:fillRect l="-754" t="-1720" r="-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76341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CB9D31-1AEF-406D-ABF0-A5A17A978273}"/>
              </a:ext>
            </a:extLst>
          </p:cNvPr>
          <p:cNvSpPr>
            <a:spLocks noGrp="1"/>
          </p:cNvSpPr>
          <p:nvPr>
            <p:ph type="title"/>
          </p:nvPr>
        </p:nvSpPr>
        <p:spPr/>
        <p:txBody>
          <a:bodyPr>
            <a:normAutofit fontScale="90000"/>
          </a:bodyPr>
          <a:lstStyle/>
          <a:p>
            <a:r>
              <a:rPr lang="zh-CN" altLang="en-US" dirty="0"/>
              <a:t>约束图</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A5779CC-63BF-4FCE-899F-ABDF2ABC1888}"/>
                  </a:ext>
                </a:extLst>
              </p:cNvPr>
              <p:cNvSpPr>
                <a:spLocks noGrp="1"/>
              </p:cNvSpPr>
              <p:nvPr>
                <p:ph idx="1"/>
              </p:nvPr>
            </p:nvSpPr>
            <p:spPr/>
            <p:txBody>
              <a:bodyPr/>
              <a:lstStyle/>
              <a:p>
                <a:r>
                  <a:rPr lang="zh-CN" altLang="en-US" dirty="0"/>
                  <a:t>我们考虑差分约束系统的约束条件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a:t> 和最短路满足的三角形不等式 </a:t>
                </a:r>
                <a14:m>
                  <m:oMath xmlns:m="http://schemas.openxmlformats.org/officeDocument/2006/math">
                    <m:r>
                      <a:rPr lang="en-US" altLang="zh-CN" b="0" i="1" smtClean="0">
                        <a:latin typeface="Cambria Math" panose="02040503050406030204" pitchFamily="18" charset="0"/>
                      </a:rPr>
                      <m:t>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𝑗</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dirty="0"/>
                  <a:t> 的关系。</a:t>
                </a:r>
                <a:endParaRPr lang="en-US" altLang="zh-CN" dirty="0"/>
              </a:p>
              <a:p>
                <a:r>
                  <a:rPr lang="zh-CN" altLang="en-US" dirty="0"/>
                  <a:t>我们发现如果我们将三角形不等式移项后可得 </a:t>
                </a:r>
                <a14:m>
                  <m:oMath xmlns:m="http://schemas.openxmlformats.org/officeDocument/2006/math">
                    <m:r>
                      <a:rPr lang="en-US" altLang="zh-CN" b="0" i="1" smtClean="0">
                        <a:latin typeface="Cambria Math" panose="02040503050406030204" pitchFamily="18" charset="0"/>
                      </a:rPr>
                      <m:t>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𝑗</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dirty="0"/>
                  <a:t>，这跟差分约束系统的限制条件形式一致。</a:t>
                </a:r>
                <a:endParaRPr lang="en-US" altLang="zh-CN" dirty="0"/>
              </a:p>
              <a:p>
                <a:r>
                  <a:rPr lang="zh-CN" altLang="en-US" dirty="0"/>
                  <a:t>所以我们考虑按照以下方式建图，令图中的 </a:t>
                </a:r>
                <a14:m>
                  <m:oMath xmlns:m="http://schemas.openxmlformats.org/officeDocument/2006/math">
                    <m:r>
                      <a:rPr lang="en-US" altLang="zh-CN" b="0" i="1" smtClean="0">
                        <a:latin typeface="Cambria Math" panose="02040503050406030204" pitchFamily="18" charset="0"/>
                      </a:rPr>
                      <m:t>𝑛</m:t>
                    </m:r>
                  </m:oMath>
                </a14:m>
                <a:r>
                  <a:rPr lang="zh-CN" altLang="en-US" dirty="0"/>
                  <a:t> 个结点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𝑛</m:t>
                        </m:r>
                      </m:sub>
                    </m:sSub>
                  </m:oMath>
                </a14:m>
                <a:r>
                  <a:rPr lang="zh-CN" altLang="en-US" dirty="0"/>
                  <a:t> 表示的是差分约束系统中的 </a:t>
                </a:r>
                <a14:m>
                  <m:oMath xmlns:m="http://schemas.openxmlformats.org/officeDocument/2006/math">
                    <m:r>
                      <a:rPr lang="en-US" altLang="zh-CN" b="0" i="1" smtClean="0">
                        <a:latin typeface="Cambria Math" panose="02040503050406030204" pitchFamily="18" charset="0"/>
                      </a:rPr>
                      <m:t>𝑛</m:t>
                    </m:r>
                  </m:oMath>
                </a14:m>
                <a:r>
                  <a:rPr lang="zh-CN" altLang="en-US" dirty="0"/>
                  <a:t> 个变量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oMath>
                </a14:m>
                <a:r>
                  <a:rPr lang="zh-CN" altLang="en-US" dirty="0"/>
                  <a:t>，再在图中添加一个额外的结点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0</m:t>
                        </m:r>
                      </m:sub>
                    </m:sSub>
                    <m:r>
                      <a:rPr lang="zh-CN" altLang="en-US" i="1">
                        <a:latin typeface="Cambria Math" panose="02040503050406030204" pitchFamily="18" charset="0"/>
                      </a:rPr>
                      <m:t>。</m:t>
                    </m:r>
                    <m:r>
                      <a:rPr lang="zh-CN" altLang="en-US" i="1" smtClean="0">
                        <a:latin typeface="Cambria Math" panose="02040503050406030204" pitchFamily="18" charset="0"/>
                      </a:rPr>
                      <m:t>为了</m:t>
                    </m:r>
                  </m:oMath>
                </a14:m>
                <a:r>
                  <a:rPr lang="zh-CN" altLang="en-US" dirty="0"/>
                  <a:t>统一最短路的源点，我们首先对于每个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oMath>
                </a14:m>
                <a:r>
                  <a:rPr lang="zh-CN" altLang="en-US" dirty="0"/>
                  <a:t> 建一条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0</m:t>
                        </m:r>
                      </m:sub>
                    </m:sSub>
                  </m:oMath>
                </a14:m>
                <a:r>
                  <a:rPr lang="zh-CN" altLang="en-US" dirty="0"/>
                  <a:t> 到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oMath>
                </a14:m>
                <a:r>
                  <a:rPr lang="zh-CN" altLang="en-US" dirty="0"/>
                  <a:t> 边权为 </a:t>
                </a:r>
                <a:r>
                  <a:rPr lang="en-US" altLang="zh-CN" dirty="0"/>
                  <a:t>0 </a:t>
                </a:r>
                <a:r>
                  <a:rPr lang="zh-CN" altLang="en-US" dirty="0"/>
                  <a:t>的有向边。对于约束条件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a:t>，我们建一条从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𝑗</m:t>
                        </m:r>
                      </m:sub>
                    </m:sSub>
                  </m:oMath>
                </a14:m>
                <a:r>
                  <a:rPr lang="zh-CN" altLang="en-US" dirty="0"/>
                  <a:t> 到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oMath>
                </a14:m>
                <a:r>
                  <a:rPr lang="zh-CN" altLang="en-US" dirty="0"/>
                  <a:t> 建一条边权为 </a:t>
                </a:r>
                <a14:m>
                  <m:oMath xmlns:m="http://schemas.openxmlformats.org/officeDocument/2006/math">
                    <m:r>
                      <a:rPr lang="en-US" altLang="zh-CN" b="0" i="1" smtClean="0">
                        <a:latin typeface="Cambria Math" panose="02040503050406030204" pitchFamily="18" charset="0"/>
                      </a:rPr>
                      <m:t>𝑏</m:t>
                    </m:r>
                  </m:oMath>
                </a14:m>
                <a:r>
                  <a:rPr lang="zh-CN" altLang="en-US" dirty="0"/>
                  <a:t> 的有向边。然后我们以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0</m:t>
                        </m:r>
                      </m:sub>
                    </m:sSub>
                  </m:oMath>
                </a14:m>
                <a:r>
                  <a:rPr lang="en-US" altLang="zh-CN" dirty="0"/>
                  <a:t> </a:t>
                </a:r>
                <a:r>
                  <a:rPr lang="zh-CN" altLang="en-US" dirty="0"/>
                  <a:t>为源点求单源最短路，由于图中可能有负权，所以需要使用 </a:t>
                </a:r>
                <a:r>
                  <a:rPr lang="en-US" altLang="zh-CN" dirty="0"/>
                  <a:t>Bellman-Ford </a:t>
                </a:r>
                <a:r>
                  <a:rPr lang="zh-CN" altLang="en-US" dirty="0"/>
                  <a:t>或 </a:t>
                </a:r>
                <a:r>
                  <a:rPr lang="en-US" altLang="zh-CN" dirty="0"/>
                  <a:t>SPFA</a:t>
                </a:r>
                <a:r>
                  <a:rPr lang="zh-CN" altLang="en-US" dirty="0"/>
                  <a:t>。</a:t>
                </a:r>
                <a:endParaRPr lang="en-US" altLang="zh-CN" dirty="0"/>
              </a:p>
              <a:p>
                <a:r>
                  <a:rPr lang="zh-CN" altLang="en-US" b="0" dirty="0"/>
                  <a:t>最终 </a:t>
                </a:r>
                <a14:m>
                  <m:oMath xmlns:m="http://schemas.openxmlformats.org/officeDocument/2006/math">
                    <m:sSup>
                      <m:sSupPr>
                        <m:ctrlPr>
                          <a:rPr lang="en-US" altLang="zh-CN" b="0" i="1" smtClean="0">
                            <a:latin typeface="Cambria Math" panose="02040503050406030204" pitchFamily="18" charset="0"/>
                          </a:rPr>
                        </m:ctrlPr>
                      </m:sSupPr>
                      <m:e>
                        <m:d>
                          <m:dPr>
                            <m:begChr m:val="["/>
                            <m:endChr m:val="]"/>
                            <m:ctrlPr>
                              <a:rPr lang="en-US" altLang="zh-CN" i="1" smtClean="0">
                                <a:latin typeface="Cambria Math" panose="02040503050406030204" pitchFamily="18" charset="0"/>
                              </a:rPr>
                            </m:ctrlPr>
                          </m:dPr>
                          <m:e>
                            <m:m>
                              <m:mPr>
                                <m:mcs>
                                  <m:mc>
                                    <m:mcPr>
                                      <m:count m:val="4"/>
                                      <m:mcJc m:val="center"/>
                                    </m:mcPr>
                                  </m:mc>
                                </m:mcs>
                                <m:ctrlPr>
                                  <a:rPr lang="en-US" altLang="zh-CN" i="1" smtClean="0">
                                    <a:latin typeface="Cambria Math" panose="02040503050406030204" pitchFamily="18" charset="0"/>
                                  </a:rPr>
                                </m:ctrlPr>
                              </m:mPr>
                              <m:mr>
                                <m:e>
                                  <m:r>
                                    <a:rPr lang="en-US" altLang="zh-CN" b="0" i="1" smtClean="0">
                                      <a:latin typeface="Cambria Math" panose="02040503050406030204" pitchFamily="18" charset="0"/>
                                    </a:rPr>
                                    <m:t>𝛿</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1</m:t>
                                          </m:r>
                                        </m:sub>
                                      </m:sSub>
                                    </m:e>
                                  </m:d>
                                </m:e>
                                <m:e>
                                  <m:r>
                                    <a:rPr lang="en-US" altLang="zh-CN" b="0" i="1" smtClean="0">
                                      <a:latin typeface="Cambria Math" panose="02040503050406030204" pitchFamily="18" charset="0"/>
                                    </a:rPr>
                                    <m:t>𝛿</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2</m:t>
                                          </m:r>
                                        </m:sub>
                                      </m:sSub>
                                    </m:e>
                                  </m:d>
                                </m:e>
                                <m:e>
                                  <m:r>
                                    <a:rPr lang="en-US" altLang="zh-CN" b="0" i="1" smtClean="0">
                                      <a:latin typeface="Cambria Math" panose="02040503050406030204" pitchFamily="18" charset="0"/>
                                    </a:rPr>
                                    <m:t>⋯</m:t>
                                  </m:r>
                                </m:e>
                                <m:e>
                                  <m:r>
                                    <a:rPr lang="en-US" altLang="zh-CN" b="0" i="1" smtClean="0">
                                      <a:latin typeface="Cambria Math" panose="02040503050406030204" pitchFamily="18" charset="0"/>
                                    </a:rPr>
                                    <m:t>𝛿</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𝑛</m:t>
                                          </m:r>
                                        </m:sub>
                                      </m:sSub>
                                    </m:e>
                                  </m:d>
                                </m:e>
                              </m:mr>
                            </m:m>
                          </m:e>
                        </m:d>
                      </m:e>
                      <m:sup>
                        <m:r>
                          <a:rPr lang="en-US" altLang="zh-CN" b="1" i="0" smtClean="0">
                            <a:latin typeface="Cambria Math" panose="02040503050406030204" pitchFamily="18" charset="0"/>
                          </a:rPr>
                          <m:t>𝐓</m:t>
                        </m:r>
                      </m:sup>
                    </m:sSup>
                  </m:oMath>
                </a14:m>
                <a:r>
                  <a:rPr lang="en-US" altLang="zh-CN" dirty="0"/>
                  <a:t> </a:t>
                </a:r>
                <a:r>
                  <a:rPr lang="zh-CN" altLang="en-US" dirty="0"/>
                  <a:t>即为差分约束系统的一个解。而如果图中存在一个负权重的回路，则会得出 </a:t>
                </a:r>
                <a:r>
                  <a:rPr lang="en-US" altLang="zh-CN" dirty="0"/>
                  <a:t>0 </a:t>
                </a:r>
                <a:r>
                  <a:rPr lang="zh-CN" altLang="en-US" dirty="0"/>
                  <a:t>小于等于一个负数的悖论，进而表明该差分约束系统无解。</a:t>
                </a:r>
                <a:endParaRPr lang="en-US" altLang="zh-CN" dirty="0"/>
              </a:p>
            </p:txBody>
          </p:sp>
        </mc:Choice>
        <mc:Fallback xmlns="">
          <p:sp>
            <p:nvSpPr>
              <p:cNvPr id="3" name="内容占位符 2">
                <a:extLst>
                  <a:ext uri="{FF2B5EF4-FFF2-40B4-BE49-F238E27FC236}">
                    <a16:creationId xmlns:a16="http://schemas.microsoft.com/office/drawing/2014/main" id="{4A5779CC-63BF-4FCE-899F-ABDF2ABC1888}"/>
                  </a:ext>
                </a:extLst>
              </p:cNvPr>
              <p:cNvSpPr>
                <a:spLocks noGrp="1" noRot="1" noChangeAspect="1" noMove="1" noResize="1" noEditPoints="1" noAdjustHandles="1" noChangeArrowheads="1" noChangeShapeType="1" noTextEdit="1"/>
              </p:cNvSpPr>
              <p:nvPr>
                <p:ph idx="1"/>
              </p:nvPr>
            </p:nvSpPr>
            <p:spPr>
              <a:blipFill>
                <a:blip r:embed="rId2"/>
                <a:stretch>
                  <a:fillRect l="-754" t="-1720" r="-38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48100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C9560-9E53-426B-9C04-FE81171488A9}"/>
              </a:ext>
            </a:extLst>
          </p:cNvPr>
          <p:cNvSpPr>
            <a:spLocks noGrp="1"/>
          </p:cNvSpPr>
          <p:nvPr>
            <p:ph type="title"/>
          </p:nvPr>
        </p:nvSpPr>
        <p:spPr/>
        <p:txBody>
          <a:bodyPr>
            <a:normAutofit fontScale="90000"/>
          </a:bodyPr>
          <a:lstStyle/>
          <a:p>
            <a:r>
              <a:rPr lang="zh-CN" altLang="en-US" dirty="0"/>
              <a:t>最短路</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736A60B-2784-4374-A35C-62B6DD4AA79F}"/>
                  </a:ext>
                </a:extLst>
              </p:cNvPr>
              <p:cNvSpPr>
                <a:spLocks noGrp="1"/>
              </p:cNvSpPr>
              <p:nvPr>
                <p:ph idx="1"/>
              </p:nvPr>
            </p:nvSpPr>
            <p:spPr/>
            <p:txBody>
              <a:bodyPr>
                <a:normAutofit/>
              </a:bodyPr>
              <a:lstStyle/>
              <a:p>
                <a:r>
                  <a:rPr lang="zh-CN" altLang="en-US" dirty="0"/>
                  <a:t>在一个带权图 </a:t>
                </a:r>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oMath>
                </a14:m>
                <a:r>
                  <a:rPr lang="zh-CN" altLang="en-US" dirty="0"/>
                  <a:t> 中，我们定义图上一条路径 </a:t>
                </a:r>
                <a14:m>
                  <m:oMath xmlns:m="http://schemas.openxmlformats.org/officeDocument/2006/math">
                    <m:r>
                      <a:rPr lang="en-US" altLang="zh-CN" i="1">
                        <a:latin typeface="Cambria Math" panose="02040503050406030204" pitchFamily="18" charset="0"/>
                      </a:rPr>
                      <m:t>𝑝</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𝑘</m:t>
                        </m:r>
                      </m:sub>
                    </m:sSub>
                  </m:oMath>
                </a14:m>
                <a:r>
                  <a:rPr lang="zh-CN" altLang="en-US" dirty="0"/>
                  <a:t> 的权重 </a:t>
                </a:r>
                <a14:m>
                  <m:oMath xmlns:m="http://schemas.openxmlformats.org/officeDocument/2006/math">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e>
                    </m:d>
                    <m:r>
                      <a:rPr lang="en-US" altLang="zh-CN" b="0" i="1" smtClean="0">
                        <a:latin typeface="Cambria Math" panose="02040503050406030204" pitchFamily="18" charset="0"/>
                      </a:rPr>
                      <m:t>=</m:t>
                    </m:r>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𝑘</m:t>
                        </m:r>
                      </m:sup>
                      <m:e>
                        <m:r>
                          <a:rPr lang="en-US" altLang="zh-CN" b="0" i="1" smtClean="0">
                            <a:latin typeface="Cambria Math" panose="02040503050406030204" pitchFamily="18" charset="0"/>
                          </a:rPr>
                          <m:t>𝑤</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e>
                    </m:nary>
                    <m:r>
                      <a:rPr lang="zh-CN" altLang="en-US" i="1">
                        <a:latin typeface="Cambria Math" panose="02040503050406030204" pitchFamily="18" charset="0"/>
                      </a:rPr>
                      <m:t>，</m:t>
                    </m:r>
                  </m:oMath>
                </a14:m>
                <a:r>
                  <a:rPr lang="zh-CN" altLang="en-US" dirty="0"/>
                  <a:t>其中 </a:t>
                </a:r>
                <a14:m>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oMath>
                </a14:m>
                <a:r>
                  <a:rPr lang="zh-CN" altLang="en-US" dirty="0"/>
                  <a:t> 表明边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oMath>
                </a14:m>
                <a:r>
                  <a:rPr lang="zh-CN" altLang="en-US" dirty="0"/>
                  <a:t> 的边权。其中从 </a:t>
                </a:r>
                <a14:m>
                  <m:oMath xmlns:m="http://schemas.openxmlformats.org/officeDocument/2006/math">
                    <m:r>
                      <a:rPr lang="en-US" altLang="zh-CN" b="0" i="1" smtClean="0">
                        <a:latin typeface="Cambria Math" panose="02040503050406030204" pitchFamily="18" charset="0"/>
                      </a:rPr>
                      <m:t>𝑥</m:t>
                    </m:r>
                  </m:oMath>
                </a14:m>
                <a:r>
                  <a:rPr lang="zh-CN" altLang="en-US" dirty="0"/>
                  <a:t> 到 </a:t>
                </a:r>
                <a14:m>
                  <m:oMath xmlns:m="http://schemas.openxmlformats.org/officeDocument/2006/math">
                    <m:r>
                      <a:rPr lang="en-US" altLang="zh-CN" b="0" i="1" smtClean="0">
                        <a:latin typeface="Cambria Math" panose="02040503050406030204" pitchFamily="18" charset="0"/>
                      </a:rPr>
                      <m:t>𝑦</m:t>
                    </m:r>
                  </m:oMath>
                </a14:m>
                <a:r>
                  <a:rPr lang="zh-CN" altLang="en-US" dirty="0"/>
                  <a:t> 的所有路径中权重最小的路径称为从 </a:t>
                </a:r>
                <a14:m>
                  <m:oMath xmlns:m="http://schemas.openxmlformats.org/officeDocument/2006/math">
                    <m:r>
                      <a:rPr lang="en-US" altLang="zh-CN" b="0" i="1" smtClean="0">
                        <a:latin typeface="Cambria Math" panose="02040503050406030204" pitchFamily="18" charset="0"/>
                      </a:rPr>
                      <m:t>𝑥</m:t>
                    </m:r>
                  </m:oMath>
                </a14:m>
                <a:r>
                  <a:rPr lang="zh-CN" altLang="en-US" dirty="0"/>
                  <a:t> 到 </a:t>
                </a:r>
                <a14:m>
                  <m:oMath xmlns:m="http://schemas.openxmlformats.org/officeDocument/2006/math">
                    <m:r>
                      <a:rPr lang="en-US" altLang="zh-CN" b="0" i="1" smtClean="0">
                        <a:latin typeface="Cambria Math" panose="02040503050406030204" pitchFamily="18" charset="0"/>
                      </a:rPr>
                      <m:t>𝑦</m:t>
                    </m:r>
                  </m:oMath>
                </a14:m>
                <a:r>
                  <a:rPr lang="zh-CN" altLang="en-US" dirty="0"/>
                  <a:t> 的最短路，其中最短路径的权重记作 </a:t>
                </a:r>
                <a14:m>
                  <m:oMath xmlns:m="http://schemas.openxmlformats.org/officeDocument/2006/math">
                    <m:r>
                      <a:rPr lang="en-US" altLang="zh-CN" b="0" i="1" smtClean="0">
                        <a:latin typeface="Cambria Math" panose="02040503050406030204" pitchFamily="18" charset="0"/>
                      </a:rPr>
                      <m:t>𝛿</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zh-CN" altLang="en-US" dirty="0"/>
                  <a:t>。</a:t>
                </a:r>
                <a:endParaRPr lang="en-US" altLang="zh-CN" dirty="0"/>
              </a:p>
              <a:p>
                <a:endParaRPr lang="en-US" altLang="zh-CN" dirty="0"/>
              </a:p>
              <a:p>
                <a:r>
                  <a:rPr lang="zh-CN" altLang="en-US" dirty="0"/>
                  <a:t>最短路径性质：</a:t>
                </a:r>
                <a:endParaRPr lang="en-US" altLang="zh-CN" dirty="0"/>
              </a:p>
              <a:p>
                <a:r>
                  <a:rPr lang="zh-CN" altLang="en-US" dirty="0"/>
                  <a:t>如果一条路径 </a:t>
                </a:r>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𝑘</m:t>
                        </m:r>
                      </m:sub>
                    </m:sSub>
                  </m:oMath>
                </a14:m>
                <a:r>
                  <a:rPr lang="en-US" altLang="zh-CN" dirty="0"/>
                  <a:t> </a:t>
                </a:r>
                <a:r>
                  <a:rPr lang="zh-CN" altLang="en-US" dirty="0"/>
                  <a:t>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0</m:t>
                        </m:r>
                      </m:sub>
                    </m:sSub>
                  </m:oMath>
                </a14:m>
                <a:r>
                  <a:rPr lang="en-US" altLang="zh-CN" dirty="0"/>
                  <a:t> </a:t>
                </a:r>
                <a:r>
                  <a:rPr lang="zh-CN" altLang="en-US" dirty="0"/>
                  <a:t>到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𝑘</m:t>
                        </m:r>
                      </m:sub>
                    </m:sSub>
                  </m:oMath>
                </a14:m>
                <a:r>
                  <a:rPr lang="en-US" altLang="zh-CN" dirty="0"/>
                  <a:t> </a:t>
                </a:r>
                <a:r>
                  <a:rPr lang="zh-CN" altLang="en-US" dirty="0"/>
                  <a:t>的最短路径。则对于其任意一个子路径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 (0≤</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oMath>
                </a14:m>
                <a:r>
                  <a:rPr lang="en-US" altLang="zh-CN" dirty="0"/>
                  <a:t> </a:t>
                </a:r>
                <a:r>
                  <a:rPr lang="zh-CN" altLang="en-US" dirty="0"/>
                  <a:t>均为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oMath>
                </a14:m>
                <a:r>
                  <a:rPr lang="en-US" altLang="zh-CN" dirty="0"/>
                  <a:t> </a:t>
                </a:r>
                <a:r>
                  <a:rPr lang="zh-CN" altLang="en-US" dirty="0"/>
                  <a:t>到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𝑗</m:t>
                        </m:r>
                      </m:sub>
                    </m:sSub>
                  </m:oMath>
                </a14:m>
                <a:r>
                  <a:rPr lang="en-US" altLang="zh-CN" dirty="0"/>
                  <a:t> </a:t>
                </a:r>
                <a:r>
                  <a:rPr lang="zh-CN" altLang="en-US" dirty="0"/>
                  <a:t>的一条最短路径。</a:t>
                </a:r>
                <a:endParaRPr lang="en-US" altLang="zh-CN" dirty="0"/>
              </a:p>
              <a:p>
                <a:r>
                  <a:rPr lang="zh-CN" altLang="en-US" dirty="0"/>
                  <a:t>（三角形不等式）对于任何边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zh-CN" altLang="en-US" i="1">
                        <a:latin typeface="Cambria Math" panose="02040503050406030204" pitchFamily="18" charset="0"/>
                      </a:rPr>
                      <m:t>，</m:t>
                    </m:r>
                  </m:oMath>
                </a14:m>
                <a:r>
                  <a:rPr lang="zh-CN" altLang="en-US" dirty="0"/>
                  <a:t>有 </a:t>
                </a:r>
                <a14:m>
                  <m:oMath xmlns:m="http://schemas.openxmlformats.org/officeDocument/2006/math">
                    <m:r>
                      <a:rPr lang="en-US" altLang="zh-CN" b="0" i="1" smtClean="0">
                        <a:latin typeface="Cambria Math" panose="02040503050406030204" pitchFamily="18" charset="0"/>
                      </a:rPr>
                      <m:t>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oMath>
                </a14:m>
                <a:r>
                  <a:rPr lang="zh-CN" altLang="en-US" dirty="0"/>
                  <a:t>。</a:t>
                </a:r>
                <a:r>
                  <a:rPr lang="en-US" altLang="zh-CN" dirty="0"/>
                  <a:t> </a:t>
                </a:r>
              </a:p>
              <a:p>
                <a:r>
                  <a:rPr lang="zh-CN" altLang="en-US" dirty="0"/>
                  <a:t>图中一个特定结点到图中所有其他点的最短路径所构成的子图一定是一个有向无环图。</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0736A60B-2784-4374-A35C-62B6DD4AA79F}"/>
                  </a:ext>
                </a:extLst>
              </p:cNvPr>
              <p:cNvSpPr>
                <a:spLocks noGrp="1" noRot="1" noChangeAspect="1" noMove="1" noResize="1" noEditPoints="1" noAdjustHandles="1" noChangeArrowheads="1" noChangeShapeType="1" noTextEdit="1"/>
              </p:cNvSpPr>
              <p:nvPr>
                <p:ph idx="1"/>
              </p:nvPr>
            </p:nvSpPr>
            <p:spPr>
              <a:blipFill>
                <a:blip r:embed="rId2"/>
                <a:stretch>
                  <a:fillRect l="-754" t="-1828" r="-6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87079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74FF16-4AF9-488D-ABAD-1C94266AAC03}"/>
              </a:ext>
            </a:extLst>
          </p:cNvPr>
          <p:cNvSpPr>
            <a:spLocks noGrp="1"/>
          </p:cNvSpPr>
          <p:nvPr>
            <p:ph type="title"/>
          </p:nvPr>
        </p:nvSpPr>
        <p:spPr/>
        <p:txBody>
          <a:bodyPr>
            <a:normAutofit fontScale="90000"/>
          </a:bodyPr>
          <a:lstStyle/>
          <a:p>
            <a:r>
              <a:rPr lang="zh-CN" altLang="en-US" dirty="0"/>
              <a:t>全源最短路（</a:t>
            </a:r>
            <a:r>
              <a:rPr lang="en-US" altLang="zh-CN" dirty="0"/>
              <a:t>Floyd </a:t>
            </a:r>
            <a:r>
              <a:rPr lang="zh-CN" altLang="en-US" dirty="0"/>
              <a:t>算法）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C230007-3077-49EA-88EA-27931A432A90}"/>
                  </a:ext>
                </a:extLst>
              </p:cNvPr>
              <p:cNvSpPr>
                <a:spLocks noGrp="1"/>
              </p:cNvSpPr>
              <p:nvPr>
                <p:ph idx="1"/>
              </p:nvPr>
            </p:nvSpPr>
            <p:spPr/>
            <p:txBody>
              <a:bodyPr/>
              <a:lstStyle/>
              <a:p>
                <a:r>
                  <a:rPr lang="zh-CN" altLang="en-US" dirty="0"/>
                  <a:t>给定一个带权图 </a:t>
                </a:r>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oMath>
                </a14:m>
                <a:r>
                  <a:rPr lang="zh-CN" altLang="en-US" dirty="0"/>
                  <a:t>，我们要求每个点两两之间的最短路，这样的问题我们称为全源最短路问题。</a:t>
                </a:r>
                <a:endParaRPr lang="en-US" altLang="zh-CN" dirty="0"/>
              </a:p>
              <a:p>
                <a:endParaRPr lang="en-US" altLang="zh-CN" dirty="0"/>
              </a:p>
              <a:p>
                <a:r>
                  <a:rPr lang="zh-CN" altLang="en-US" dirty="0"/>
                  <a:t>直接想出这个问题的求解方法有些困难，所以我们考虑增量法。即对于图中的两个点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oMath>
                </a14:m>
                <a:r>
                  <a:rPr lang="zh-CN" altLang="en-US" dirty="0"/>
                  <a:t>，我们用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sub>
                    </m:sSub>
                    <m:r>
                      <a:rPr lang="en-US" altLang="zh-CN" b="0" i="1" smtClean="0">
                        <a:latin typeface="Cambria Math" panose="02040503050406030204" pitchFamily="18" charset="0"/>
                      </a:rPr>
                      <m:t> </m:t>
                    </m:r>
                  </m:oMath>
                </a14:m>
                <a:r>
                  <a:rPr lang="zh-CN" altLang="en-US" dirty="0"/>
                  <a:t>表示中途只经过 </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𝑖</m:t>
                    </m:r>
                  </m:oMath>
                </a14:m>
                <a:r>
                  <a:rPr lang="en-US" altLang="zh-CN" dirty="0"/>
                  <a:t> </a:t>
                </a:r>
                <a:r>
                  <a:rPr lang="zh-CN" altLang="en-US" dirty="0"/>
                  <a:t>号结点的路径中，</a:t>
                </a:r>
                <a14:m>
                  <m:oMath xmlns:m="http://schemas.openxmlformats.org/officeDocument/2006/math">
                    <m:r>
                      <a:rPr lang="en-US" altLang="zh-CN" b="0" i="1" smtClean="0">
                        <a:latin typeface="Cambria Math" panose="02040503050406030204" pitchFamily="18" charset="0"/>
                      </a:rPr>
                      <m:t>𝑥</m:t>
                    </m:r>
                  </m:oMath>
                </a14:m>
                <a:r>
                  <a:rPr lang="en-US" altLang="zh-CN" dirty="0"/>
                  <a:t> </a:t>
                </a:r>
                <a:r>
                  <a:rPr lang="zh-CN" altLang="en-US" dirty="0"/>
                  <a:t>到 </a:t>
                </a:r>
                <a14:m>
                  <m:oMath xmlns:m="http://schemas.openxmlformats.org/officeDocument/2006/math">
                    <m:r>
                      <a:rPr lang="en-US" altLang="zh-CN" b="0" i="1" smtClean="0">
                        <a:latin typeface="Cambria Math" panose="02040503050406030204" pitchFamily="18" charset="0"/>
                      </a:rPr>
                      <m:t>𝑦</m:t>
                    </m:r>
                  </m:oMath>
                </a14:m>
                <a:r>
                  <a:rPr lang="en-US" altLang="zh-CN" dirty="0"/>
                  <a:t> </a:t>
                </a:r>
                <a:r>
                  <a:rPr lang="zh-CN" altLang="en-US" dirty="0"/>
                  <a:t>的最短路。转移边界为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oMath>
                </a14:m>
                <a:r>
                  <a:rPr lang="zh-CN" altLang="en-US" dirty="0"/>
                  <a:t>，其中 </a:t>
                </a:r>
                <a14:m>
                  <m:oMath xmlns:m="http://schemas.openxmlformats.org/officeDocument/2006/math">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oMath>
                </a14:m>
                <a:r>
                  <a:rPr lang="en-US" altLang="zh-CN" dirty="0"/>
                  <a:t> </a:t>
                </a:r>
                <a:r>
                  <a:rPr lang="zh-CN" altLang="en-US" dirty="0"/>
                  <a:t>为边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en-US" altLang="zh-CN" dirty="0"/>
                  <a:t> </a:t>
                </a:r>
                <a:r>
                  <a:rPr lang="zh-CN" altLang="en-US" dirty="0"/>
                  <a:t>的边权。</a:t>
                </a:r>
                <a:endParaRPr lang="en-US" altLang="zh-CN" dirty="0"/>
              </a:p>
              <a:p>
                <a:r>
                  <a:rPr lang="zh-CN" altLang="en-US" dirty="0"/>
                  <a:t>现在考虑其转移，即假设我们已经知道了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sub>
                    </m:sSub>
                  </m:oMath>
                </a14:m>
                <a:r>
                  <a:rPr lang="zh-CN" altLang="en-US" dirty="0"/>
                  <a:t>，我们如何求出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sub>
                    </m:sSub>
                  </m:oMath>
                </a14:m>
                <a:r>
                  <a:rPr lang="zh-CN" altLang="en-US" dirty="0"/>
                  <a:t>。我们发现，两个状态间中途可以经过的点仅多了一个，即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号结点。故我们只需看从 </a:t>
                </a:r>
                <a14:m>
                  <m:oMath xmlns:m="http://schemas.openxmlformats.org/officeDocument/2006/math">
                    <m:r>
                      <a:rPr lang="en-US" altLang="zh-CN" b="0" i="1" smtClean="0">
                        <a:latin typeface="Cambria Math" panose="02040503050406030204" pitchFamily="18" charset="0"/>
                      </a:rPr>
                      <m:t>𝑥</m:t>
                    </m:r>
                  </m:oMath>
                </a14:m>
                <a:r>
                  <a:rPr lang="en-US" altLang="zh-CN" dirty="0"/>
                  <a:t> </a:t>
                </a:r>
                <a:r>
                  <a:rPr lang="zh-CN" altLang="en-US" dirty="0"/>
                  <a:t>到 </a:t>
                </a:r>
                <a14:m>
                  <m:oMath xmlns:m="http://schemas.openxmlformats.org/officeDocument/2006/math">
                    <m:r>
                      <a:rPr lang="en-US" altLang="zh-CN" b="0" i="1" smtClean="0">
                        <a:latin typeface="Cambria Math" panose="02040503050406030204" pitchFamily="18" charset="0"/>
                      </a:rPr>
                      <m:t>𝑦</m:t>
                    </m:r>
                  </m:oMath>
                </a14:m>
                <a:r>
                  <a:rPr lang="en-US" altLang="zh-CN" dirty="0"/>
                  <a:t> </a:t>
                </a:r>
                <a:r>
                  <a:rPr lang="zh-CN" altLang="en-US" dirty="0"/>
                  <a:t>途径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号结点的路径长度是否比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sub>
                    </m:sSub>
                  </m:oMath>
                </a14:m>
                <a:r>
                  <a:rPr lang="en-US" altLang="zh-CN" dirty="0"/>
                  <a:t> </a:t>
                </a:r>
                <a:r>
                  <a:rPr lang="zh-CN" altLang="en-US" dirty="0"/>
                  <a:t>小即可。</a:t>
                </a:r>
                <a:endParaRPr lang="en-US" altLang="zh-CN" dirty="0"/>
              </a:p>
              <a:p>
                <a:r>
                  <a:rPr lang="zh-CN" altLang="en-US" dirty="0"/>
                  <a:t>故我们的状态转移方程为：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sub>
                    </m:sSub>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min</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sub>
                    </m:sSub>
                    <m:r>
                      <a:rPr lang="en-US" altLang="zh-CN" b="0" i="1" smtClean="0">
                        <a:latin typeface="Cambria Math" panose="02040503050406030204" pitchFamily="18" charset="0"/>
                      </a:rPr>
                      <m:t>)</m:t>
                    </m:r>
                  </m:oMath>
                </a14:m>
                <a:r>
                  <a:rPr lang="zh-CN" altLang="en-US" dirty="0"/>
                  <a:t>。时间复杂度和空间复杂度均为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oMath>
                </a14:m>
                <a:r>
                  <a:rPr lang="zh-CN" altLang="en-US" dirty="0"/>
                  <a:t>。</a:t>
                </a:r>
                <a:endParaRPr lang="en-US" altLang="zh-CN" dirty="0"/>
              </a:p>
              <a:p>
                <a:r>
                  <a:rPr lang="zh-CN" altLang="en-US" dirty="0"/>
                  <a:t>考虑空间复杂度是否可以优化，发现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r>
                      <a:rPr lang="zh-CN" altLang="en-US" i="1">
                        <a:latin typeface="Cambria Math" panose="02040503050406030204" pitchFamily="18" charset="0"/>
                      </a:rPr>
                      <m:t>以及</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rPr>
                          <m:t>𝑖</m:t>
                        </m:r>
                        <m:r>
                          <a:rPr lang="en-US" altLang="zh-CN" b="0" i="1" smtClean="0">
                            <a:latin typeface="Cambria Math" panose="02040503050406030204" pitchFamily="18" charset="0"/>
                          </a:rPr>
                          <m:t>, </m:t>
                        </m:r>
                        <m:r>
                          <a:rPr lang="en-US" altLang="zh-CN" b="0" i="1" smtClean="0">
                            <a:latin typeface="Cambria Math" panose="02040503050406030204" pitchFamily="18" charset="0"/>
                          </a:rPr>
                          <m:t>𝑦</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sub>
                    </m:sSub>
                    <m:r>
                      <a:rPr lang="zh-CN" altLang="en-US" i="1">
                        <a:latin typeface="Cambria Math" panose="02040503050406030204" pitchFamily="18" charset="0"/>
                      </a:rPr>
                      <m:t>，</m:t>
                    </m:r>
                  </m:oMath>
                </a14:m>
                <a:r>
                  <a:rPr lang="zh-CN" altLang="en-US" dirty="0"/>
                  <a:t>故可以直接将第 </a:t>
                </a:r>
                <a:r>
                  <a:rPr lang="en-US" altLang="zh-CN" dirty="0"/>
                  <a:t>1 </a:t>
                </a:r>
                <a:r>
                  <a:rPr lang="zh-CN" altLang="en-US" dirty="0"/>
                  <a:t>维去掉，空间复杂度降至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r>
                  <a:rPr lang="zh-CN" altLang="en-US" dirty="0"/>
                  <a:t>。</a:t>
                </a:r>
                <a:endParaRPr lang="en-US" altLang="zh-CN" dirty="0"/>
              </a:p>
              <a:p>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CC230007-3077-49EA-88EA-27931A432A90}"/>
                  </a:ext>
                </a:extLst>
              </p:cNvPr>
              <p:cNvSpPr>
                <a:spLocks noGrp="1" noRot="1" noChangeAspect="1" noMove="1" noResize="1" noEditPoints="1" noAdjustHandles="1" noChangeArrowheads="1" noChangeShapeType="1" noTextEdit="1"/>
              </p:cNvSpPr>
              <p:nvPr>
                <p:ph idx="1"/>
              </p:nvPr>
            </p:nvSpPr>
            <p:spPr>
              <a:blipFill>
                <a:blip r:embed="rId2"/>
                <a:stretch>
                  <a:fillRect l="-754" t="-1828" r="-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5006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FA3DCF-D337-43D1-83D8-ED9E93C7F038}"/>
              </a:ext>
            </a:extLst>
          </p:cNvPr>
          <p:cNvSpPr>
            <a:spLocks noGrp="1"/>
          </p:cNvSpPr>
          <p:nvPr>
            <p:ph type="title"/>
          </p:nvPr>
        </p:nvSpPr>
        <p:spPr/>
        <p:txBody>
          <a:bodyPr>
            <a:normAutofit fontScale="90000"/>
          </a:bodyPr>
          <a:lstStyle/>
          <a:p>
            <a:r>
              <a:rPr lang="zh-CN" altLang="en-US" dirty="0"/>
              <a:t>单源最短路</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11F6F7-DBE0-4AFC-A707-562417A6B7F8}"/>
                  </a:ext>
                </a:extLst>
              </p:cNvPr>
              <p:cNvSpPr>
                <a:spLocks noGrp="1"/>
              </p:cNvSpPr>
              <p:nvPr>
                <p:ph idx="1"/>
              </p:nvPr>
            </p:nvSpPr>
            <p:spPr/>
            <p:txBody>
              <a:bodyPr>
                <a:noAutofit/>
              </a:bodyPr>
              <a:lstStyle/>
              <a:p>
                <a:r>
                  <a:rPr lang="zh-CN" altLang="en-US" dirty="0"/>
                  <a:t>我们有时候只希望求出一个特定的点到图中全部点的最短路，我们称这个特殊点为源点，这种问题称为单源最短路。对于边权全为 </a:t>
                </a:r>
                <a:r>
                  <a:rPr lang="en-US" altLang="zh-CN" dirty="0"/>
                  <a:t>1 </a:t>
                </a:r>
                <a:r>
                  <a:rPr lang="zh-CN" altLang="en-US" dirty="0"/>
                  <a:t>的情况，我们可以通过从源点开始 </a:t>
                </a:r>
                <a:r>
                  <a:rPr lang="en-US" altLang="zh-CN" dirty="0" err="1"/>
                  <a:t>bfs</a:t>
                </a:r>
                <a:r>
                  <a:rPr lang="en-US" altLang="zh-CN" dirty="0"/>
                  <a:t> </a:t>
                </a:r>
                <a:r>
                  <a:rPr lang="zh-CN" altLang="en-US" dirty="0"/>
                  <a:t>求得。</a:t>
                </a:r>
                <a:endParaRPr lang="en-US" altLang="zh-CN" dirty="0"/>
              </a:p>
              <a:p>
                <a:endParaRPr lang="en-US" altLang="zh-CN" dirty="0"/>
              </a:p>
              <a:p>
                <a:r>
                  <a:rPr lang="zh-CN" altLang="en-US" dirty="0"/>
                  <a:t>然而如果边权不全为 </a:t>
                </a:r>
                <a:r>
                  <a:rPr lang="en-US" altLang="zh-CN" dirty="0"/>
                  <a:t>1</a:t>
                </a:r>
                <a:r>
                  <a:rPr lang="zh-CN" altLang="en-US" dirty="0"/>
                  <a:t>，我们就需要考虑其他方法。我们设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𝑢</m:t>
                        </m:r>
                      </m:sub>
                    </m:sSub>
                  </m:oMath>
                </a14:m>
                <a:r>
                  <a:rPr lang="zh-CN" altLang="en-US" dirty="0"/>
                  <a:t> 表明源点 </a:t>
                </a:r>
                <a14:m>
                  <m:oMath xmlns:m="http://schemas.openxmlformats.org/officeDocument/2006/math">
                    <m:r>
                      <a:rPr lang="en-US" altLang="zh-CN" b="0" i="1" smtClean="0">
                        <a:latin typeface="Cambria Math" panose="02040503050406030204" pitchFamily="18" charset="0"/>
                      </a:rPr>
                      <m:t>𝑠</m:t>
                    </m:r>
                  </m:oMath>
                </a14:m>
                <a:r>
                  <a:rPr lang="zh-CN" altLang="en-US" dirty="0"/>
                  <a:t> 到 </a:t>
                </a:r>
                <a14:m>
                  <m:oMath xmlns:m="http://schemas.openxmlformats.org/officeDocument/2006/math">
                    <m:r>
                      <a:rPr lang="en-US" altLang="zh-CN" b="0" i="1" smtClean="0">
                        <a:latin typeface="Cambria Math" panose="02040503050406030204" pitchFamily="18" charset="0"/>
                      </a:rPr>
                      <m:t>𝑢</m:t>
                    </m:r>
                  </m:oMath>
                </a14:m>
                <a:r>
                  <a:rPr lang="zh-CN" altLang="en-US" dirty="0"/>
                  <a:t> 的最短路的上界。我们通过某种方式对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𝑢</m:t>
                        </m:r>
                      </m:sub>
                    </m:sSub>
                  </m:oMath>
                </a14:m>
                <a:r>
                  <a:rPr lang="zh-CN" altLang="en-US" dirty="0"/>
                  <a:t> 的更新，不断趋近于 </a:t>
                </a:r>
                <a14:m>
                  <m:oMath xmlns:m="http://schemas.openxmlformats.org/officeDocument/2006/math">
                    <m:r>
                      <a:rPr lang="en-US" altLang="zh-CN" b="0" i="1" smtClean="0">
                        <a:latin typeface="Cambria Math" panose="02040503050406030204" pitchFamily="18" charset="0"/>
                      </a:rPr>
                      <m:t>𝛿</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oMath>
                </a14:m>
                <a:r>
                  <a:rPr lang="zh-CN" altLang="en-US" dirty="0"/>
                  <a:t>。我们一开始令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=0</m:t>
                    </m:r>
                  </m:oMath>
                </a14:m>
                <a:r>
                  <a:rPr lang="zh-CN" altLang="en-US" dirty="0"/>
                  <a:t>，非源点 </a:t>
                </a:r>
                <a14:m>
                  <m:oMath xmlns:m="http://schemas.openxmlformats.org/officeDocument/2006/math">
                    <m:r>
                      <a:rPr lang="en-US" altLang="zh-CN" b="0" i="1" smtClean="0">
                        <a:latin typeface="Cambria Math" panose="02040503050406030204" pitchFamily="18" charset="0"/>
                      </a:rPr>
                      <m:t>𝑢</m:t>
                    </m:r>
                  </m:oMath>
                </a14:m>
                <a:r>
                  <a:rPr lang="en-US" altLang="zh-CN" dirty="0"/>
                  <a:t> </a:t>
                </a:r>
                <a:r>
                  <a:rPr lang="zh-CN" altLang="en-US" dirty="0"/>
                  <a:t>的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oMath>
                </a14:m>
                <a:r>
                  <a:rPr lang="zh-CN" altLang="en-US" dirty="0"/>
                  <a:t>。</a:t>
                </a:r>
                <a:endParaRPr lang="en-US" altLang="zh-CN" dirty="0"/>
              </a:p>
              <a:p>
                <a:r>
                  <a:rPr lang="zh-CN" altLang="en-US" dirty="0"/>
                  <a:t>考虑如何更新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𝑢</m:t>
                        </m:r>
                      </m:sub>
                    </m:sSub>
                  </m:oMath>
                </a14:m>
                <a:r>
                  <a:rPr lang="zh-CN" altLang="en-US" dirty="0"/>
                  <a:t>，使其更趋近于 </a:t>
                </a:r>
                <a14:m>
                  <m:oMath xmlns:m="http://schemas.openxmlformats.org/officeDocument/2006/math">
                    <m:r>
                      <a:rPr lang="en-US" altLang="zh-CN" b="0" i="1" smtClean="0">
                        <a:latin typeface="Cambria Math" panose="02040503050406030204" pitchFamily="18" charset="0"/>
                      </a:rPr>
                      <m:t>𝛿</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oMath>
                </a14:m>
                <a:r>
                  <a:rPr lang="zh-CN" altLang="en-US" dirty="0"/>
                  <a:t>。我们可以遍历与 </a:t>
                </a:r>
                <a14:m>
                  <m:oMath xmlns:m="http://schemas.openxmlformats.org/officeDocument/2006/math">
                    <m:r>
                      <a:rPr lang="en-US" altLang="zh-CN" b="0" i="1" smtClean="0">
                        <a:latin typeface="Cambria Math" panose="02040503050406030204" pitchFamily="18" charset="0"/>
                      </a:rPr>
                      <m:t>𝑢</m:t>
                    </m:r>
                  </m:oMath>
                </a14:m>
                <a:r>
                  <a:rPr lang="zh-CN" altLang="en-US" dirty="0"/>
                  <a:t> 直接相连的结点 </a:t>
                </a:r>
                <a14:m>
                  <m:oMath xmlns:m="http://schemas.openxmlformats.org/officeDocument/2006/math">
                    <m:r>
                      <a:rPr lang="en-US" altLang="zh-CN" b="0" i="1" smtClean="0">
                        <a:latin typeface="Cambria Math" panose="02040503050406030204" pitchFamily="18" charset="0"/>
                      </a:rPr>
                      <m:t>𝑣</m:t>
                    </m:r>
                    <m:r>
                      <a:rPr lang="zh-CN" altLang="en-US" i="1">
                        <a:latin typeface="Cambria Math" panose="02040503050406030204" pitchFamily="18" charset="0"/>
                      </a:rPr>
                      <m:t>，</m:t>
                    </m:r>
                    <m:r>
                      <a:rPr lang="zh-CN" altLang="en-US" i="1" smtClean="0">
                        <a:latin typeface="Cambria Math" panose="02040503050406030204" pitchFamily="18" charset="0"/>
                      </a:rPr>
                      <m:t>如果</m:t>
                    </m:r>
                  </m:oMath>
                </a14:m>
                <a:r>
                  <a:rPr lang="zh-CN" altLang="en-US"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𝑣</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oMath>
                </a14:m>
                <a:r>
                  <a:rPr lang="zh-CN" altLang="en-US" dirty="0"/>
                  <a:t>。则我们将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𝑣</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oMath>
                </a14:m>
                <a:r>
                  <a:rPr lang="zh-CN" altLang="en-US" dirty="0"/>
                  <a:t>。我们称这样一次针对边 </a:t>
                </a:r>
                <a14:m>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oMath>
                </a14:m>
                <a:r>
                  <a:rPr lang="zh-CN" altLang="en-US" dirty="0"/>
                  <a:t> 的操作为对边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oMath>
                </a14:m>
                <a:r>
                  <a:rPr lang="zh-CN" altLang="en-US" dirty="0"/>
                  <a:t> 进行松弛。</a:t>
                </a:r>
                <a:endParaRPr lang="en-US" altLang="zh-CN" dirty="0"/>
              </a:p>
              <a:p>
                <a:r>
                  <a:rPr lang="zh-CN" altLang="en-US" dirty="0"/>
                  <a:t>松弛的性质为：如果 </a:t>
                </a:r>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𝑘</m:t>
                        </m:r>
                      </m:sub>
                    </m:sSub>
                  </m:oMath>
                </a14:m>
                <a:r>
                  <a:rPr lang="zh-CN" altLang="en-US" dirty="0"/>
                  <a:t> 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0</m:t>
                        </m:r>
                      </m:sub>
                    </m:sSub>
                  </m:oMath>
                </a14:m>
                <a:r>
                  <a:rPr lang="zh-CN" altLang="en-US" dirty="0"/>
                  <a:t> 到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𝑘</m:t>
                        </m:r>
                      </m:sub>
                    </m:sSub>
                  </m:oMath>
                </a14:m>
                <a:r>
                  <a:rPr lang="zh-CN" altLang="en-US" dirty="0"/>
                  <a:t> 的一条最短路径，那么求以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0</m:t>
                        </m:r>
                      </m:sub>
                    </m:sSub>
                  </m:oMath>
                </a14:m>
                <a:r>
                  <a:rPr lang="zh-CN" altLang="en-US" dirty="0"/>
                  <a:t> 为源点的最短路径时，我们依次对边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oMath>
                </a14:m>
                <a:r>
                  <a:rPr lang="zh-CN" altLang="en-US" dirty="0"/>
                  <a:t> 进行松弛，那么最终可以使得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𝑘</m:t>
                            </m:r>
                          </m:sub>
                        </m:sSub>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𝛿</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oMath>
                </a14:m>
                <a:r>
                  <a:rPr lang="zh-CN" altLang="en-US" dirty="0"/>
                  <a:t>。该性质的成立与其他边的松弛操作及次序无关。</a:t>
                </a:r>
              </a:p>
            </p:txBody>
          </p:sp>
        </mc:Choice>
        <mc:Fallback xmlns="">
          <p:sp>
            <p:nvSpPr>
              <p:cNvPr id="3" name="内容占位符 2">
                <a:extLst>
                  <a:ext uri="{FF2B5EF4-FFF2-40B4-BE49-F238E27FC236}">
                    <a16:creationId xmlns:a16="http://schemas.microsoft.com/office/drawing/2014/main" id="{5A11F6F7-DBE0-4AFC-A707-562417A6B7F8}"/>
                  </a:ext>
                </a:extLst>
              </p:cNvPr>
              <p:cNvSpPr>
                <a:spLocks noGrp="1" noRot="1" noChangeAspect="1" noMove="1" noResize="1" noEditPoints="1" noAdjustHandles="1" noChangeArrowheads="1" noChangeShapeType="1" noTextEdit="1"/>
              </p:cNvSpPr>
              <p:nvPr>
                <p:ph idx="1"/>
              </p:nvPr>
            </p:nvSpPr>
            <p:spPr>
              <a:blipFill>
                <a:blip r:embed="rId2"/>
                <a:stretch>
                  <a:fillRect l="-754" t="-1505" r="-38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93373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799A80-168E-41EA-BD43-6C5E7AA12000}"/>
              </a:ext>
            </a:extLst>
          </p:cNvPr>
          <p:cNvSpPr>
            <a:spLocks noGrp="1"/>
          </p:cNvSpPr>
          <p:nvPr>
            <p:ph type="title"/>
          </p:nvPr>
        </p:nvSpPr>
        <p:spPr/>
        <p:txBody>
          <a:bodyPr>
            <a:normAutofit fontScale="90000"/>
          </a:bodyPr>
          <a:lstStyle/>
          <a:p>
            <a:r>
              <a:rPr lang="en-US" altLang="zh-CN" dirty="0"/>
              <a:t>Bellman-Ford </a:t>
            </a:r>
            <a:r>
              <a:rPr lang="zh-CN" altLang="en-US" dirty="0"/>
              <a:t>算法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B5D7CE7-1475-442A-9881-089C4E539288}"/>
                  </a:ext>
                </a:extLst>
              </p:cNvPr>
              <p:cNvSpPr>
                <a:spLocks noGrp="1"/>
              </p:cNvSpPr>
              <p:nvPr>
                <p:ph idx="1"/>
              </p:nvPr>
            </p:nvSpPr>
            <p:spPr/>
            <p:txBody>
              <a:bodyPr/>
              <a:lstStyle/>
              <a:p>
                <a:r>
                  <a:rPr lang="zh-CN" altLang="en-US" dirty="0"/>
                  <a:t>由松弛的性质，我们可以有一个简单的想法：我们不断尝试对图中的每一条边进行一次松弛。即每进行一次循环，就对图中所有边进行松弛操作，直到图中所有的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𝑢</m:t>
                        </m:r>
                      </m:sub>
                    </m:sSub>
                  </m:oMath>
                </a14:m>
                <a:r>
                  <a:rPr lang="zh-CN" altLang="en-US" dirty="0"/>
                  <a:t> 在松弛操作后不会继续变小为止（也即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𝛿</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 </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oMath>
                </a14:m>
                <a:r>
                  <a:rPr lang="zh-CN" altLang="en-US" dirty="0"/>
                  <a:t>）。</a:t>
                </a:r>
                <a:endParaRPr lang="en-US" altLang="zh-CN" dirty="0"/>
              </a:p>
              <a:p>
                <a:r>
                  <a:rPr lang="zh-CN" altLang="en-US" dirty="0"/>
                  <a:t>考虑我们最多需要进行多少次这样的循环。如果图中不存在一条权重为负数的回路，那么图中任意两点间的最短路径均为简单路径，而简单路径所包含边的数量不会超过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𝑉</m:t>
                        </m:r>
                      </m:e>
                    </m:d>
                    <m:r>
                      <a:rPr lang="en-US" altLang="zh-CN" b="0" i="1" smtClean="0">
                        <a:latin typeface="Cambria Math" panose="02040503050406030204" pitchFamily="18" charset="0"/>
                      </a:rPr>
                      <m:t>−1</m:t>
                    </m:r>
                    <m:r>
                      <a:rPr lang="zh-CN" altLang="en-US" i="1">
                        <a:latin typeface="Cambria Math" panose="02040503050406030204" pitchFamily="18" charset="0"/>
                      </a:rPr>
                      <m:t>，</m:t>
                    </m:r>
                  </m:oMath>
                </a14:m>
                <a:r>
                  <a:rPr lang="zh-CN" altLang="en-US" dirty="0"/>
                  <a:t>故我们最多只需循环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𝑉</m:t>
                        </m:r>
                      </m:e>
                    </m:d>
                    <m:r>
                      <a:rPr lang="en-US" altLang="zh-CN" b="0" i="1" smtClean="0">
                        <a:latin typeface="Cambria Math" panose="02040503050406030204" pitchFamily="18" charset="0"/>
                      </a:rPr>
                      <m:t>−1</m:t>
                    </m:r>
                  </m:oMath>
                </a14:m>
                <a:r>
                  <a:rPr lang="zh-CN" altLang="en-US" dirty="0"/>
                  <a:t> 次即可。进而本算法整体的时间复杂度为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oMath>
                </a14:m>
                <a:r>
                  <a:rPr lang="zh-CN" altLang="en-US" dirty="0"/>
                  <a:t>。</a:t>
                </a:r>
                <a:endParaRPr lang="en-US" altLang="zh-CN" dirty="0"/>
              </a:p>
              <a:p>
                <a:r>
                  <a:rPr lang="zh-CN" altLang="en-US" dirty="0"/>
                  <a:t>当然，我们也可以使用此算法判断图中是否有权重为负数的回路。即若在第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oMath>
                </a14:m>
                <a:r>
                  <a:rPr lang="zh-CN" altLang="en-US" dirty="0"/>
                  <a:t> 次循环中，存在一个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𝑢</m:t>
                        </m:r>
                      </m:sub>
                    </m:sSub>
                  </m:oMath>
                </a14:m>
                <a:r>
                  <a:rPr lang="zh-CN" altLang="en-US" dirty="0"/>
                  <a:t> 仍然可以被松弛操作变小，则此图存在权重为负数的回路。</a:t>
                </a:r>
              </a:p>
            </p:txBody>
          </p:sp>
        </mc:Choice>
        <mc:Fallback xmlns="">
          <p:sp>
            <p:nvSpPr>
              <p:cNvPr id="3" name="内容占位符 2">
                <a:extLst>
                  <a:ext uri="{FF2B5EF4-FFF2-40B4-BE49-F238E27FC236}">
                    <a16:creationId xmlns:a16="http://schemas.microsoft.com/office/drawing/2014/main" id="{AB5D7CE7-1475-442A-9881-089C4E539288}"/>
                  </a:ext>
                </a:extLst>
              </p:cNvPr>
              <p:cNvSpPr>
                <a:spLocks noGrp="1" noRot="1" noChangeAspect="1" noMove="1" noResize="1" noEditPoints="1" noAdjustHandles="1" noChangeArrowheads="1" noChangeShapeType="1" noTextEdit="1"/>
              </p:cNvSpPr>
              <p:nvPr>
                <p:ph idx="1"/>
              </p:nvPr>
            </p:nvSpPr>
            <p:spPr>
              <a:blipFill>
                <a:blip r:embed="rId2"/>
                <a:stretch>
                  <a:fillRect l="-754" t="-1505" r="-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76341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190A51-1065-429B-97E0-C7940D351FED}"/>
              </a:ext>
            </a:extLst>
          </p:cNvPr>
          <p:cNvSpPr>
            <a:spLocks noGrp="1"/>
          </p:cNvSpPr>
          <p:nvPr>
            <p:ph type="title"/>
          </p:nvPr>
        </p:nvSpPr>
        <p:spPr/>
        <p:txBody>
          <a:bodyPr>
            <a:normAutofit fontScale="90000"/>
          </a:bodyPr>
          <a:lstStyle/>
          <a:p>
            <a:r>
              <a:rPr lang="en-US" altLang="zh-CN" dirty="0"/>
              <a:t>SPFA </a:t>
            </a:r>
            <a:r>
              <a:rPr lang="zh-CN" altLang="en-US" dirty="0"/>
              <a:t>算法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C3D27CA-464D-4800-A138-B7D297B510F5}"/>
                  </a:ext>
                </a:extLst>
              </p:cNvPr>
              <p:cNvSpPr>
                <a:spLocks noGrp="1"/>
              </p:cNvSpPr>
              <p:nvPr>
                <p:ph idx="1"/>
              </p:nvPr>
            </p:nvSpPr>
            <p:spPr/>
            <p:txBody>
              <a:bodyPr/>
              <a:lstStyle/>
              <a:p>
                <a:r>
                  <a:rPr lang="zh-CN" altLang="en-US" dirty="0"/>
                  <a:t>我们发现 </a:t>
                </a:r>
                <a:r>
                  <a:rPr lang="en-US" altLang="zh-CN" dirty="0"/>
                  <a:t>Bellman-Ford </a:t>
                </a:r>
                <a:r>
                  <a:rPr lang="zh-CN" altLang="en-US" dirty="0"/>
                  <a:t>算法在循环中会做许多无用的松弛操作。考虑如何减少无用的松弛操作，发现如果一次对边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oMath>
                </a14:m>
                <a:r>
                  <a:rPr lang="zh-CN" altLang="en-US" dirty="0"/>
                  <a:t> 的松弛后，</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𝑣</m:t>
                        </m:r>
                      </m:sub>
                    </m:sSub>
                  </m:oMath>
                </a14:m>
                <a:r>
                  <a:rPr lang="zh-CN" altLang="en-US" dirty="0"/>
                  <a:t> 变小，那么结点 </a:t>
                </a:r>
                <a14:m>
                  <m:oMath xmlns:m="http://schemas.openxmlformats.org/officeDocument/2006/math">
                    <m:r>
                      <a:rPr lang="en-US" altLang="zh-CN" b="0" i="1" smtClean="0">
                        <a:latin typeface="Cambria Math" panose="02040503050406030204" pitchFamily="18" charset="0"/>
                      </a:rPr>
                      <m:t>𝑣</m:t>
                    </m:r>
                  </m:oMath>
                </a14:m>
                <a:r>
                  <a:rPr lang="zh-CN" altLang="en-US" dirty="0"/>
                  <a:t> 才可能通过松弛与它相关联的边更新其他结点的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𝑥</m:t>
                        </m:r>
                      </m:sub>
                    </m:sSub>
                  </m:oMath>
                </a14:m>
                <a:r>
                  <a:rPr lang="zh-CN" altLang="en-US" dirty="0"/>
                  <a:t>。</a:t>
                </a:r>
                <a:endParaRPr lang="en-US" altLang="zh-CN" dirty="0"/>
              </a:p>
              <a:p>
                <a:r>
                  <a:rPr lang="zh-CN" altLang="en-US" dirty="0"/>
                  <a:t>故每次松弛后，我们将在本次松弛后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𝑥</m:t>
                        </m:r>
                      </m:sub>
                    </m:sSub>
                  </m:oMath>
                </a14:m>
                <a:r>
                  <a:rPr lang="zh-CN" altLang="en-US" dirty="0"/>
                  <a:t> 变小的结点加入到一个队列中。每次我们只从队列中取出结点，对其相关联的边进行松弛。直到队列为空即可。</a:t>
                </a:r>
                <a:endParaRPr lang="en-US" altLang="zh-CN" dirty="0"/>
              </a:p>
              <a:p>
                <a:endParaRPr lang="en-US" altLang="zh-CN" dirty="0"/>
              </a:p>
              <a:p>
                <a:r>
                  <a:rPr lang="zh-CN" altLang="en-US" dirty="0"/>
                  <a:t>本算法期望时间复杂度似乎可以达到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𝐸</m:t>
                        </m:r>
                      </m:e>
                    </m:d>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log</m:t>
                    </m:r>
                    <m:r>
                      <a:rPr lang="en-US" altLang="zh-CN" b="0" i="1" smtClean="0">
                        <a:latin typeface="Cambria Math" panose="02040503050406030204" pitchFamily="18" charset="0"/>
                      </a:rPr>
                      <m:t> |</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oMath>
                </a14:m>
                <a:r>
                  <a:rPr lang="zh-CN" altLang="en-US" dirty="0"/>
                  <a:t>。但是由于把 </a:t>
                </a:r>
                <a:r>
                  <a:rPr lang="en-US" altLang="zh-CN" dirty="0"/>
                  <a:t>SPFA </a:t>
                </a:r>
                <a:r>
                  <a:rPr lang="zh-CN" altLang="en-US" dirty="0"/>
                  <a:t>卡到最坏运行时间复杂度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oMath>
                </a14:m>
                <a:r>
                  <a:rPr lang="zh-CN" altLang="en-US" dirty="0"/>
                  <a:t> 的构造成本极低（网格图即可将其卡掉），所以除判负环等用途，其他情况不建议使用。</a:t>
                </a:r>
              </a:p>
            </p:txBody>
          </p:sp>
        </mc:Choice>
        <mc:Fallback xmlns="">
          <p:sp>
            <p:nvSpPr>
              <p:cNvPr id="3" name="内容占位符 2">
                <a:extLst>
                  <a:ext uri="{FF2B5EF4-FFF2-40B4-BE49-F238E27FC236}">
                    <a16:creationId xmlns:a16="http://schemas.microsoft.com/office/drawing/2014/main" id="{3C3D27CA-464D-4800-A138-B7D297B510F5}"/>
                  </a:ext>
                </a:extLst>
              </p:cNvPr>
              <p:cNvSpPr>
                <a:spLocks noGrp="1" noRot="1" noChangeAspect="1" noMove="1" noResize="1" noEditPoints="1" noAdjustHandles="1" noChangeArrowheads="1" noChangeShapeType="1" noTextEdit="1"/>
              </p:cNvSpPr>
              <p:nvPr>
                <p:ph idx="1"/>
              </p:nvPr>
            </p:nvSpPr>
            <p:spPr>
              <a:blipFill>
                <a:blip r:embed="rId2"/>
                <a:stretch>
                  <a:fillRect l="-754" t="-1828" r="-38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72164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3312FF-C19B-43E9-9CA2-E3E30EB8544A}"/>
              </a:ext>
            </a:extLst>
          </p:cNvPr>
          <p:cNvSpPr>
            <a:spLocks noGrp="1"/>
          </p:cNvSpPr>
          <p:nvPr>
            <p:ph type="title"/>
          </p:nvPr>
        </p:nvSpPr>
        <p:spPr/>
        <p:txBody>
          <a:bodyPr>
            <a:normAutofit fontScale="90000"/>
          </a:bodyPr>
          <a:lstStyle/>
          <a:p>
            <a:r>
              <a:rPr lang="en-US" altLang="zh-CN" dirty="0"/>
              <a:t>Dijkstra </a:t>
            </a:r>
            <a:r>
              <a:rPr lang="zh-CN" altLang="en-US" dirty="0"/>
              <a:t>算法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C7F732E-D7AC-4DFA-9607-BC5388DC6C43}"/>
                  </a:ext>
                </a:extLst>
              </p:cNvPr>
              <p:cNvSpPr>
                <a:spLocks noGrp="1"/>
              </p:cNvSpPr>
              <p:nvPr>
                <p:ph idx="1"/>
              </p:nvPr>
            </p:nvSpPr>
            <p:spPr/>
            <p:txBody>
              <a:bodyPr/>
              <a:lstStyle/>
              <a:p>
                <a:r>
                  <a:rPr lang="zh-CN" altLang="en-US" dirty="0"/>
                  <a:t>考虑到 </a:t>
                </a:r>
                <a:r>
                  <a:rPr lang="en-US" altLang="zh-CN" dirty="0"/>
                  <a:t>Bellman-Ford </a:t>
                </a:r>
                <a:r>
                  <a:rPr lang="zh-CN" altLang="en-US" dirty="0"/>
                  <a:t>算法的时间复杂度较大，所以我们需要一个新的算法求解单源最短路。</a:t>
                </a:r>
                <a:endParaRPr lang="en-US" altLang="zh-CN" dirty="0"/>
              </a:p>
              <a:p>
                <a:r>
                  <a:rPr lang="en-US" altLang="zh-CN" dirty="0"/>
                  <a:t>Dijkstra </a:t>
                </a:r>
                <a:r>
                  <a:rPr lang="zh-CN" altLang="en-US" dirty="0"/>
                  <a:t>发明了一个新的算法，用于求解非负权图的单源最短路问题。算法具体流程为：</a:t>
                </a:r>
                <a:endParaRPr lang="en-US" altLang="zh-CN" dirty="0"/>
              </a:p>
              <a:p>
                <a:r>
                  <a:rPr lang="zh-CN" altLang="en-US" dirty="0"/>
                  <a:t>初始令</a:t>
                </a: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=0</m:t>
                    </m:r>
                  </m:oMath>
                </a14:m>
                <a:r>
                  <a:rPr lang="zh-CN" altLang="en-US" dirty="0"/>
                  <a:t>，非</a:t>
                </a:r>
                <a14:m>
                  <m:oMath xmlns:m="http://schemas.openxmlformats.org/officeDocument/2006/math">
                    <m:r>
                      <a:rPr lang="zh-CN" altLang="en-US" b="0" i="1" dirty="0">
                        <a:latin typeface="Cambria Math" panose="02040503050406030204" pitchFamily="18" charset="0"/>
                      </a:rPr>
                      <m:t>源点</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𝑢</m:t>
                    </m:r>
                    <m:r>
                      <a:rPr lang="en-US" altLang="zh-CN" b="0" i="0" dirty="0" smtClean="0">
                        <a:latin typeface="Cambria Math" panose="02040503050406030204" pitchFamily="18" charset="0"/>
                      </a:rPr>
                      <m:t> </m:t>
                    </m:r>
                    <m:r>
                      <a:rPr lang="zh-CN" altLang="en-US" i="1" dirty="0">
                        <a:latin typeface="Cambria Math" panose="02040503050406030204" pitchFamily="18" charset="0"/>
                      </a:rPr>
                      <m:t>的</m:t>
                    </m:r>
                  </m:oMath>
                </a14:m>
                <a:r>
                  <a:rPr lang="zh-CN" altLang="en-US" dirty="0"/>
                  <a:t> </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𝑑</m:t>
                        </m:r>
                      </m:e>
                      <m:sub>
                        <m:r>
                          <a:rPr lang="en-US" altLang="zh-CN" b="0" i="1" dirty="0" smtClean="0">
                            <a:latin typeface="Cambria Math" panose="02040503050406030204" pitchFamily="18" charset="0"/>
                          </a:rPr>
                          <m:t>𝑢</m:t>
                        </m:r>
                      </m:sub>
                    </m:sSub>
                    <m:r>
                      <a:rPr lang="en-US" altLang="zh-CN" b="0" i="1" dirty="0" smtClean="0">
                        <a:latin typeface="Cambria Math" panose="02040503050406030204" pitchFamily="18" charset="0"/>
                      </a:rPr>
                      <m:t>=+∞</m:t>
                    </m:r>
                  </m:oMath>
                </a14:m>
                <a:r>
                  <a:rPr lang="zh-CN" altLang="en-US" dirty="0"/>
                  <a:t>。且定义所以结点为未访问过的结点。</a:t>
                </a:r>
                <a:endParaRPr lang="en-US" altLang="zh-CN" dirty="0"/>
              </a:p>
              <a:p>
                <a:r>
                  <a:rPr lang="zh-CN" altLang="en-US" dirty="0"/>
                  <a:t>从未访问过的结点集合中取出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𝑢</m:t>
                        </m:r>
                      </m:sub>
                    </m:sSub>
                  </m:oMath>
                </a14:m>
                <a:r>
                  <a:rPr lang="zh-CN" altLang="en-US" dirty="0"/>
                  <a:t> 最小的结点，对其相关联的所有边进行松弛，然后标记这个取出的结点为访问过的结点。</a:t>
                </a:r>
                <a:endParaRPr lang="en-US" altLang="zh-CN" dirty="0"/>
              </a:p>
              <a:p>
                <a:r>
                  <a:rPr lang="zh-CN" altLang="en-US" dirty="0"/>
                  <a:t>重复此过程，直到所有结点均被访问过，此时对于所有结点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𝛿</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 </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oMath>
                </a14:m>
                <a:r>
                  <a:rPr lang="zh-CN" altLang="en-US" dirty="0"/>
                  <a:t>。</a:t>
                </a:r>
                <a:endParaRPr lang="en-US" altLang="zh-CN" dirty="0"/>
              </a:p>
              <a:p>
                <a:r>
                  <a:rPr lang="zh-CN" altLang="en-US" dirty="0"/>
                  <a:t>本算法正确性证明可使用反证法。</a:t>
                </a:r>
                <a:endParaRPr lang="en-US" altLang="zh-CN" dirty="0"/>
              </a:p>
              <a:p>
                <a:r>
                  <a:rPr lang="zh-CN" altLang="en-US" dirty="0"/>
                  <a:t>考虑分析该算法的时间复杂度，由于从未访问过的结点中找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𝑢</m:t>
                        </m:r>
                      </m:sub>
                    </m:sSub>
                  </m:oMath>
                </a14:m>
                <a:r>
                  <a:rPr lang="zh-CN" altLang="en-US" dirty="0"/>
                  <a:t> 最小的结点的时间复杂度为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r>
                      <a:rPr lang="en-US" altLang="zh-CN" b="0" i="1" smtClean="0">
                        <a:latin typeface="Cambria Math" panose="02040503050406030204" pitchFamily="18" charset="0"/>
                      </a:rPr>
                      <m:t>|) </m:t>
                    </m:r>
                  </m:oMath>
                </a14:m>
                <a:r>
                  <a:rPr lang="zh-CN" altLang="en-US" dirty="0"/>
                  <a:t>，而每个结点从未访问过的状态变成访问过状态只会变一次，故总时间复杂度为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𝑉</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𝑉</m:t>
                        </m:r>
                      </m:e>
                    </m:d>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a:t>但是如果采用堆优化寻找非访问过的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𝑢</m:t>
                        </m:r>
                      </m:sub>
                    </m:sSub>
                  </m:oMath>
                </a14:m>
                <a:r>
                  <a:rPr lang="zh-CN" altLang="en-US" dirty="0"/>
                  <a:t> 最小的结点，那么时间复杂度就会变为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𝑉</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𝐸</m:t>
                            </m:r>
                          </m:e>
                        </m:d>
                      </m:e>
                    </m:d>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log</m:t>
                    </m:r>
                    <m:r>
                      <a:rPr lang="en-US" altLang="zh-CN" b="0" i="1" smtClean="0">
                        <a:latin typeface="Cambria Math" panose="02040503050406030204" pitchFamily="18" charset="0"/>
                      </a:rPr>
                      <m:t> |</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oMath>
                </a14:m>
                <a:r>
                  <a:rPr lang="zh-CN" altLang="en-US" dirty="0"/>
                  <a:t>。</a:t>
                </a:r>
              </a:p>
            </p:txBody>
          </p:sp>
        </mc:Choice>
        <mc:Fallback xmlns="">
          <p:sp>
            <p:nvSpPr>
              <p:cNvPr id="3" name="内容占位符 2">
                <a:extLst>
                  <a:ext uri="{FF2B5EF4-FFF2-40B4-BE49-F238E27FC236}">
                    <a16:creationId xmlns:a16="http://schemas.microsoft.com/office/drawing/2014/main" id="{8C7F732E-D7AC-4DFA-9607-BC5388DC6C43}"/>
                  </a:ext>
                </a:extLst>
              </p:cNvPr>
              <p:cNvSpPr>
                <a:spLocks noGrp="1" noRot="1" noChangeAspect="1" noMove="1" noResize="1" noEditPoints="1" noAdjustHandles="1" noChangeArrowheads="1" noChangeShapeType="1" noTextEdit="1"/>
              </p:cNvSpPr>
              <p:nvPr>
                <p:ph idx="1"/>
              </p:nvPr>
            </p:nvSpPr>
            <p:spPr>
              <a:blipFill>
                <a:blip r:embed="rId2"/>
                <a:stretch>
                  <a:fillRect l="-754" t="-1828" r="-38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2994572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73AEB-B8B6-437D-9128-BD2DEEEFA1B3}"/>
              </a:ext>
            </a:extLst>
          </p:cNvPr>
          <p:cNvSpPr>
            <a:spLocks noGrp="1"/>
          </p:cNvSpPr>
          <p:nvPr>
            <p:ph type="title"/>
          </p:nvPr>
        </p:nvSpPr>
        <p:spPr/>
        <p:txBody>
          <a:bodyPr>
            <a:normAutofit fontScale="90000"/>
          </a:bodyPr>
          <a:lstStyle/>
          <a:p>
            <a:r>
              <a:rPr lang="en-US" altLang="zh-CN" dirty="0"/>
              <a:t>P1629 </a:t>
            </a:r>
            <a:r>
              <a:rPr lang="zh-CN" altLang="en-US" dirty="0"/>
              <a:t>邮递员送信</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DAB1244-9B45-4524-9942-F5A6B00F0F62}"/>
                  </a:ext>
                </a:extLst>
              </p:cNvPr>
              <p:cNvSpPr>
                <a:spLocks noGrp="1"/>
              </p:cNvSpPr>
              <p:nvPr>
                <p:ph idx="1"/>
              </p:nvPr>
            </p:nvSpPr>
            <p:spPr/>
            <p:txBody>
              <a:bodyPr/>
              <a:lstStyle/>
              <a:p>
                <a:r>
                  <a:rPr lang="zh-CN" altLang="en-US" dirty="0"/>
                  <a:t>有一个邮递员要从邮局所在的 </a:t>
                </a:r>
                <a:r>
                  <a:rPr lang="en-US" altLang="zh-CN" dirty="0"/>
                  <a:t>1 </a:t>
                </a:r>
                <a:r>
                  <a:rPr lang="zh-CN" altLang="en-US" dirty="0"/>
                  <a:t>号结点出发，前往 </a:t>
                </a:r>
                <a14:m>
                  <m:oMath xmlns:m="http://schemas.openxmlformats.org/officeDocument/2006/math">
                    <m:r>
                      <a:rPr lang="en-US" altLang="zh-CN" b="0" i="1" smtClean="0">
                        <a:latin typeface="Cambria Math" panose="02040503050406030204" pitchFamily="18" charset="0"/>
                      </a:rPr>
                      <m:t>2,3,⋯,</m:t>
                    </m:r>
                    <m:r>
                      <a:rPr lang="en-US" altLang="zh-CN" b="0" i="1" smtClean="0">
                        <a:latin typeface="Cambria Math" panose="02040503050406030204" pitchFamily="18" charset="0"/>
                      </a:rPr>
                      <m:t>𝑛</m:t>
                    </m:r>
                  </m:oMath>
                </a14:m>
                <a:r>
                  <a:rPr lang="zh-CN" altLang="en-US" dirty="0"/>
                  <a:t> 号结点送信，每一次他只能给一个结点送信，送完信后需要返回邮局后才可以再给下一个结点送信。一共有 </a:t>
                </a:r>
                <a14:m>
                  <m:oMath xmlns:m="http://schemas.openxmlformats.org/officeDocument/2006/math">
                    <m:r>
                      <a:rPr lang="en-US" altLang="zh-CN" b="0" i="1" smtClean="0">
                        <a:latin typeface="Cambria Math" panose="02040503050406030204" pitchFamily="18" charset="0"/>
                      </a:rPr>
                      <m:t>𝑚</m:t>
                    </m:r>
                  </m:oMath>
                </a14:m>
                <a:r>
                  <a:rPr lang="zh-CN" altLang="en-US" dirty="0"/>
                  <a:t> 条单行道连接着这 </a:t>
                </a:r>
                <a14:m>
                  <m:oMath xmlns:m="http://schemas.openxmlformats.org/officeDocument/2006/math">
                    <m:r>
                      <a:rPr lang="en-US" altLang="zh-CN" b="0" i="1" smtClean="0">
                        <a:latin typeface="Cambria Math" panose="02040503050406030204" pitchFamily="18" charset="0"/>
                      </a:rPr>
                      <m:t>𝑛</m:t>
                    </m:r>
                  </m:oMath>
                </a14:m>
                <a:r>
                  <a:rPr lang="zh-CN" altLang="en-US" dirty="0"/>
                  <a:t> 个结点，求给每一个结点都送完信后且最终回到邮局最少需要的时间。</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 1≤</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r>
                  <a:rPr lang="zh-CN" altLang="en-US" b="0" dirty="0"/>
                  <a:t>。</a:t>
                </a:r>
                <a:endParaRPr lang="en-US" altLang="zh-CN" b="0" dirty="0"/>
              </a:p>
              <a:p>
                <a:endParaRPr lang="zh-CN" altLang="en-US" dirty="0"/>
              </a:p>
            </p:txBody>
          </p:sp>
        </mc:Choice>
        <mc:Fallback xmlns="">
          <p:sp>
            <p:nvSpPr>
              <p:cNvPr id="3" name="内容占位符 2">
                <a:extLst>
                  <a:ext uri="{FF2B5EF4-FFF2-40B4-BE49-F238E27FC236}">
                    <a16:creationId xmlns:a16="http://schemas.microsoft.com/office/drawing/2014/main" id="{8DAB1244-9B45-4524-9942-F5A6B00F0F62}"/>
                  </a:ext>
                </a:extLst>
              </p:cNvPr>
              <p:cNvSpPr>
                <a:spLocks noGrp="1" noRot="1" noChangeAspect="1" noMove="1" noResize="1" noEditPoints="1" noAdjustHandles="1" noChangeArrowheads="1" noChangeShapeType="1" noTextEdit="1"/>
              </p:cNvSpPr>
              <p:nvPr>
                <p:ph idx="1"/>
              </p:nvPr>
            </p:nvSpPr>
            <p:spPr>
              <a:blipFill>
                <a:blip r:embed="rId3"/>
                <a:stretch>
                  <a:fillRect l="-754" t="-1828" r="-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7405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A3DD9F-27CE-43C9-B935-F69407C461C7}"/>
              </a:ext>
            </a:extLst>
          </p:cNvPr>
          <p:cNvSpPr>
            <a:spLocks noGrp="1"/>
          </p:cNvSpPr>
          <p:nvPr>
            <p:ph type="title"/>
          </p:nvPr>
        </p:nvSpPr>
        <p:spPr/>
        <p:txBody>
          <a:bodyPr>
            <a:normAutofit fontScale="90000"/>
          </a:bodyPr>
          <a:lstStyle/>
          <a:p>
            <a:r>
              <a:rPr lang="en-US" altLang="zh-CN" dirty="0"/>
              <a:t>P1119 </a:t>
            </a:r>
            <a:r>
              <a:rPr lang="zh-CN" altLang="en-US" dirty="0"/>
              <a:t>灾后重建</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82B7893-3232-4104-A7F9-0EDECDB9AE28}"/>
                  </a:ext>
                </a:extLst>
              </p:cNvPr>
              <p:cNvSpPr>
                <a:spLocks noGrp="1"/>
              </p:cNvSpPr>
              <p:nvPr>
                <p:ph idx="1"/>
              </p:nvPr>
            </p:nvSpPr>
            <p:spPr/>
            <p:txBody>
              <a:bodyPr/>
              <a:lstStyle/>
              <a:p>
                <a:r>
                  <a:rPr lang="zh-CN" altLang="en-US" dirty="0"/>
                  <a:t>给定 </a:t>
                </a:r>
                <a14:m>
                  <m:oMath xmlns:m="http://schemas.openxmlformats.org/officeDocument/2006/math">
                    <m:r>
                      <a:rPr lang="en-US" altLang="zh-CN" b="0" i="1" smtClean="0">
                        <a:latin typeface="Cambria Math" panose="02040503050406030204" pitchFamily="18" charset="0"/>
                      </a:rPr>
                      <m:t>𝑛</m:t>
                    </m:r>
                  </m:oMath>
                </a14:m>
                <a:r>
                  <a:rPr lang="zh-CN" altLang="en-US" dirty="0"/>
                  <a:t> 个结点 </a:t>
                </a:r>
                <a14:m>
                  <m:oMath xmlns:m="http://schemas.openxmlformats.org/officeDocument/2006/math">
                    <m:r>
                      <a:rPr lang="en-US" altLang="zh-CN" b="0" i="1" smtClean="0">
                        <a:latin typeface="Cambria Math" panose="02040503050406030204" pitchFamily="18" charset="0"/>
                      </a:rPr>
                      <m:t>𝑚</m:t>
                    </m:r>
                  </m:oMath>
                </a14:m>
                <a:r>
                  <a:rPr lang="zh-CN" altLang="en-US" dirty="0"/>
                  <a:t> 条边的无向图，其中第 </a:t>
                </a:r>
                <a14:m>
                  <m:oMath xmlns:m="http://schemas.openxmlformats.org/officeDocument/2006/math">
                    <m:r>
                      <a:rPr lang="en-US" altLang="zh-CN" b="0" i="1" smtClean="0">
                        <a:latin typeface="Cambria Math" panose="02040503050406030204" pitchFamily="18" charset="0"/>
                      </a:rPr>
                      <m:t>𝑖</m:t>
                    </m:r>
                  </m:oMath>
                </a14:m>
                <a:r>
                  <a:rPr lang="zh-CN" altLang="en-US" dirty="0"/>
                  <a:t> 个结点从时刻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sub>
                    </m:sSub>
                  </m:oMath>
                </a14:m>
                <a:r>
                  <a:rPr lang="zh-CN" altLang="en-US" dirty="0"/>
                  <a:t> 起才可以通行。现在给出 </a:t>
                </a:r>
                <a14:m>
                  <m:oMath xmlns:m="http://schemas.openxmlformats.org/officeDocument/2006/math">
                    <m:r>
                      <a:rPr lang="en-US" altLang="zh-CN" b="0" i="1" smtClean="0">
                        <a:latin typeface="Cambria Math" panose="02040503050406030204" pitchFamily="18" charset="0"/>
                      </a:rPr>
                      <m:t>𝑞</m:t>
                    </m:r>
                  </m:oMath>
                </a14:m>
                <a:r>
                  <a:rPr lang="zh-CN" altLang="en-US" dirty="0"/>
                  <a:t> 个如下形式的询问：在 </a:t>
                </a:r>
                <a14:m>
                  <m:oMath xmlns:m="http://schemas.openxmlformats.org/officeDocument/2006/math">
                    <m:r>
                      <a:rPr lang="en-US" altLang="zh-CN" b="0" i="1" smtClean="0">
                        <a:latin typeface="Cambria Math" panose="02040503050406030204" pitchFamily="18" charset="0"/>
                      </a:rPr>
                      <m:t>𝑡</m:t>
                    </m:r>
                  </m:oMath>
                </a14:m>
                <a:r>
                  <a:rPr lang="zh-CN" altLang="en-US" dirty="0"/>
                  <a:t> 时刻，结点 </a:t>
                </a:r>
                <a14:m>
                  <m:oMath xmlns:m="http://schemas.openxmlformats.org/officeDocument/2006/math">
                    <m:r>
                      <a:rPr lang="en-US" altLang="zh-CN" b="0" i="1" smtClean="0">
                        <a:latin typeface="Cambria Math" panose="02040503050406030204" pitchFamily="18" charset="0"/>
                      </a:rPr>
                      <m:t>𝑥</m:t>
                    </m:r>
                  </m:oMath>
                </a14:m>
                <a:r>
                  <a:rPr lang="zh-CN" altLang="en-US" dirty="0"/>
                  <a:t> 到结点 </a:t>
                </a:r>
                <a14:m>
                  <m:oMath xmlns:m="http://schemas.openxmlformats.org/officeDocument/2006/math">
                    <m:r>
                      <a:rPr lang="en-US" altLang="zh-CN" b="0" i="1" smtClean="0">
                        <a:latin typeface="Cambria Math" panose="02040503050406030204" pitchFamily="18" charset="0"/>
                      </a:rPr>
                      <m:t>𝑦</m:t>
                    </m:r>
                  </m:oMath>
                </a14:m>
                <a:r>
                  <a:rPr lang="zh-CN" altLang="en-US" dirty="0"/>
                  <a:t> 的最短路径的长度为多少？</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≤200, 1≤</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 −1</m:t>
                            </m:r>
                          </m:e>
                        </m:d>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,1≤</m:t>
                    </m:r>
                    <m:r>
                      <a:rPr lang="en-US" altLang="zh-CN" b="0" i="1" smtClean="0">
                        <a:latin typeface="Cambria Math" panose="02040503050406030204" pitchFamily="18" charset="0"/>
                      </a:rPr>
                      <m:t>𝑞</m:t>
                    </m:r>
                    <m:r>
                      <a:rPr lang="en-US" altLang="zh-CN" b="0" i="1" smtClean="0">
                        <a:latin typeface="Cambria Math" panose="02040503050406030204" pitchFamily="18" charset="0"/>
                      </a:rPr>
                      <m:t>≤5×</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4</m:t>
                        </m:r>
                      </m:sup>
                    </m:sSup>
                  </m:oMath>
                </a14:m>
                <a:r>
                  <a:rPr lang="zh-CN" altLang="en-US" dirty="0"/>
                  <a:t>。</a:t>
                </a:r>
              </a:p>
            </p:txBody>
          </p:sp>
        </mc:Choice>
        <mc:Fallback xmlns="">
          <p:sp>
            <p:nvSpPr>
              <p:cNvPr id="3" name="内容占位符 2">
                <a:extLst>
                  <a:ext uri="{FF2B5EF4-FFF2-40B4-BE49-F238E27FC236}">
                    <a16:creationId xmlns:a16="http://schemas.microsoft.com/office/drawing/2014/main" id="{582B7893-3232-4104-A7F9-0EDECDB9AE28}"/>
                  </a:ext>
                </a:extLst>
              </p:cNvPr>
              <p:cNvSpPr>
                <a:spLocks noGrp="1" noRot="1" noChangeAspect="1" noMove="1" noResize="1" noEditPoints="1" noAdjustHandles="1" noChangeArrowheads="1" noChangeShapeType="1" noTextEdit="1"/>
              </p:cNvSpPr>
              <p:nvPr>
                <p:ph idx="1"/>
              </p:nvPr>
            </p:nvSpPr>
            <p:spPr>
              <a:blipFill>
                <a:blip r:embed="rId3"/>
                <a:stretch>
                  <a:fillRect l="-754" t="-18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57659236"/>
      </p:ext>
    </p:extLst>
  </p:cSld>
  <p:clrMapOvr>
    <a:masterClrMapping/>
  </p:clrMapOvr>
</p:sld>
</file>

<file path=ppt/theme/theme1.xml><?xml version="1.0" encoding="utf-8"?>
<a:theme xmlns:a="http://schemas.openxmlformats.org/drawingml/2006/main" name="picture_insert">
  <a:themeElements>
    <a:clrScheme name="mymaintitle">
      <a:dk1>
        <a:srgbClr val="FFFFFF"/>
      </a:dk1>
      <a:lt1>
        <a:sysClr val="window" lastClr="FFFFFF"/>
      </a:lt1>
      <a:dk2>
        <a:srgbClr val="000000"/>
      </a:dk2>
      <a:lt2>
        <a:srgbClr val="E7E6E6"/>
      </a:lt2>
      <a:accent1>
        <a:srgbClr val="4472C4"/>
      </a:accent1>
      <a:accent2>
        <a:srgbClr val="ED7D31"/>
      </a:accent2>
      <a:accent3>
        <a:srgbClr val="A5A5A5"/>
      </a:accent3>
      <a:accent4>
        <a:srgbClr val="FFC000"/>
      </a:accent4>
      <a:accent5>
        <a:srgbClr val="5B9BD5"/>
      </a:accent5>
      <a:accent6>
        <a:srgbClr val="70AD47"/>
      </a:accent6>
      <a:hlink>
        <a:srgbClr val="FFFFFF"/>
      </a:hlink>
      <a:folHlink>
        <a:srgbClr val="D8D8D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cture_insert" id="{8E5836F4-4A24-4F97-B336-B263A7F18825}" vid="{E11A41F2-AA5B-47AD-9E7E-EACFDD9011C0}"/>
    </a:ext>
  </a:extLst>
</a:theme>
</file>

<file path=docProps/app.xml><?xml version="1.0" encoding="utf-8"?>
<Properties xmlns="http://schemas.openxmlformats.org/officeDocument/2006/extended-properties" xmlns:vt="http://schemas.openxmlformats.org/officeDocument/2006/docPropsVTypes">
  <Template>picture_insert</Template>
  <TotalTime>589</TotalTime>
  <Words>2097</Words>
  <Application>Microsoft Office PowerPoint</Application>
  <PresentationFormat>宽屏</PresentationFormat>
  <Paragraphs>71</Paragraphs>
  <Slides>14</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14</vt:i4>
      </vt:variant>
    </vt:vector>
  </HeadingPairs>
  <TitlesOfParts>
    <vt:vector size="17" baseType="lpstr">
      <vt:lpstr>Arial</vt:lpstr>
      <vt:lpstr>Cambria Math</vt:lpstr>
      <vt:lpstr>picture_insert</vt:lpstr>
      <vt:lpstr>PowerPoint 演示文稿</vt:lpstr>
      <vt:lpstr>最短路</vt:lpstr>
      <vt:lpstr>全源最短路（Floyd 算法）</vt:lpstr>
      <vt:lpstr>单源最短路</vt:lpstr>
      <vt:lpstr>Bellman-Ford 算法</vt:lpstr>
      <vt:lpstr>SPFA 算法</vt:lpstr>
      <vt:lpstr>Dijkstra 算法</vt:lpstr>
      <vt:lpstr>P1629 邮递员送信</vt:lpstr>
      <vt:lpstr>P1119 灾后重建</vt:lpstr>
      <vt:lpstr>P1462 通往奥格瑞玛的道路</vt:lpstr>
      <vt:lpstr>P2149 Elaxia的路线</vt:lpstr>
      <vt:lpstr>差分约束系统</vt:lpstr>
      <vt:lpstr>差分约束系统的性质</vt:lpstr>
      <vt:lpstr>约束图</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 Nickel</dc:creator>
  <cp:lastModifiedBy>Zhang Nickel</cp:lastModifiedBy>
  <cp:revision>41</cp:revision>
  <dcterms:created xsi:type="dcterms:W3CDTF">2022-03-05T05:44:09Z</dcterms:created>
  <dcterms:modified xsi:type="dcterms:W3CDTF">2022-03-06T08:46:21Z</dcterms:modified>
</cp:coreProperties>
</file>