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68" r:id="rId3"/>
    <p:sldId id="257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5" r:id="rId12"/>
    <p:sldId id="269" r:id="rId13"/>
    <p:sldId id="270" r:id="rId14"/>
    <p:sldId id="271" r:id="rId15"/>
    <p:sldId id="272" r:id="rId16"/>
    <p:sldId id="258" r:id="rId17"/>
    <p:sldId id="263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Nickel" initials="ZN" lastIdx="1" clrIdx="0">
    <p:extLst>
      <p:ext uri="{19B8F6BF-5375-455C-9EA6-DF929625EA0E}">
        <p15:presenceInfo xmlns:p15="http://schemas.microsoft.com/office/powerpoint/2012/main" userId="734208a98b58c7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2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021877-011C-4716-93A0-6589AE974D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0" y="2226466"/>
            <a:ext cx="9144000" cy="989013"/>
          </a:xfrm>
          <a:solidFill>
            <a:srgbClr val="000000">
              <a:alpha val="10000"/>
            </a:srgbClr>
          </a:solidFill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3A1F55A-8538-47B9-B3E5-32D98BB9DAC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24000" y="3222203"/>
            <a:ext cx="9144000" cy="430212"/>
          </a:xfrm>
          <a:solidFill>
            <a:srgbClr val="000000">
              <a:alpha val="10000"/>
            </a:srgb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6689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F4D28-95E0-42AA-B399-87E98987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9F74DE-D371-4037-8FFF-C024760A5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F21C2-7B33-4C24-9B5A-A5E68492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5910EE-6761-4458-B2DC-252D5AE56693}" type="datetimeFigureOut">
              <a:rPr lang="zh-CN" altLang="en-US" smtClean="0"/>
              <a:t>2022/2/12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28253-6058-444D-9A40-3D8013A6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9A516-A1B2-4522-B2DE-0A4A840F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6208B2-D405-4D15-A1FD-0F09C281A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00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268858-3943-43D9-B4FE-6DDDB87DC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0F2CF5-F71E-4802-9720-8AA0F0C73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D2BE9-33D2-4FD5-BE68-391012A873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5910EE-6761-4458-B2DC-252D5AE56693}" type="datetimeFigureOut">
              <a:rPr lang="zh-CN" altLang="en-US" smtClean="0"/>
              <a:t>2022/2/12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58CAA1-8016-4049-9DB1-3B20C97D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EFD71D-3D2D-40B8-BDE1-1E6DE064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6208B2-D405-4D15-A1FD-0F09C281A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2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61F05-28D3-4BB6-A2F7-0804E6A6A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2A4966-2547-4B26-B191-10E5E6419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127491-B74F-446E-8665-651896A4E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E457-967E-4195-BA00-7538546D1AED}" type="datetimeFigureOut">
              <a:rPr lang="zh-CN" altLang="en-US" smtClean="0"/>
              <a:t>2022/2/12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BB9594-F3C9-45B0-96B8-F6BAF9BA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098BB-BA5A-47B2-82E1-B0CAE7BC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10A6-AB7C-4922-9AAC-116879E31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84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62595-7262-43C9-B551-9860B5EF5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2018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6E2BC5-5850-465F-BD39-318964C07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92175"/>
            <a:ext cx="10515600" cy="56644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005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9173E-3872-4717-BDE1-68F1CE8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3666FA-B8F4-42B6-870E-87B9B8FD1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1618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1B918-755C-4CB5-BE95-E36C71F5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2EB28-0805-437B-96D6-D055484D2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421142-C26F-4A5A-A40F-7DA26D627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3C7190-8275-4A78-99B8-409FF28D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5910EE-6761-4458-B2DC-252D5AE56693}" type="datetimeFigureOut">
              <a:rPr lang="zh-CN" altLang="en-US" smtClean="0"/>
              <a:t>2022/2/12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1C1478-B210-4AA4-A9A8-CB49BE694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4A6C76-53FC-4750-8BEE-F7BF4B66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6208B2-D405-4D15-A1FD-0F09C281A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45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BE2DB-868F-42AA-A8D2-273AF3B60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B6E9FF-8168-44F2-945D-097558175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0CFFF4-DB25-4425-B025-586575F58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26FDB6-715E-46B7-8853-9609D9DBD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100D65-099C-4AED-9824-754F0FC1E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006980-9C6A-4EF9-B2E3-84736181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5910EE-6761-4458-B2DC-252D5AE56693}" type="datetimeFigureOut">
              <a:rPr lang="zh-CN" altLang="en-US" smtClean="0"/>
              <a:t>2022/2/12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87518A-8D66-4034-AE93-FE36989C3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A35C52-260C-442E-B0FA-2B124D82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6208B2-D405-4D15-A1FD-0F09C281A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65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7F28F-697B-43DE-8665-9B2EDAFE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1EABA9-A374-4A7A-A6CB-9D953532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5910EE-6761-4458-B2DC-252D5AE56693}" type="datetimeFigureOut">
              <a:rPr lang="zh-CN" altLang="en-US" smtClean="0"/>
              <a:t>2022/2/12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FDEFF3-C804-4F2D-B635-6C6E8725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013E18-9A62-4E39-B5D0-C4B29116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6208B2-D405-4D15-A1FD-0F09C281A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94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9DE371-9B57-43CD-AEA1-6455FB37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5910EE-6761-4458-B2DC-252D5AE56693}" type="datetimeFigureOut">
              <a:rPr lang="zh-CN" altLang="en-US" smtClean="0"/>
              <a:t>2022/2/12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A7720F-FA81-4620-8C74-E9C33C80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942791-441B-425D-B49B-A2E68FA8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6208B2-D405-4D15-A1FD-0F09C281A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22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DC840-5271-42EF-A370-AECD3B4B5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8EDA49-64A1-4E74-A8FC-D965BA04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A01552-AB79-409C-A734-EF855D232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1343CD-09BC-4BB9-A1D4-69FE875A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5910EE-6761-4458-B2DC-252D5AE56693}" type="datetimeFigureOut">
              <a:rPr lang="zh-CN" altLang="en-US" smtClean="0"/>
              <a:t>2022/2/12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B478D3-7516-4836-933A-8A396318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8A74B5-555B-49FA-B18C-609790DB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6208B2-D405-4D15-A1FD-0F09C281A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4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E02C5-8B9D-4BE3-9870-40DD28CB9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F17765-AC01-4E83-B534-31834E80B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3842DF-3F8F-436E-8D27-D08CA3005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18C0F2-FD30-4C65-877F-D8FA7CE6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5910EE-6761-4458-B2DC-252D5AE56693}" type="datetimeFigureOut">
              <a:rPr lang="zh-CN" altLang="en-US" smtClean="0"/>
              <a:t>2022/2/12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254340-0D45-48C2-8713-A4F4392C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947F6D-96AD-4FE8-8B54-B566BC98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6208B2-D405-4D15-A1FD-0F09C281A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06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18C758-7D92-4550-B433-990CF54D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619200"/>
          </a:xfrm>
          <a:prstGeom prst="rect">
            <a:avLst/>
          </a:prstGeom>
          <a:solidFill>
            <a:srgbClr val="000000">
              <a:alpha val="35000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52EEAF-0D95-4F4D-815F-DE4AD9110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92800"/>
            <a:ext cx="10515600" cy="5662800"/>
          </a:xfrm>
          <a:prstGeom prst="rect">
            <a:avLst/>
          </a:prstGeom>
          <a:solidFill>
            <a:srgbClr val="000000">
              <a:alpha val="35000"/>
            </a:srgb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7233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7D3D9F-63CE-4427-97B1-92B19734244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基础数论 </a:t>
            </a:r>
            <a:r>
              <a:rPr lang="en-US" altLang="zh-CN" sz="4400" dirty="0"/>
              <a:t>(I)</a:t>
            </a:r>
            <a:endParaRPr lang="zh-CN" altLang="en-US" sz="44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6CD7DC7-67FA-4E70-9587-7460266FC0B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Nickel_Angel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622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60320-B29A-4435-89BA-7562DB9B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丢番图方程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C02151-D2BC-4AE0-ACBB-2DE59DB97E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我们在数论中有一类的方程，其是拥有一类具有一个或多个未知量的整系数代数方程，我们一般要求其整数解。这类方程被称为丢番图方程。最常见的情况二元线性丢番图方程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，其中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为未知数。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对于方程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，我们第一件事就是要判定其是否有解，这里方程有解的充要条件：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，我们先看一个重要定理。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C02151-D2BC-4AE0-ACBB-2DE59DB97E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505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08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EDEBC-1E71-4A86-860D-FB4E57DC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裴蜀定理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AF6CB6-CC92-4A31-A5E8-B2AC323B02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内容：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是集合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中的最小正元素。（即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的最小正值）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证明：由于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则有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，若设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的最小正值，则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再进一步有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，则有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zh-CN" altLang="en-US" dirty="0"/>
                  <a:t>，进而有：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也可以表示成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𝑏𝑦</m:t>
                    </m:r>
                  </m:oMath>
                </a14:m>
                <a:r>
                  <a:rPr lang="zh-CN" altLang="en-US" dirty="0"/>
                  <a:t> 的形式，而由于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的最小正值且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故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。即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同理可得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故</m:t>
                    </m:r>
                  </m:oMath>
                </a14:m>
                <a:r>
                  <a:rPr lang="zh-CN" altLang="en-US" dirty="0"/>
                  <a:t>可知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的一个公因数，则有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。综上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推论：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的所有公因数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均满足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AF6CB6-CC92-4A31-A5E8-B2AC323B02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828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474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927BE-CE47-42B7-857C-8A0BED4FD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方程有解的充要条件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D8F53B-70A6-46F0-A7D7-B283209380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下面来证明方程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 有解的充要条件为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又是所有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𝑏𝑦</m:t>
                    </m:r>
                  </m:oMath>
                </a14:m>
                <a:r>
                  <a:rPr lang="zh-CN" altLang="en-US" dirty="0"/>
                  <a:t> 中最小的那个，则结论显然成立。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D8F53B-70A6-46F0-A7D7-B283209380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434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2C610-B369-41C4-98AE-0C4692CB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拓展欧几里得算法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AF4BBC-6B3E-4DE1-921D-CA64A7CBFB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/>
                  <a:t>既然找到了方程有解的条件，那么接下来就介绍一种求解方程的方法。</a:t>
                </a:r>
                <a:endParaRPr lang="en-US" altLang="zh-CN" dirty="0"/>
              </a:p>
              <a:p>
                <a:r>
                  <a:rPr lang="zh-CN" altLang="en-US" dirty="0"/>
                  <a:t>考虑方程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，设其有解，则有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我们不妨先求方程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，然后将求出的解乘以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zh-CN" altLang="en-US" dirty="0"/>
                  <a:t>，即得原方程的解。</a:t>
                </a:r>
                <a:endParaRPr lang="en-US" altLang="zh-CN" dirty="0"/>
              </a:p>
              <a:p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也是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的一个线性组合，故我们可以考虑构造另一个方程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然后探究它和方程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的关系：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gcd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gcd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gcd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不难发现，若设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那么这个方程即与上面的方程等价。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AF4BBC-6B3E-4DE1-921D-CA64A7CBF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828" r="-3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703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6616B-A21D-4B3B-9541-ED4F0E9C6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拓展欧几里得算法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C66FD16-88F8-484A-9E32-23BFE87746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既然方程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 和方程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 有关系，那么求解出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后就可以根据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得到前者的解，这样我们就可以像辗转相除法一样递归求解二元线性丢番图方程了。</a:t>
                </a:r>
                <a:endParaRPr lang="en-US" altLang="zh-CN" dirty="0"/>
              </a:p>
              <a:p>
                <a:r>
                  <a:rPr lang="zh-CN" altLang="en-US" dirty="0"/>
                  <a:t>递归边界即为当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时，此时方程的一组解为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C66FD16-88F8-484A-9E32-23BFE87746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BA0805E1-8711-4ADE-950E-EC55D00FF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468" y="3048039"/>
            <a:ext cx="4551061" cy="312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27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B1C86-80A8-4133-B132-E4FB07DD2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方程的通解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C2038-6268-4975-808A-8B89E896A8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显然使用拓展欧几里得算法只可以求出方程的一个特解，而方程实际上有无穷多解。</a:t>
                </a:r>
                <a:endParaRPr lang="en-US" altLang="zh-CN" dirty="0"/>
              </a:p>
              <a:p>
                <a:r>
                  <a:rPr lang="zh-CN" altLang="en-US" dirty="0"/>
                  <a:t>考虑如何得到方程的通解，我们考虑方程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，其有一组通解为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𝑘𝑏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𝑘𝑎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。</a:t>
                </a:r>
                <a:endParaRPr lang="en-US" altLang="zh-CN" dirty="0"/>
              </a:p>
              <a:p>
                <a:r>
                  <a:rPr lang="zh-CN" altLang="en-US" dirty="0"/>
                  <a:t>而若我们找到方程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 的一组特解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，则若将改方程与方程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相加可得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，故方程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 的通解即可表示为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𝑘𝑏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𝑘𝑎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C2038-6268-4975-808A-8B89E896A8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505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43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7F982-A8E1-410F-91C1-A80500F4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质数和合数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FF40A1-11CC-42CC-AD3D-39DE314885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一个绝对值大于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的整数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，若其因数只有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，则称其为质数（素数）。若无特殊说明，我们通常所说的质数总是正的质数。质数通常用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表示。</a:t>
                </a:r>
                <a:endParaRPr lang="en-US" altLang="zh-CN" dirty="0"/>
              </a:p>
              <a:p>
                <a:r>
                  <a:rPr lang="zh-CN" altLang="en-US" dirty="0"/>
                  <a:t>而一个绝对值大于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的整数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，若其不是质数，则称其为合数。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和求一个整数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的所有因数一样，我们可以通过枚举判断其在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1,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中是否存在因数来得出其是否是质数，时间复杂度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strike="sngStrike" dirty="0"/>
                  <a:t>有没有更快的方法？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FF40A1-11CC-42CC-AD3D-39DE314885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828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509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AA65D-2445-4BAC-BBBF-B6C1AFC4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算数基本定理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ADC654-C223-43D5-878B-EF6F446A49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定理内容：任何合数均可以唯一的表示为若干质数乘积。</a:t>
                </a:r>
                <a:endParaRPr lang="en-US" altLang="zh-CN" dirty="0"/>
              </a:p>
              <a:p>
                <a:r>
                  <a:rPr lang="zh-CN" altLang="en-US" dirty="0"/>
                  <a:t>即对于合数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r>
                  <a:rPr lang="zh-CN" altLang="en-US" dirty="0"/>
                  <a:t>，其中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为其质因子，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为对应质因子的个数。</a:t>
                </a:r>
                <a:endParaRPr lang="en-US" altLang="zh-CN" dirty="0"/>
              </a:p>
              <a:p>
                <a:r>
                  <a:rPr lang="zh-CN" altLang="en-US" dirty="0"/>
                  <a:t>对于分解的可行性比较显然，不再赘述。</a:t>
                </a:r>
                <a:endParaRPr lang="en-US" altLang="zh-CN" dirty="0"/>
              </a:p>
              <a:p>
                <a:r>
                  <a:rPr lang="zh-CN" altLang="en-US" dirty="0"/>
                  <a:t>对于分解的唯一性，这里给出证明：</a:t>
                </a:r>
                <a:endParaRPr lang="en-US" altLang="zh-CN" dirty="0"/>
              </a:p>
              <a:p>
                <a:r>
                  <a:rPr lang="zh-CN" altLang="en-US" dirty="0"/>
                  <a:t>（引理）若质数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满足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zh-CN" altLang="en-US" dirty="0"/>
                  <a:t> 则有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b="0" dirty="0"/>
                  <a:t>。</a:t>
                </a:r>
                <a:endParaRPr lang="en-US" altLang="zh-CN" b="0" dirty="0"/>
              </a:p>
              <a:p>
                <a:r>
                  <a:rPr lang="zh-CN" altLang="en-US" dirty="0"/>
                  <a:t>证明：不妨设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i="0" dirty="0">
                        <a:latin typeface="Cambria Math" panose="02040503050406030204" pitchFamily="18" charset="0"/>
                      </a:rPr>
                      <m:t>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，则有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，即有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故有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𝑝𝑏𝑦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，而若设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𝑚𝑝</m:t>
                    </m:r>
                  </m:oMath>
                </a14:m>
                <a:r>
                  <a:rPr lang="zh-CN" altLang="en-US" dirty="0"/>
                  <a:t>，即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𝑚𝑝𝑥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𝑝𝑏𝑦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故有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我们可以将此引理推广至任意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个数的情况。若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有两种质因子表示方法，不妨设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dirty="0"/>
                  <a:t>，对于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来说，其满足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dirty="0"/>
                  <a:t>，而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均为质数，故必然存在一个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，我们让等式两边同除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，对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做相同讨论，依次类推，那么由此可知每一个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都唯一对应一个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dirty="0"/>
                  <a:t>则这两种分解</a:t>
                </a:r>
                <a:r>
                  <a:rPr lang="zh-CN" altLang="en-US" b="0"/>
                  <a:t>方式是</a:t>
                </a:r>
                <a:r>
                  <a:rPr lang="zh-CN" altLang="en-US"/>
                  <a:t>等价</a:t>
                </a:r>
                <a:r>
                  <a:rPr lang="zh-CN" altLang="en-US" b="0"/>
                  <a:t>的</a:t>
                </a:r>
                <a:r>
                  <a:rPr lang="zh-CN" altLang="en-US" b="0" dirty="0"/>
                  <a:t>。</a:t>
                </a:r>
                <a:endParaRPr lang="en-US" altLang="zh-CN" b="0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ADC654-C223-43D5-878B-EF6F446A49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473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809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334AC-E0FD-4DAB-B3B1-53C78076E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由算数基本定理可得出的推论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9B910D-8099-4DD8-AB09-1078F2DB58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质数有无穷多个。</a:t>
                </a:r>
                <a:endParaRPr lang="en-US" altLang="zh-CN" dirty="0"/>
              </a:p>
              <a:p>
                <a:r>
                  <a:rPr lang="zh-CN" altLang="en-US" dirty="0"/>
                  <a:t>证明：设质数只有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个，设所有质数从小到大排序后的序列为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，考虑构造一个数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，显然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故其应是合数。而由于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则其与所有质数均互质，故其不能分解成几个质数乘积的形式，这与算数基本定理矛盾。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若整数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同时满足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，则称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的公倍数，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所有正公倍数中最小的即为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的最小公倍数（</a:t>
                </a:r>
                <a:r>
                  <a:rPr lang="en-US" altLang="zh-CN" dirty="0"/>
                  <a:t>lowest common multiple</a:t>
                </a:r>
                <a:r>
                  <a:rPr lang="zh-CN" altLang="en-US" dirty="0"/>
                  <a:t>），记作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lcm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。对于任意非负整数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，其满足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lcm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证明：设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r>
                  <a:rPr lang="zh-CN" altLang="en-US" dirty="0"/>
                  <a:t>。则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sup>
                        </m:sSubSup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lcm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⁡{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故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</m:func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lcm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9B910D-8099-4DD8-AB09-1078F2DB58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828" r="-3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494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43864-5865-4511-B493-8C637E7B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埃氏筛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931722-180D-4B5E-A3DD-F06CD639E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我们知道如何判定单个数是否为质数，那么我们如何求出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中有哪些质数呢？</a:t>
                </a:r>
                <a:endParaRPr lang="en-US" altLang="zh-CN" dirty="0"/>
              </a:p>
              <a:p>
                <a:r>
                  <a:rPr lang="zh-CN" altLang="en-US" dirty="0"/>
                  <a:t>我们有一个朴素的想法：即对于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[2,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每一个数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，我们从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倍开始依次枚举其在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中的倍数，这些倍数一定不是质数，我们将所有倍数打上标记，最后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 内没有被打上标记的数即为质数。这个算法的时间复杂度同求因数的算法，为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我们进一步发现，根据算数基本定理，所有合数均能表示为若干质数的乘积。所以我们只需枚举所有质数，给质数的倍数打标记即可。</a:t>
                </a:r>
                <a:endParaRPr lang="en-US" altLang="zh-CN" dirty="0"/>
              </a:p>
              <a:p>
                <a:r>
                  <a:rPr lang="zh-CN" altLang="en-US" dirty="0"/>
                  <a:t>我们发现如果我们已经给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zh-CN" altLang="en-US" dirty="0"/>
                  <a:t> 中所有质数的倍数打上了标记，如果此时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还是没有被打上标记，则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一定是质数。对于一个质数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倍均有小于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的质因数，所以它们均会被打上标记。故我们只需从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倍开始枚举即可。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931722-180D-4B5E-A3DD-F06CD639E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828" r="-3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11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CB184-1DF4-47A7-844B-3693538D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数论简介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322F58-FE40-480B-82AE-C75DD2056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数论即为研究整数性质的数学分支。</a:t>
            </a:r>
            <a:endParaRPr lang="en-US" altLang="zh-CN" dirty="0"/>
          </a:p>
          <a:p>
            <a:r>
              <a:rPr lang="zh-CN" altLang="en-US" dirty="0"/>
              <a:t>其主要方向有整除，同余等初等数学内容。还可以通过解析函数发现整数或者质数的性质等</a:t>
            </a:r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r>
              <a:rPr lang="zh-CN" altLang="en-US" dirty="0"/>
              <a:t>考虑到这部分知识仅是为做复杂题目服务，且内容较多，故例题几乎没有</a:t>
            </a:r>
          </a:p>
        </p:txBody>
      </p:sp>
    </p:spTree>
    <p:extLst>
      <p:ext uri="{BB962C8B-B14F-4D97-AF65-F5344CB8AC3E}">
        <p14:creationId xmlns:p14="http://schemas.microsoft.com/office/powerpoint/2010/main" val="3274597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61C29315-BF46-45C1-A505-2509785F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两种不同的代码实现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3D5B7F59-88EC-400C-A582-AD2E07B611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易于理解</a:t>
            </a:r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5CEE396C-5D3A-4E5E-A371-84B94D5A51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01400" y="2505075"/>
            <a:ext cx="4634563" cy="3684588"/>
          </a:xfrm>
        </p:spPr>
      </p:pic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AB0E7D2F-4E97-4931-BB68-3ADCA4676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最为常用</a:t>
            </a:r>
          </a:p>
        </p:txBody>
      </p:sp>
      <p:pic>
        <p:nvPicPr>
          <p:cNvPr id="23" name="内容占位符 22">
            <a:extLst>
              <a:ext uri="{FF2B5EF4-FFF2-40B4-BE49-F238E27FC236}">
                <a16:creationId xmlns:a16="http://schemas.microsoft.com/office/drawing/2014/main" id="{BE0DE3CC-29BB-472A-9073-F4F8BA7CD98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77639" y="2505075"/>
            <a:ext cx="4772310" cy="3684588"/>
          </a:xfrm>
        </p:spPr>
      </p:pic>
    </p:spTree>
    <p:extLst>
      <p:ext uri="{BB962C8B-B14F-4D97-AF65-F5344CB8AC3E}">
        <p14:creationId xmlns:p14="http://schemas.microsoft.com/office/powerpoint/2010/main" val="2476487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28D8AAC-6732-445A-8899-2ADB4B3BB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埃氏筛的时间复杂度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7">
                <a:extLst>
                  <a:ext uri="{FF2B5EF4-FFF2-40B4-BE49-F238E27FC236}">
                    <a16:creationId xmlns:a16="http://schemas.microsoft.com/office/drawing/2014/main" id="{EC56FBA3-4677-4056-86A0-10D102609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若设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的质数个数，那么埃氏筛的时间复杂度为：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考虑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zh-CN" altLang="en-US" dirty="0"/>
                  <a:t> 的近似，我们在这里使用一个结论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r>
                  <a:rPr lang="zh-CN" altLang="en-US" dirty="0"/>
                  <a:t>（素数定理），并且假设质数是均匀分布的，则大约每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CN" altLang="en-US" dirty="0"/>
                  <a:t> 个数中就有一个质数，故第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个质数的大小约为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故有：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即埃氏筛的时间复杂度为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8" name="内容占位符 7">
                <a:extLst>
                  <a:ext uri="{FF2B5EF4-FFF2-40B4-BE49-F238E27FC236}">
                    <a16:creationId xmlns:a16="http://schemas.microsoft.com/office/drawing/2014/main" id="{EC56FBA3-4677-4056-86A0-10D102609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046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65D6B-2C67-4B13-A875-70D82EE3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线性筛（欧拉筛）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7D867C-BD8F-4FD3-AD63-38AF8E2C58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考虑进一步优化埃式筛，发现在埃氏筛中，同一个合数会被当作不同的质数的倍数打上多次标记。如 </a:t>
                </a:r>
                <a:r>
                  <a:rPr lang="en-US" altLang="zh-CN" dirty="0"/>
                  <a:t>30 </a:t>
                </a:r>
                <a:r>
                  <a:rPr lang="zh-CN" altLang="en-US" dirty="0"/>
                  <a:t>会被当作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的 </a:t>
                </a:r>
                <a:r>
                  <a:rPr lang="en-US" altLang="zh-CN" dirty="0"/>
                  <a:t>15 </a:t>
                </a:r>
                <a:r>
                  <a:rPr lang="zh-CN" altLang="en-US" dirty="0"/>
                  <a:t>倍、</a:t>
                </a:r>
                <a:r>
                  <a:rPr lang="en-US" altLang="zh-CN" dirty="0"/>
                  <a:t>3 </a:t>
                </a:r>
                <a:r>
                  <a:rPr lang="zh-CN" altLang="en-US" dirty="0"/>
                  <a:t>的 </a:t>
                </a:r>
                <a:r>
                  <a:rPr lang="en-US" altLang="zh-CN" dirty="0"/>
                  <a:t>10 </a:t>
                </a:r>
                <a:r>
                  <a:rPr lang="zh-CN" altLang="en-US" dirty="0"/>
                  <a:t>倍、</a:t>
                </a:r>
                <a:r>
                  <a:rPr lang="en-US" altLang="zh-CN" dirty="0"/>
                  <a:t>5 </a:t>
                </a:r>
                <a:r>
                  <a:rPr lang="zh-CN" altLang="en-US" dirty="0"/>
                  <a:t>的 </a:t>
                </a:r>
                <a:r>
                  <a:rPr lang="en-US" altLang="zh-CN" dirty="0"/>
                  <a:t>6 </a:t>
                </a:r>
                <a:r>
                  <a:rPr lang="zh-CN" altLang="en-US" dirty="0"/>
                  <a:t>倍打上三次标记。我们考虑如何使得每一个合数只会被打上标记一次。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由于我们是从小到大找质数的，我们不妨考虑让每一个合数只被其最小质因子打标记一次。在刚才最为常用的埃式筛实现中，每一轮循环我们都从小到大枚举质数，并给这些质数的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倍打标记。那么我们就可以轻易找出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的最小质因子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，那么对于大于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的质数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的最小质因数一定不超过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，故其已经被当作其最小质因数的倍数打上标记了，所以内层循环到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即可终止。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由于这样优化后，每个合数只会被打上标记一次，而质数不会被打标记，故算法的时间复杂度为线性，即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7D867C-BD8F-4FD3-AD63-38AF8E2C5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505" r="-3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796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4CDBA-5D88-45CC-893E-67F8B886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代码实现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206CE52-CD7F-4D5A-8C64-3937604C9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1599" y="892175"/>
            <a:ext cx="6828801" cy="5664200"/>
          </a:xfrm>
        </p:spPr>
      </p:pic>
    </p:spTree>
    <p:extLst>
      <p:ext uri="{BB962C8B-B14F-4D97-AF65-F5344CB8AC3E}">
        <p14:creationId xmlns:p14="http://schemas.microsoft.com/office/powerpoint/2010/main" val="217578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3BAD2-7AD7-4EDE-95E4-EB6F1546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因数、倍数与整除符号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4FAFAF-B8C5-4009-B301-01CC8A60AB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若整数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满足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𝐙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𝑘𝑏</m:t>
                    </m:r>
                  </m:oMath>
                </a14:m>
                <a:r>
                  <a:rPr lang="zh-CN" altLang="en-US" dirty="0"/>
                  <a:t>，那么就称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的因数（或约数），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的倍数。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如果要用符号表示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𝑘𝑏</m:t>
                    </m:r>
                  </m:oMath>
                </a14:m>
                <a:r>
                  <a:rPr lang="zh-CN" altLang="en-US" dirty="0"/>
                  <a:t>，我们引入整除的符号来表示：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读作“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整除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”或者“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可被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整除”。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4FAFAF-B8C5-4009-B301-01CC8A60AB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828" r="-3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23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6249B-B9C1-4D02-88FF-2397D2D9B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求一个数的因数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BBE47E-F1D1-4375-92AC-2BDE5AD5AF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假设我们要求一个数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的因数，我们只需枚举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的每个数，看其是否能整除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即可，而由于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的因数在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⌊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zh-CN" altLang="en-US" dirty="0"/>
                  <a:t> 两边分布数量相等（反证法），所以我们求出一半的因数，就可以通过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除以这些因数得到另一半。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这个算法时间复杂度为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BBE47E-F1D1-4375-92AC-2BDE5AD5AF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51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D5C7F77-7AAB-4004-AB0E-C7FB4937515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中所有数的因数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D5C7F77-7AAB-4004-AB0E-C7FB493751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33333" b="-39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589FF7-4F27-449C-810D-43031400BB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算法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：我们显然可以对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中所有数都用刚才的方法求一边因数，时间复杂度为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。有没有更快的方法？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算法 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：我们反过来，不妨考虑对于一个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它可以成为哪些数的因数，显然它只能成为其倍数的因数。故考虑对于每个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枚举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区间内的倍数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加入这些倍数对应的因子集合里即可。</a:t>
                </a:r>
                <a:endParaRPr lang="en-US" altLang="zh-CN" dirty="0"/>
              </a:p>
              <a:p>
                <a:r>
                  <a:rPr lang="zh-CN" altLang="en-US" dirty="0"/>
                  <a:t>代码如下：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589FF7-4F27-449C-810D-43031400BB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54" t="-1828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358BBC20-9AFF-41A8-A31D-94C35CA71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218" y="3724380"/>
            <a:ext cx="3825561" cy="275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9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194703A-BD82-4F19-97BD-8D859A0E5A8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中所有数的因数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194703A-BD82-4F19-97BD-8D859A0E5A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33333" b="-39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B2A024-60D7-4FE1-8C52-45775AFE82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考虑分析算法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的时间复杂度，由于对于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来说，其在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中的倍数有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zh-CN" altLang="en-US" dirty="0"/>
                  <a:t> 个（通过代码的内层循环次数也可以得出），所以算法的时间复杂度为：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现在我们只需求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</m:oMath>
                </a14:m>
                <a:r>
                  <a:rPr lang="zh-CN" altLang="en-US" dirty="0"/>
                  <a:t> 的近似即可。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B2A024-60D7-4FE1-8C52-45775AFE82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54" t="-1828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77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C90D8-EEB9-4BAE-9566-D1EB85F1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调和级数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23AAD0-8F5C-431A-8716-A73CE05CFDFF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987425"/>
                <a:ext cx="3932237" cy="4881563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000" dirty="0"/>
                  <a:t>当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altLang="zh-CN" sz="2000" b="0" dirty="0"/>
                  <a:t> </a:t>
                </a:r>
                <a:r>
                  <a:rPr lang="zh-CN" altLang="en-US" sz="2000" b="0" dirty="0"/>
                  <a:t>时，即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zh-CN" sz="2000" b="0" dirty="0"/>
                  <a:t> </a:t>
                </a:r>
                <a:r>
                  <a:rPr lang="zh-CN" altLang="en-US" sz="2000" b="0" dirty="0"/>
                  <a:t>称作调和级数。我们这里只讨论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b="0" dirty="0"/>
                  <a:t> </a:t>
                </a:r>
                <a:r>
                  <a:rPr lang="zh-CN" altLang="en-US" sz="2000" b="0" dirty="0"/>
                  <a:t>有限的情况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右边的曲线的函数图像为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zh-CN" altLang="en-US" sz="2000" dirty="0"/>
                  <a:t> 的图像，而从左到右第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 个矩形是以 </a:t>
                </a:r>
                <a:r>
                  <a:rPr lang="en-US" altLang="zh-CN" sz="2000" dirty="0"/>
                  <a:t>1 </a:t>
                </a:r>
                <a:r>
                  <a:rPr lang="zh-CN" altLang="en-US" sz="2000" dirty="0"/>
                  <a:t>为底，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zh-CN" altLang="en-US" sz="2000" dirty="0"/>
                  <a:t> 为高的矩形，则第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 个矩形的面积即为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zh-CN" altLang="en-US" sz="2000" dirty="0"/>
                  <a:t>。而矩形面积显然小于曲线和坐标轴围成图形的面积，故有：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nary>
                            <m:nary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r>
                  <a:rPr lang="zh-CN" altLang="en-US" sz="2000" dirty="0"/>
                  <a:t>即：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≤1+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CN" altLang="en-US" sz="2000" dirty="0"/>
                  <a:t>，故算法 </a:t>
                </a:r>
                <a:r>
                  <a:rPr lang="en-US" altLang="zh-CN" sz="2000" dirty="0"/>
                  <a:t>2 </a:t>
                </a:r>
                <a:r>
                  <a:rPr lang="zh-CN" altLang="en-US" sz="2000" dirty="0"/>
                  <a:t>的时间复杂度为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23AAD0-8F5C-431A-8716-A73CE05CFD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987425"/>
                <a:ext cx="3932237" cy="4881563"/>
              </a:xfrm>
              <a:blipFill>
                <a:blip r:embed="rId2"/>
                <a:stretch>
                  <a:fillRect l="-1705" t="-9488" r="-1085" b="-4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占位符 13">
            <a:extLst>
              <a:ext uri="{FF2B5EF4-FFF2-40B4-BE49-F238E27FC236}">
                <a16:creationId xmlns:a16="http://schemas.microsoft.com/office/drawing/2014/main" id="{821C5990-258D-42EB-9318-E9DDFF36986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12290" r="12290"/>
          <a:stretch/>
        </p:blipFill>
        <p:spPr/>
      </p:pic>
    </p:spTree>
    <p:extLst>
      <p:ext uri="{BB962C8B-B14F-4D97-AF65-F5344CB8AC3E}">
        <p14:creationId xmlns:p14="http://schemas.microsoft.com/office/powerpoint/2010/main" val="361076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41C8C85-AC08-4C93-AAC5-6EB38D298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最大公因数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9F37F46C-6282-4CDD-99F4-E6960BE04F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若整数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 同时满足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，则称其为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的公因数。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所有公因数中最大的最大公因数（</a:t>
                </a:r>
                <a:r>
                  <a:rPr lang="en-US" altLang="zh-CN" dirty="0"/>
                  <a:t>greatest common divisor</a:t>
                </a:r>
                <a:r>
                  <a:rPr lang="zh-CN" altLang="en-US" dirty="0"/>
                  <a:t>），记作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如果两个数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满足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，则称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互质，记作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性质：</a:t>
                </a:r>
                <a:endParaRPr lang="en-US" altLang="zh-CN" dirty="0"/>
              </a:p>
              <a:p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，则对于任意整数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b="0" dirty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⊥(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⊥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（反证法）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9F37F46C-6282-4CDD-99F4-E6960BE04F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81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521E5-865B-4901-BABA-981D9047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欧几里得算法（辗转相除法）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F7ECCF-189B-47CB-865B-3C6416822A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我们给出一种求两个非负整数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的最大公因数的算法：辗转相除法，其基于以下定理：</a:t>
                </a:r>
                <a:endParaRPr lang="en-US" altLang="zh-CN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 err="1"/>
                  <a:t>gcd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递归定理）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证明：考虑到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0" smtClean="0">
                        <a:effectLst/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则有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𝑘𝑏</m:t>
                    </m:r>
                  </m:oMath>
                </a14:m>
                <a:r>
                  <a:rPr lang="zh-CN" altLang="en-US" dirty="0"/>
                  <a:t>，对于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的公因数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，其显然满足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 也为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的公因数。同理，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的公因数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 也为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的公因数。 </a:t>
                </a:r>
                <a:endParaRPr lang="en-US" altLang="zh-CN" dirty="0"/>
              </a:p>
              <a:p>
                <a:r>
                  <a:rPr lang="zh-CN" altLang="en-US" dirty="0"/>
                  <a:t>既然两组数公因数相同，那么它们的最大公因数自然也相同。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所以辗转相除法即为一个递归函数，递归式为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dirty="0"/>
                  <a:t>递归边界为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容易知道辗转相除法与更相减损术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等价。</a:t>
                </a:r>
                <a:endParaRPr lang="en-US" altLang="zh-CN" dirty="0"/>
              </a:p>
              <a:p>
                <a:r>
                  <a:rPr lang="zh-CN" altLang="en-US" dirty="0"/>
                  <a:t>由于算法每次递归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 至少减少大约一半，故其时间复杂度为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F7ECCF-189B-47CB-865B-3C6416822A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828" r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224001"/>
      </p:ext>
    </p:extLst>
  </p:cSld>
  <p:clrMapOvr>
    <a:masterClrMapping/>
  </p:clrMapOvr>
</p:sld>
</file>

<file path=ppt/theme/theme1.xml><?xml version="1.0" encoding="utf-8"?>
<a:theme xmlns:a="http://schemas.openxmlformats.org/drawingml/2006/main" name="picture_insert">
  <a:themeElements>
    <a:clrScheme name="mymaintitle">
      <a:dk1>
        <a:srgbClr val="FFFFFF"/>
      </a:dk1>
      <a:lt1>
        <a:sysClr val="window" lastClr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D8D8D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cture_insert" id="{71955566-DDCB-4EDD-ACED-08A8EBC31A31}" vid="{C6874D6A-4D73-4CFB-AD7A-3A88284FF38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picture_insert</Template>
  <TotalTime>541</TotalTime>
  <Words>2842</Words>
  <Application>Microsoft Office PowerPoint</Application>
  <PresentationFormat>宽屏</PresentationFormat>
  <Paragraphs>129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6" baseType="lpstr">
      <vt:lpstr>Arial</vt:lpstr>
      <vt:lpstr>Cambria Math</vt:lpstr>
      <vt:lpstr>picture_insert</vt:lpstr>
      <vt:lpstr>PowerPoint 演示文稿</vt:lpstr>
      <vt:lpstr>数论简介</vt:lpstr>
      <vt:lpstr>因数、倍数与整除符号</vt:lpstr>
      <vt:lpstr>求一个数的因数</vt:lpstr>
      <vt:lpstr>求 [1,n] 中所有数的因数</vt:lpstr>
      <vt:lpstr>求 [1,n] 中所有数的因数</vt:lpstr>
      <vt:lpstr>调和级数</vt:lpstr>
      <vt:lpstr>最大公因数</vt:lpstr>
      <vt:lpstr>欧几里得算法（辗转相除法）</vt:lpstr>
      <vt:lpstr>丢番图方程</vt:lpstr>
      <vt:lpstr>裴蜀定理</vt:lpstr>
      <vt:lpstr>方程有解的充要条件</vt:lpstr>
      <vt:lpstr>拓展欧几里得算法</vt:lpstr>
      <vt:lpstr>拓展欧几里得算法</vt:lpstr>
      <vt:lpstr>方程的通解</vt:lpstr>
      <vt:lpstr>质数和合数</vt:lpstr>
      <vt:lpstr>算数基本定理</vt:lpstr>
      <vt:lpstr>由算数基本定理可得出的推论</vt:lpstr>
      <vt:lpstr>埃氏筛</vt:lpstr>
      <vt:lpstr>两种不同的代码实现</vt:lpstr>
      <vt:lpstr>埃氏筛的时间复杂度</vt:lpstr>
      <vt:lpstr>线性筛（欧拉筛）</vt:lpstr>
      <vt:lpstr>代码实现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Nickel</dc:creator>
  <cp:lastModifiedBy>Zhang Nickel</cp:lastModifiedBy>
  <cp:revision>67</cp:revision>
  <dcterms:created xsi:type="dcterms:W3CDTF">2022-02-11T02:02:52Z</dcterms:created>
  <dcterms:modified xsi:type="dcterms:W3CDTF">2022-02-12T00:52:18Z</dcterms:modified>
</cp:coreProperties>
</file>