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3047942-8D43-4CDB-A061-A16D2E87C718}"/>
              </a:ext>
            </a:extLst>
          </p:cNvPr>
          <p:cNvSpPr>
            <a:spLocks noGrp="1"/>
          </p:cNvSpPr>
          <p:nvPr>
            <p:ph sz="quarter" idx="11"/>
          </p:nvPr>
        </p:nvSpPr>
        <p:spPr>
          <a:xfrm>
            <a:off x="1524000" y="3213627"/>
            <a:ext cx="9144000" cy="455612"/>
          </a:xfrm>
          <a:solidFill>
            <a:srgbClr val="000000">
              <a:alpha val="10000"/>
            </a:srgbClr>
          </a:solidFill>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0">
            <a:extLst>
              <a:ext uri="{FF2B5EF4-FFF2-40B4-BE49-F238E27FC236}">
                <a16:creationId xmlns:a16="http://schemas.microsoft.com/office/drawing/2014/main" id="{50A6E7EE-289E-4BE1-9583-675D8BFA896B}"/>
              </a:ext>
            </a:extLst>
          </p:cNvPr>
          <p:cNvSpPr>
            <a:spLocks noGrp="1"/>
          </p:cNvSpPr>
          <p:nvPr>
            <p:ph type="body" sz="quarter" idx="12"/>
          </p:nvPr>
        </p:nvSpPr>
        <p:spPr>
          <a:xfrm>
            <a:off x="1524000" y="2199749"/>
            <a:ext cx="9144000" cy="989013"/>
          </a:xfrm>
          <a:solidFill>
            <a:srgbClr val="000000">
              <a:alpha val="10000"/>
            </a:srgbClr>
          </a:solidFill>
        </p:spPr>
        <p:txBody>
          <a:bodyPr/>
          <a:lstStyle>
            <a:lvl1pPr marL="0" indent="0">
              <a:buNone/>
              <a:defRPr sz="44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147217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6856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155215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52B4B-523F-4F1A-9D2A-06799C0F9F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EE76DC-EBD7-4577-BA08-84014E24F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CCA443-3DB9-488E-9FF6-7DDDA50D2BA6}"/>
              </a:ext>
            </a:extLst>
          </p:cNvPr>
          <p:cNvSpPr>
            <a:spLocks noGrp="1"/>
          </p:cNvSpPr>
          <p:nvPr>
            <p:ph type="dt" sz="half" idx="10"/>
          </p:nvPr>
        </p:nvSpPr>
        <p:spPr/>
        <p:txBody>
          <a:bodyPr/>
          <a:lstStyle/>
          <a:p>
            <a:fld id="{7618E209-08B9-41BC-B1AC-A96EF33FDB9E}" type="datetimeFigureOut">
              <a:rPr lang="zh-CN" altLang="en-US" smtClean="0"/>
              <a:t>2022/2/17</a:t>
            </a:fld>
            <a:endParaRPr lang="zh-CN" altLang="en-US"/>
          </a:p>
        </p:txBody>
      </p:sp>
      <p:sp>
        <p:nvSpPr>
          <p:cNvPr id="5" name="页脚占位符 4">
            <a:extLst>
              <a:ext uri="{FF2B5EF4-FFF2-40B4-BE49-F238E27FC236}">
                <a16:creationId xmlns:a16="http://schemas.microsoft.com/office/drawing/2014/main" id="{A7F3F377-47DF-43BA-82E5-6873307F32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7A4A07-66C4-4D31-95E5-959E66DB5C88}"/>
              </a:ext>
            </a:extLst>
          </p:cNvPr>
          <p:cNvSpPr>
            <a:spLocks noGrp="1"/>
          </p:cNvSpPr>
          <p:nvPr>
            <p:ph type="sldNum" sz="quarter" idx="12"/>
          </p:nvPr>
        </p:nvSpPr>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232662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a:solidFill>
            <a:srgbClr val="000000">
              <a:alpha val="50000"/>
            </a:srgbClr>
          </a:solidFill>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a:solidFill>
            <a:srgbClr val="000000">
              <a:alpha val="50000"/>
            </a:srgbClr>
          </a:solidFill>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41451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65935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294500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330680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266165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207555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355038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7618E209-08B9-41BC-B1AC-A96EF33FDB9E}" type="datetimeFigureOut">
              <a:rPr lang="zh-CN" altLang="en-US" smtClean="0"/>
              <a:t>2022/2/17</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5CEBFBF2-C249-4C51-82AF-A886003F95D0}" type="slidenum">
              <a:rPr lang="zh-CN" altLang="en-US" smtClean="0"/>
              <a:t>‹#›</a:t>
            </a:fld>
            <a:endParaRPr lang="zh-CN" altLang="en-US"/>
          </a:p>
        </p:txBody>
      </p:sp>
    </p:spTree>
    <p:extLst>
      <p:ext uri="{BB962C8B-B14F-4D97-AF65-F5344CB8AC3E}">
        <p14:creationId xmlns:p14="http://schemas.microsoft.com/office/powerpoint/2010/main" val="103412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solidFill>
            <a:srgbClr val="000000">
              <a:alpha val="35000"/>
            </a:srgbClr>
          </a:solid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solidFill>
            <a:srgbClr val="000000">
              <a:alpha val="35000"/>
            </a:srgb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690388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zhuanlan.zhihu.com/p/1315368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1625383-03AB-477A-9406-389C2E179AE7}"/>
              </a:ext>
            </a:extLst>
          </p:cNvPr>
          <p:cNvSpPr>
            <a:spLocks noGrp="1"/>
          </p:cNvSpPr>
          <p:nvPr>
            <p:ph sz="quarter" idx="11"/>
          </p:nvPr>
        </p:nvSpPr>
        <p:spPr>
          <a:noFill/>
        </p:spPr>
        <p:txBody>
          <a:bodyPr/>
          <a:lstStyle/>
          <a:p>
            <a:pPr algn="r"/>
            <a:r>
              <a:rPr lang="en-US" altLang="zh-CN" dirty="0" err="1"/>
              <a:t>Nickel_Angel</a:t>
            </a:r>
            <a:endParaRPr lang="zh-CN" altLang="en-US" dirty="0"/>
          </a:p>
        </p:txBody>
      </p:sp>
      <p:sp>
        <p:nvSpPr>
          <p:cNvPr id="5" name="文本占位符 4">
            <a:extLst>
              <a:ext uri="{FF2B5EF4-FFF2-40B4-BE49-F238E27FC236}">
                <a16:creationId xmlns:a16="http://schemas.microsoft.com/office/drawing/2014/main" id="{E94339B0-8DBF-4A88-B2F9-F8F6A301416C}"/>
              </a:ext>
            </a:extLst>
          </p:cNvPr>
          <p:cNvSpPr>
            <a:spLocks noGrp="1"/>
          </p:cNvSpPr>
          <p:nvPr>
            <p:ph type="body" sz="quarter" idx="12"/>
          </p:nvPr>
        </p:nvSpPr>
        <p:spPr>
          <a:xfrm>
            <a:off x="1524000" y="2224614"/>
            <a:ext cx="9144000" cy="989013"/>
          </a:xfrm>
          <a:noFill/>
        </p:spPr>
        <p:txBody>
          <a:bodyPr/>
          <a:lstStyle/>
          <a:p>
            <a:pPr algn="r"/>
            <a:r>
              <a:rPr lang="zh-CN" altLang="en-US" dirty="0"/>
              <a:t>基础数论 </a:t>
            </a:r>
            <a:r>
              <a:rPr lang="en-US" altLang="zh-CN" dirty="0"/>
              <a:t>(II)</a:t>
            </a:r>
            <a:endParaRPr lang="zh-CN" altLang="en-US" dirty="0"/>
          </a:p>
        </p:txBody>
      </p:sp>
    </p:spTree>
    <p:extLst>
      <p:ext uri="{BB962C8B-B14F-4D97-AF65-F5344CB8AC3E}">
        <p14:creationId xmlns:p14="http://schemas.microsoft.com/office/powerpoint/2010/main" val="196698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CF4E2-31C3-4969-81DB-DE5DEF66F458}"/>
              </a:ext>
            </a:extLst>
          </p:cNvPr>
          <p:cNvSpPr>
            <a:spLocks noGrp="1"/>
          </p:cNvSpPr>
          <p:nvPr>
            <p:ph type="title"/>
          </p:nvPr>
        </p:nvSpPr>
        <p:spPr/>
        <p:txBody>
          <a:bodyPr>
            <a:normAutofit fontScale="90000"/>
          </a:bodyPr>
          <a:lstStyle/>
          <a:p>
            <a:r>
              <a:rPr lang="zh-CN" altLang="en-US" dirty="0"/>
              <a:t>离线逆元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1D0569-AA46-46DB-BAE2-B47B21C60CFC}"/>
                  </a:ext>
                </a:extLst>
              </p:cNvPr>
              <p:cNvSpPr>
                <a:spLocks noGrp="1"/>
              </p:cNvSpPr>
              <p:nvPr>
                <p:ph idx="1"/>
              </p:nvPr>
            </p:nvSpPr>
            <p:spPr/>
            <p:txBody>
              <a:bodyPr/>
              <a:lstStyle/>
              <a:p>
                <a:r>
                  <a:rPr lang="zh-CN" altLang="en-US" dirty="0"/>
                  <a:t>有时候我们在计算过程中只会用到特定的某几个数的逆元，我们需要将其预处理出来，形式化的讲，即给定 </a:t>
                </a:r>
                <a14:m>
                  <m:oMath xmlns:m="http://schemas.openxmlformats.org/officeDocument/2006/math">
                    <m:r>
                      <a:rPr lang="en-US" altLang="zh-CN" b="0" i="1" smtClean="0">
                        <a:latin typeface="Cambria Math" panose="02040503050406030204" pitchFamily="18" charset="0"/>
                      </a:rPr>
                      <m:t>𝑛</m:t>
                    </m:r>
                  </m:oMath>
                </a14:m>
                <a:r>
                  <a:rPr lang="zh-CN" altLang="en-US" dirty="0"/>
                  <a:t> 个正整数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dirty="0"/>
                  <a:t>，我们要分别求出他们的在模 </a:t>
                </a:r>
                <a14:m>
                  <m:oMath xmlns:m="http://schemas.openxmlformats.org/officeDocument/2006/math">
                    <m:r>
                      <a:rPr lang="en-US" altLang="zh-CN" b="0" i="1" smtClean="0">
                        <a:latin typeface="Cambria Math" panose="02040503050406030204" pitchFamily="18" charset="0"/>
                      </a:rPr>
                      <m:t>𝑝</m:t>
                    </m:r>
                  </m:oMath>
                </a14:m>
                <a:r>
                  <a:rPr lang="zh-CN" altLang="en-US" dirty="0"/>
                  <a:t> 意义下的逆元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−1</m:t>
                        </m:r>
                      </m:sup>
                    </m:sSubSup>
                  </m:oMath>
                </a14:m>
                <a:r>
                  <a:rPr lang="zh-CN" altLang="en-US" dirty="0"/>
                  <a:t>，如果一个一个求他们的逆元时间复杂度为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e>
                    </m:func>
                    <m:r>
                      <a:rPr lang="en-US" altLang="zh-CN" b="0" i="1" smtClean="0">
                        <a:latin typeface="Cambria Math" panose="02040503050406030204" pitchFamily="18" charset="0"/>
                      </a:rPr>
                      <m:t>)</m:t>
                    </m:r>
                  </m:oMath>
                </a14:m>
                <a:r>
                  <a:rPr lang="zh-CN" altLang="en-US" dirty="0"/>
                  <a:t>，有没有更快的方法？</a:t>
                </a:r>
                <a:endParaRPr lang="en-US" altLang="zh-CN" dirty="0"/>
              </a:p>
              <a:p>
                <a:endParaRPr lang="en-US" altLang="zh-CN" dirty="0"/>
              </a:p>
              <a:p>
                <a:r>
                  <a:rPr lang="zh-CN" altLang="en-US" dirty="0"/>
                  <a:t>我们发现对于两个整数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有：</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𝑏</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r>
                  <a:rPr lang="zh-CN" altLang="en-US" dirty="0"/>
                  <a:t>而对于 </a:t>
                </a:r>
                <a14:m>
                  <m:oMath xmlns:m="http://schemas.openxmlformats.org/officeDocument/2006/math">
                    <m:r>
                      <a:rPr lang="en-US" altLang="zh-CN" b="0" i="1" smtClean="0">
                        <a:latin typeface="Cambria Math" panose="02040503050406030204" pitchFamily="18" charset="0"/>
                      </a:rPr>
                      <m:t>𝑎𝑏</m:t>
                    </m:r>
                  </m:oMath>
                </a14:m>
                <a:r>
                  <a:rPr lang="zh-CN" altLang="en-US" dirty="0"/>
                  <a:t>，有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，故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，即两个数逆元的积同余于两个数积的逆元。对于多个数也是如此。</a:t>
                </a:r>
                <a:endParaRPr lang="en-US" altLang="zh-CN" dirty="0"/>
              </a:p>
              <a:p>
                <a:r>
                  <a:rPr lang="zh-CN" altLang="en-US" dirty="0"/>
                  <a:t>若设 </a:t>
                </a:r>
                <a14:m>
                  <m:oMath xmlns:m="http://schemas.openxmlformats.org/officeDocument/2006/math">
                    <m:r>
                      <a:rPr lang="en-US" altLang="zh-CN" b="0" i="1" smtClean="0">
                        <a:latin typeface="Cambria Math" panose="02040503050406030204" pitchFamily="18" charset="0"/>
                      </a:rPr>
                      <m:t>𝑝𝑟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nary>
                  </m:oMath>
                </a14:m>
                <a:r>
                  <a:rPr lang="zh-CN" altLang="en-US" dirty="0"/>
                  <a:t>，则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𝑝𝑟</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，所以我们可以考虑先递推出 </a:t>
                </a:r>
                <a14:m>
                  <m:oMath xmlns:m="http://schemas.openxmlformats.org/officeDocument/2006/math">
                    <m:r>
                      <a:rPr lang="en-US" altLang="zh-CN" b="0" i="1" smtClean="0">
                        <a:latin typeface="Cambria Math" panose="02040503050406030204" pitchFamily="18" charset="0"/>
                      </a:rPr>
                      <m:t>𝑝𝑟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，然后求出 </a:t>
                </a:r>
                <a14:m>
                  <m:oMath xmlns:m="http://schemas.openxmlformats.org/officeDocument/2006/math">
                    <m:r>
                      <a:rPr lang="en-US" altLang="zh-CN" b="0" i="1" smtClean="0">
                        <a:latin typeface="Cambria Math" panose="02040503050406030204" pitchFamily="18" charset="0"/>
                      </a:rPr>
                      <m:t>𝑝𝑟</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−1</m:t>
                        </m:r>
                      </m:sup>
                    </m:sSubSup>
                  </m:oMath>
                </a14:m>
                <a:r>
                  <a:rPr lang="zh-CN" altLang="en-US" dirty="0"/>
                  <a:t>，在根据递推式 </a:t>
                </a:r>
                <a14:m>
                  <m:oMath xmlns:m="http://schemas.openxmlformats.org/officeDocument/2006/math">
                    <m:r>
                      <a:rPr lang="en-US" altLang="zh-CN" b="0" i="1" smtClean="0">
                        <a:latin typeface="Cambria Math" panose="02040503050406030204" pitchFamily="18" charset="0"/>
                      </a:rPr>
                      <m:t>𝑝𝑟</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𝑝𝑟</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 求出 </a:t>
                </a:r>
                <a14:m>
                  <m:oMath xmlns:m="http://schemas.openxmlformats.org/officeDocument/2006/math">
                    <m:r>
                      <a:rPr lang="en-US" altLang="zh-CN" b="0" i="1" smtClean="0">
                        <a:latin typeface="Cambria Math" panose="02040503050406030204" pitchFamily="18" charset="0"/>
                      </a:rPr>
                      <m:t>𝑝𝑟</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，即可求得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−1</m:t>
                        </m:r>
                      </m:sup>
                    </m:sSubSup>
                  </m:oMath>
                </a14:m>
                <a:r>
                  <a:rPr lang="zh-CN" altLang="en-US" dirty="0"/>
                  <a:t>。时间复杂度为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e>
                    </m:func>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981D0569-AA46-46DB-BAE2-B47B21C60CFC}"/>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904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26E81-AF1E-4410-84CD-50467BBD3A4F}"/>
              </a:ext>
            </a:extLst>
          </p:cNvPr>
          <p:cNvSpPr>
            <a:spLocks noGrp="1"/>
          </p:cNvSpPr>
          <p:nvPr>
            <p:ph type="title"/>
          </p:nvPr>
        </p:nvSpPr>
        <p:spPr/>
        <p:txBody>
          <a:bodyPr>
            <a:normAutofit fontScale="90000"/>
          </a:bodyPr>
          <a:lstStyle/>
          <a:p>
            <a:r>
              <a:rPr lang="zh-CN" altLang="en-US" dirty="0"/>
              <a:t>数论函数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85CAFC-6457-4BC2-A9AB-84DE03F41C99}"/>
                  </a:ext>
                </a:extLst>
              </p:cNvPr>
              <p:cNvSpPr>
                <a:spLocks noGrp="1"/>
              </p:cNvSpPr>
              <p:nvPr>
                <p:ph idx="1"/>
              </p:nvPr>
            </p:nvSpPr>
            <p:spPr/>
            <p:txBody>
              <a:bodyPr/>
              <a:lstStyle/>
              <a:p>
                <a:r>
                  <a:rPr lang="zh-CN" altLang="en-US" dirty="0"/>
                  <a:t>数论函数指定义域为正整数的函数。</a:t>
                </a:r>
                <a:endParaRPr lang="en-US" altLang="zh-CN" dirty="0"/>
              </a:p>
              <a:p>
                <a:r>
                  <a:rPr lang="zh-CN" altLang="en-US" dirty="0"/>
                  <a:t>如果一个数论函数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满足当正整数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en-US" altLang="zh-CN" dirty="0"/>
                  <a:t> </a:t>
                </a:r>
                <a:r>
                  <a:rPr lang="zh-CN" altLang="en-US" dirty="0"/>
                  <a:t>时，有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，则称其为（数论）积性函数。</a:t>
                </a:r>
                <a:endParaRPr lang="en-US" altLang="zh-CN" dirty="0"/>
              </a:p>
              <a:p>
                <a:r>
                  <a:rPr lang="zh-CN" altLang="en-US" dirty="0"/>
                  <a:t>如果一个数论函数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t>
                </a:r>
                <a:r>
                  <a:rPr lang="zh-CN" altLang="en-US" dirty="0"/>
                  <a:t>对于任意正整数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m:t>
                    </m:r>
                  </m:oMath>
                </a14:m>
                <a:r>
                  <a:rPr lang="zh-CN" altLang="en-US" dirty="0"/>
                  <a:t>都有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则称其为完全积性函数。</a:t>
                </a:r>
                <a:endParaRPr lang="en-US" altLang="zh-CN" dirty="0"/>
              </a:p>
              <a:p>
                <a:r>
                  <a:rPr lang="zh-CN" altLang="en-US" dirty="0"/>
                  <a:t>一些常见的积性函数：</a:t>
                </a:r>
                <a:endParaRPr lang="en-US" altLang="zh-CN" dirty="0"/>
              </a:p>
              <a:p>
                <a14:m>
                  <m:oMath xmlns:m="http://schemas.openxmlformats.org/officeDocument/2006/math">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=1</m:t>
                    </m:r>
                  </m:oMath>
                </a14:m>
                <a:r>
                  <a:rPr lang="zh-CN" altLang="en-US" b="0" dirty="0">
                    <a:latin typeface="Cambria Math" panose="02040503050406030204" pitchFamily="18" charset="0"/>
                  </a:rPr>
                  <a:t>（常函数，完全积性）</a:t>
                </a:r>
                <a:endParaRPr lang="en-US" altLang="zh-CN" b="0"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𝑘</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sup>
                    </m:sSup>
                  </m:oMath>
                </a14:m>
                <a:r>
                  <a:rPr lang="zh-CN" altLang="en-US" b="0" dirty="0"/>
                  <a:t>（幂函数，完全积性）</a:t>
                </a:r>
                <a:endParaRPr lang="en-US" altLang="zh-CN" b="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𝑘</m:t>
                            </m:r>
                          </m:sup>
                        </m:sSup>
                      </m:e>
                    </m:nary>
                  </m:oMath>
                </a14:m>
                <a:r>
                  <a:rPr lang="zh-CN" altLang="en-US" b="0" dirty="0"/>
                  <a:t>（</a:t>
                </a:r>
                <a14:m>
                  <m:oMath xmlns:m="http://schemas.openxmlformats.org/officeDocument/2006/math">
                    <m:r>
                      <a:rPr lang="en-US" altLang="zh-CN" b="0" i="1" dirty="0" smtClean="0">
                        <a:latin typeface="Cambria Math" panose="02040503050406030204" pitchFamily="18" charset="0"/>
                      </a:rPr>
                      <m:t>𝑛</m:t>
                    </m:r>
                  </m:oMath>
                </a14:m>
                <a:r>
                  <a:rPr lang="zh-CN" altLang="en-US" b="0" dirty="0"/>
                  <a:t> 的所有因子的 </a:t>
                </a:r>
                <a14:m>
                  <m:oMath xmlns:m="http://schemas.openxmlformats.org/officeDocument/2006/math">
                    <m:r>
                      <a:rPr lang="en-US" altLang="zh-CN" b="0" i="1" smtClean="0">
                        <a:latin typeface="Cambria Math" panose="02040503050406030204" pitchFamily="18" charset="0"/>
                      </a:rPr>
                      <m:t>𝑘</m:t>
                    </m:r>
                  </m:oMath>
                </a14:m>
                <a:r>
                  <a:rPr lang="zh-CN" altLang="en-US" b="0" dirty="0"/>
                  <a:t> 次方和）</a:t>
                </a:r>
                <a:endParaRPr lang="en-US" altLang="zh-CN" b="0" dirty="0"/>
              </a:p>
              <a:p>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nary>
                  </m:oMath>
                </a14:m>
                <a:r>
                  <a:rPr lang="zh-CN" altLang="en-US" b="0" dirty="0"/>
                  <a:t>（欧拉函数）</a:t>
                </a:r>
                <a:endParaRPr lang="en-US" altLang="zh-CN" b="0" dirty="0"/>
              </a:p>
              <a:p>
                <a:endParaRPr lang="en-US" altLang="zh-CN" dirty="0"/>
              </a:p>
            </p:txBody>
          </p:sp>
        </mc:Choice>
        <mc:Fallback xmlns="">
          <p:sp>
            <p:nvSpPr>
              <p:cNvPr id="3" name="内容占位符 2">
                <a:extLst>
                  <a:ext uri="{FF2B5EF4-FFF2-40B4-BE49-F238E27FC236}">
                    <a16:creationId xmlns:a16="http://schemas.microsoft.com/office/drawing/2014/main" id="{7C85CAFC-6457-4BC2-A9AB-84DE03F41C99}"/>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05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828AC-25FC-4EFF-A2D8-CC254333D685}"/>
              </a:ext>
            </a:extLst>
          </p:cNvPr>
          <p:cNvSpPr>
            <a:spLocks noGrp="1"/>
          </p:cNvSpPr>
          <p:nvPr>
            <p:ph type="title"/>
          </p:nvPr>
        </p:nvSpPr>
        <p:spPr/>
        <p:txBody>
          <a:bodyPr>
            <a:normAutofit fontScale="90000"/>
          </a:bodyPr>
          <a:lstStyle/>
          <a:p>
            <a:r>
              <a:rPr lang="zh-CN" altLang="en-US" dirty="0"/>
              <a:t>欧拉函数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EF0412-3E57-4F3A-8885-8F6A6196EFE7}"/>
                  </a:ext>
                </a:extLst>
              </p:cNvPr>
              <p:cNvSpPr>
                <a:spLocks noGrp="1"/>
              </p:cNvSpPr>
              <p:nvPr>
                <p:ph idx="1"/>
              </p:nvPr>
            </p:nvSpPr>
            <p:spPr/>
            <p:txBody>
              <a:bodyPr>
                <a:normAutofit/>
              </a:bodyPr>
              <a:lstStyle/>
              <a:p>
                <a:r>
                  <a:rPr lang="zh-CN" altLang="en-US" dirty="0"/>
                  <a:t>欧拉函数 </a:t>
                </a:r>
                <a14:m>
                  <m:oMath xmlns:m="http://schemas.openxmlformats.org/officeDocument/2006/math">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是一个数论函数，其表示在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区间内与 </a:t>
                </a:r>
                <a14:m>
                  <m:oMath xmlns:m="http://schemas.openxmlformats.org/officeDocument/2006/math">
                    <m:r>
                      <a:rPr lang="en-US" altLang="zh-CN" b="0" i="1" smtClean="0">
                        <a:latin typeface="Cambria Math" panose="02040503050406030204" pitchFamily="18" charset="0"/>
                      </a:rPr>
                      <m:t>𝑛</m:t>
                    </m:r>
                  </m:oMath>
                </a14:m>
                <a:r>
                  <a:rPr lang="zh-CN" altLang="en-US" dirty="0"/>
                  <a:t> 互质的数的个数。</a:t>
                </a:r>
                <a:endParaRPr lang="en-US" altLang="zh-CN" dirty="0"/>
              </a:p>
              <a:p>
                <a:r>
                  <a:rPr lang="zh-CN" altLang="en-US" dirty="0"/>
                  <a:t>我们希望找出欧拉函数的表达式，不过我们在这里先证明其为一个积性函数，再通过算数基本定理凑出其表达式即可。</a:t>
                </a:r>
                <a:endParaRPr lang="en-US" altLang="zh-CN" dirty="0"/>
              </a:p>
              <a:p>
                <a:endParaRPr lang="en-US" altLang="zh-CN" dirty="0"/>
              </a:p>
              <a:p>
                <a:r>
                  <a:rPr lang="zh-CN" altLang="en-US" dirty="0"/>
                  <a:t>要证明欧拉函数是积性函数，即证当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时</a:t>
                </a:r>
                <a:r>
                  <a:rPr lang="en-US" altLang="zh-CN" dirty="0"/>
                  <a:t>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，即需证明集合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oMath>
                </a14:m>
                <a:r>
                  <a:rPr lang="zh-CN" altLang="en-US" dirty="0"/>
                  <a:t> 和 </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 这两个集合之间存在双射即可。为了方便，我们设前者为 </a:t>
                </a:r>
                <a14:m>
                  <m:oMath xmlns:m="http://schemas.openxmlformats.org/officeDocument/2006/math">
                    <m:r>
                      <a:rPr lang="en-US" altLang="zh-CN" b="0" i="1" smtClean="0">
                        <a:latin typeface="Cambria Math" panose="02040503050406030204" pitchFamily="18" charset="0"/>
                      </a:rPr>
                      <m:t>𝑆</m:t>
                    </m:r>
                  </m:oMath>
                </a14:m>
                <a:r>
                  <a:rPr lang="zh-CN" altLang="en-US" dirty="0"/>
                  <a:t>，后者为 </a:t>
                </a:r>
                <a14:m>
                  <m:oMath xmlns:m="http://schemas.openxmlformats.org/officeDocument/2006/math">
                    <m:r>
                      <a:rPr lang="en-US" altLang="zh-CN" b="0" i="1" smtClean="0">
                        <a:latin typeface="Cambria Math" panose="02040503050406030204" pitchFamily="18" charset="0"/>
                      </a:rPr>
                      <m:t>𝑇</m:t>
                    </m:r>
                  </m:oMath>
                </a14:m>
                <a:r>
                  <a:rPr lang="zh-CN" altLang="en-US" dirty="0"/>
                  <a:t>。</a:t>
                </a:r>
                <a:endParaRPr lang="en-US" altLang="zh-CN" dirty="0"/>
              </a:p>
              <a:p>
                <a:r>
                  <a:rPr lang="zh-CN" altLang="en-US" dirty="0"/>
                  <a:t>我们先假设整数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，则有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oMath>
                </a14:m>
                <a:r>
                  <a:rPr lang="zh-CN" altLang="en-US" dirty="0"/>
                  <a:t>，进而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=1</m:t>
                        </m:r>
                      </m:e>
                    </m:func>
                  </m:oMath>
                </a14:m>
                <a:r>
                  <a:rPr lang="zh-CN" altLang="en-US" dirty="0"/>
                  <a:t>。</a:t>
                </a:r>
                <a:endParaRPr lang="en-US" altLang="zh-CN" dirty="0"/>
              </a:p>
              <a:p>
                <a:r>
                  <a:rPr lang="zh-CN" altLang="en-US" dirty="0"/>
                  <a:t>由 </a:t>
                </a:r>
                <a:r>
                  <a:rPr lang="en-US" altLang="zh-CN" dirty="0" err="1"/>
                  <a:t>gcd</a:t>
                </a:r>
                <a:r>
                  <a:rPr lang="en-US" altLang="zh-CN" dirty="0"/>
                  <a:t> </a:t>
                </a:r>
                <a:r>
                  <a:rPr lang="zh-CN" altLang="en-US" dirty="0"/>
                  <a:t>递归定理可知，</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=1</m:t>
                        </m:r>
                      </m:e>
                    </m:func>
                    <m:r>
                      <a:rPr lang="zh-CN" altLang="en-US" i="1">
                        <a:latin typeface="Cambria Math" panose="02040503050406030204" pitchFamily="18" charset="0"/>
                      </a:rPr>
                      <m:t>。</m:t>
                    </m:r>
                  </m:oMath>
                </a14:m>
                <a:endParaRPr lang="en-US" altLang="zh-CN" dirty="0"/>
              </a:p>
              <a:p>
                <a:r>
                  <a:rPr lang="zh-CN" altLang="en-US" dirty="0"/>
                  <a:t>而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oMath>
                </a14:m>
                <a:r>
                  <a:rPr lang="zh-CN" altLang="en-US" dirty="0"/>
                  <a:t>，则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。故集合 </a:t>
                </a:r>
                <a14:m>
                  <m:oMath xmlns:m="http://schemas.openxmlformats.org/officeDocument/2006/math">
                    <m:r>
                      <a:rPr lang="en-US" altLang="zh-CN" b="0" i="1" smtClean="0">
                        <a:latin typeface="Cambria Math" panose="02040503050406030204" pitchFamily="18" charset="0"/>
                      </a:rPr>
                      <m:t>𝑆</m:t>
                    </m:r>
                  </m:oMath>
                </a14:m>
                <a:r>
                  <a:rPr lang="zh-CN" altLang="en-US" dirty="0"/>
                  <a:t> 中的一个元素对应集合 </a:t>
                </a:r>
                <a14:m>
                  <m:oMath xmlns:m="http://schemas.openxmlformats.org/officeDocument/2006/math">
                    <m:r>
                      <a:rPr lang="en-US" altLang="zh-CN" b="0" i="1" smtClean="0">
                        <a:latin typeface="Cambria Math" panose="02040503050406030204" pitchFamily="18" charset="0"/>
                      </a:rPr>
                      <m:t>𝑇</m:t>
                    </m:r>
                  </m:oMath>
                </a14:m>
                <a:r>
                  <a:rPr lang="zh-CN" altLang="en-US" dirty="0"/>
                  <a:t> 的一个元素。对应关系为：</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我们下面再来证明这个对应是唯一的：</a:t>
                </a:r>
              </a:p>
            </p:txBody>
          </p:sp>
        </mc:Choice>
        <mc:Fallback xmlns="">
          <p:sp>
            <p:nvSpPr>
              <p:cNvPr id="3" name="内容占位符 2">
                <a:extLst>
                  <a:ext uri="{FF2B5EF4-FFF2-40B4-BE49-F238E27FC236}">
                    <a16:creationId xmlns:a16="http://schemas.microsoft.com/office/drawing/2014/main" id="{2CEF0412-3E57-4F3A-8885-8F6A6196EFE7}"/>
                  </a:ext>
                </a:extLst>
              </p:cNvPr>
              <p:cNvSpPr>
                <a:spLocks noGrp="1" noRot="1" noChangeAspect="1" noMove="1" noResize="1" noEditPoints="1" noAdjustHandles="1" noChangeArrowheads="1" noChangeShapeType="1" noTextEdit="1"/>
              </p:cNvSpPr>
              <p:nvPr>
                <p:ph idx="1"/>
              </p:nvPr>
            </p:nvSpPr>
            <p:spPr>
              <a:blipFill>
                <a:blip r:embed="rId2"/>
                <a:stretch>
                  <a:fillRect l="-754" t="-1828" r="-3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63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AEED0-30DE-4EB8-95AB-F4D30667A271}"/>
              </a:ext>
            </a:extLst>
          </p:cNvPr>
          <p:cNvSpPr>
            <a:spLocks noGrp="1"/>
          </p:cNvSpPr>
          <p:nvPr>
            <p:ph type="title"/>
          </p:nvPr>
        </p:nvSpPr>
        <p:spPr/>
        <p:txBody>
          <a:bodyPr>
            <a:normAutofit fontScale="90000"/>
          </a:bodyPr>
          <a:lstStyle/>
          <a:p>
            <a:r>
              <a:rPr lang="zh-CN" altLang="en-US" dirty="0"/>
              <a:t>欧拉函数积性证明</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A38E5DD-B50E-49DC-858D-85C3ED0FB58B}"/>
                  </a:ext>
                </a:extLst>
              </p:cNvPr>
              <p:cNvSpPr>
                <a:spLocks noGrp="1"/>
              </p:cNvSpPr>
              <p:nvPr>
                <p:ph idx="1"/>
              </p:nvPr>
            </p:nvSpPr>
            <p:spPr/>
            <p:txBody>
              <a:bodyPr>
                <a:normAutofit/>
              </a:bodyPr>
              <a:lstStyle/>
              <a:p>
                <a:r>
                  <a:rPr lang="zh-CN" altLang="en-US" dirty="0"/>
                  <a:t>考虑反证法，若存在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，使得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en-US" altLang="zh-CN" dirty="0"/>
              </a:p>
              <a:p>
                <a:r>
                  <a:rPr lang="zh-CN" altLang="en-US" dirty="0"/>
                  <a:t>那么就有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而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，则有 </a:t>
                </a:r>
                <a14:m>
                  <m:oMath xmlns:m="http://schemas.openxmlformats.org/officeDocument/2006/math">
                    <m:r>
                      <m:rPr>
                        <m:sty m:val="p"/>
                      </m:rPr>
                      <a:rPr lang="en-US" altLang="zh-CN" b="0" i="1" smtClean="0">
                        <a:latin typeface="Cambria Math" panose="02040503050406030204" pitchFamily="18" charset="0"/>
                      </a:rPr>
                      <m:t>lcm</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。这使得 </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，而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oMath>
                </a14:m>
                <a:r>
                  <a:rPr lang="zh-CN" altLang="en-US" dirty="0"/>
                  <a:t>，矛盾。</a:t>
                </a:r>
                <a:endParaRPr lang="en-US" altLang="zh-CN" dirty="0"/>
              </a:p>
              <a:p>
                <a:r>
                  <a:rPr lang="zh-CN" altLang="en-US" dirty="0"/>
                  <a:t>故每个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en-US" altLang="zh-CN" dirty="0"/>
                  <a:t> </a:t>
                </a:r>
                <a:r>
                  <a:rPr lang="zh-CN" altLang="en-US" dirty="0"/>
                  <a:t>都唯一对应着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a:t>
                </a:r>
                <a:endParaRPr lang="en-US" altLang="zh-CN" dirty="0"/>
              </a:p>
              <a:p>
                <a:r>
                  <a:rPr lang="zh-CN" altLang="en-US" dirty="0"/>
                  <a:t>现在考虑证明对于每一组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，都对应着一个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。即找到一个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，使得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endParaRPr lang="en-US" altLang="zh-CN" dirty="0"/>
              </a:p>
              <a:p>
                <a:r>
                  <a:rPr lang="zh-CN" altLang="en-US" dirty="0"/>
                  <a:t>我们可以构造一个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𝑎𝑏</m:t>
                    </m:r>
                  </m:oMath>
                </a14:m>
                <a:r>
                  <a:rPr lang="zh-CN" altLang="en-US"/>
                  <a:t>，由线性</a:t>
                </a:r>
                <a:r>
                  <a:rPr lang="zh-CN" altLang="en-US" dirty="0"/>
                  <a:t>同余方程有解的充要条件可知，恰好存在一组整数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3</m:t>
                        </m:r>
                      </m:sub>
                    </m:sSub>
                  </m:oMath>
                </a14:m>
                <a:r>
                  <a:rPr lang="en-US" altLang="zh-CN" dirty="0"/>
                  <a:t> </a:t>
                </a:r>
                <a:r>
                  <a:rPr lang="zh-CN" altLang="en-US" dirty="0"/>
                  <a:t>使得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 </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oMath>
                </a14:m>
                <a:r>
                  <a:rPr lang="zh-CN" altLang="en-US" dirty="0"/>
                  <a:t>，且满足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 </m:t>
                    </m:r>
                    <m:r>
                      <m:rPr>
                        <m:sty m:val="p"/>
                      </m:rPr>
                      <a:rPr lang="en-US" altLang="zh-CN" i="1">
                        <a:latin typeface="Cambria Math" panose="02040503050406030204" pitchFamily="18" charset="0"/>
                      </a:rPr>
                      <m:t>mod</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 </m:t>
                    </m:r>
                    <m:r>
                      <m:rPr>
                        <m:sty m:val="p"/>
                      </m:rPr>
                      <a:rPr lang="en-US" altLang="zh-CN" i="1">
                        <a:latin typeface="Cambria Math" panose="02040503050406030204" pitchFamily="18" charset="0"/>
                      </a:rPr>
                      <m:t>mod</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2</m:t>
                        </m:r>
                      </m:sub>
                    </m:sSub>
                  </m:oMath>
                </a14:m>
                <a:r>
                  <a:rPr lang="zh-CN" altLang="en-US" dirty="0"/>
                  <a:t>。</a:t>
                </a:r>
                <a:endParaRPr lang="en-US" altLang="zh-CN" dirty="0"/>
              </a:p>
              <a:p>
                <a:r>
                  <a:rPr lang="zh-CN" altLang="en-US" dirty="0"/>
                  <a:t>故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en-US" altLang="zh-CN" dirty="0"/>
                  <a:t> </a:t>
                </a:r>
                <a:r>
                  <a:rPr lang="zh-CN" altLang="en-US" dirty="0"/>
                  <a:t>为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en-US" altLang="zh-CN" dirty="0"/>
                  <a:t> </a:t>
                </a:r>
                <a:r>
                  <a:rPr lang="zh-CN" altLang="en-US" dirty="0"/>
                  <a:t>的一个双射。</a:t>
                </a:r>
                <a:endParaRPr lang="en-US" altLang="zh-CN" dirty="0"/>
              </a:p>
              <a:p>
                <a:r>
                  <a:rPr lang="zh-CN" altLang="en-US" dirty="0"/>
                  <a:t>故有当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时，</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3A38E5DD-B50E-49DC-858D-85C3ED0FB58B}"/>
                  </a:ext>
                </a:extLst>
              </p:cNvPr>
              <p:cNvSpPr>
                <a:spLocks noGrp="1" noRot="1" noChangeAspect="1" noMove="1" noResize="1" noEditPoints="1" noAdjustHandles="1" noChangeArrowheads="1" noChangeShapeType="1" noTextEdit="1"/>
              </p:cNvSpPr>
              <p:nvPr>
                <p:ph idx="1"/>
              </p:nvPr>
            </p:nvSpPr>
            <p:spPr>
              <a:blipFill>
                <a:blip r:embed="rId2"/>
                <a:stretch>
                  <a:fillRect l="-754" t="-1828"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949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4B603-F9C7-44FA-9075-A486FAD4DCDA}"/>
              </a:ext>
            </a:extLst>
          </p:cNvPr>
          <p:cNvSpPr>
            <a:spLocks noGrp="1"/>
          </p:cNvSpPr>
          <p:nvPr>
            <p:ph type="title"/>
          </p:nvPr>
        </p:nvSpPr>
        <p:spPr/>
        <p:txBody>
          <a:bodyPr>
            <a:normAutofit fontScale="90000"/>
          </a:bodyPr>
          <a:lstStyle/>
          <a:p>
            <a:r>
              <a:rPr lang="zh-CN" altLang="en-US" dirty="0"/>
              <a:t>欧拉函数的表达式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5E15ED-D5E6-46FD-85AD-F31E00BD1496}"/>
                  </a:ext>
                </a:extLst>
              </p:cNvPr>
              <p:cNvSpPr>
                <a:spLocks noGrp="1"/>
              </p:cNvSpPr>
              <p:nvPr>
                <p:ph idx="1"/>
              </p:nvPr>
            </p:nvSpPr>
            <p:spPr/>
            <p:txBody>
              <a:bodyPr/>
              <a:lstStyle/>
              <a:p>
                <a:r>
                  <a:rPr lang="zh-CN" altLang="en-US" dirty="0"/>
                  <a:t>首先，当 </a:t>
                </a:r>
                <a14:m>
                  <m:oMath xmlns:m="http://schemas.openxmlformats.org/officeDocument/2006/math">
                    <m:r>
                      <a:rPr lang="en-US" altLang="zh-CN" b="0" i="1" smtClean="0">
                        <a:latin typeface="Cambria Math" panose="02040503050406030204" pitchFamily="18" charset="0"/>
                      </a:rPr>
                      <m:t>𝑝</m:t>
                    </m:r>
                  </m:oMath>
                </a14:m>
                <a:r>
                  <a:rPr lang="zh-CN" altLang="en-US" dirty="0"/>
                  <a:t> 为质数时，由质数定义可知，</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a:t>。</a:t>
                </a:r>
                <a:endParaRPr lang="en-US" altLang="zh-CN" dirty="0"/>
              </a:p>
              <a:p>
                <a:r>
                  <a:rPr lang="zh-CN" altLang="en-US" dirty="0"/>
                  <a:t>进一步，考虑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e>
                    </m:d>
                  </m:oMath>
                </a14:m>
                <a:r>
                  <a:rPr lang="zh-CN" altLang="en-US" dirty="0"/>
                  <a:t> 的值，由于 </a:t>
                </a:r>
                <a14:m>
                  <m:oMath xmlns:m="http://schemas.openxmlformats.org/officeDocument/2006/math">
                    <m:r>
                      <a:rPr lang="en-US" altLang="zh-CN" b="0" i="1" smtClean="0">
                        <a:latin typeface="Cambria Math" panose="02040503050406030204" pitchFamily="18" charset="0"/>
                      </a:rPr>
                      <m:t>𝑝</m:t>
                    </m:r>
                  </m:oMath>
                </a14:m>
                <a:r>
                  <a:rPr lang="zh-CN" altLang="en-US" dirty="0"/>
                  <a:t> 为质数，所以与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oMath>
                </a14:m>
                <a:r>
                  <a:rPr lang="zh-CN" altLang="en-US" dirty="0"/>
                  <a:t> 不互质的数只有 </a:t>
                </a:r>
                <a14:m>
                  <m:oMath xmlns:m="http://schemas.openxmlformats.org/officeDocument/2006/math">
                    <m:r>
                      <a:rPr lang="en-US" altLang="zh-CN" b="0" i="1" smtClean="0">
                        <a:latin typeface="Cambria Math" panose="02040503050406030204" pitchFamily="18" charset="0"/>
                      </a:rPr>
                      <m:t>𝑝</m:t>
                    </m:r>
                  </m:oMath>
                </a14:m>
                <a:r>
                  <a:rPr lang="zh-CN" altLang="en-US" dirty="0"/>
                  <a:t> 的倍数，即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2×</m:t>
                    </m:r>
                    <m:r>
                      <a:rPr lang="en-US" altLang="zh-CN" b="0" i="1" smtClean="0">
                        <a:latin typeface="Cambria Math" panose="02040503050406030204" pitchFamily="18" charset="0"/>
                      </a:rPr>
                      <m:t>𝑝</m:t>
                    </m:r>
                    <m:r>
                      <a:rPr lang="en-US" altLang="zh-CN" b="0" i="1" smtClean="0">
                        <a:latin typeface="Cambria Math" panose="02040503050406030204" pitchFamily="18" charset="0"/>
                      </a:rPr>
                      <m:t>, 3×</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zh-CN" altLang="en-US" i="1">
                        <a:latin typeface="Cambria Math" panose="02040503050406030204" pitchFamily="18" charset="0"/>
                      </a:rPr>
                      <m:t>，</m:t>
                    </m:r>
                  </m:oMath>
                </a14:m>
                <a:r>
                  <a:rPr lang="zh-CN" altLang="en-US" dirty="0"/>
                  <a:t>共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zh-CN" altLang="en-US" dirty="0"/>
                  <a:t> 个，故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oMath>
                </a14:m>
                <a:r>
                  <a:rPr lang="zh-CN" altLang="en-US" dirty="0"/>
                  <a:t>。</a:t>
                </a:r>
                <a:endParaRPr lang="en-US" altLang="zh-CN" dirty="0"/>
              </a:p>
              <a:p>
                <a:r>
                  <a:rPr lang="zh-CN" altLang="en-US" dirty="0"/>
                  <a:t>考虑对于任意正整数 </a:t>
                </a:r>
                <a14:m>
                  <m:oMath xmlns:m="http://schemas.openxmlformats.org/officeDocument/2006/math">
                    <m:r>
                      <a:rPr lang="en-US" altLang="zh-CN" b="0" i="1" smtClean="0">
                        <a:latin typeface="Cambria Math" panose="02040503050406030204" pitchFamily="18" charset="0"/>
                      </a:rPr>
                      <m:t>𝑛</m:t>
                    </m:r>
                  </m:oMath>
                </a14:m>
                <a:r>
                  <a:rPr lang="zh-CN" altLang="en-US" dirty="0"/>
                  <a:t>，先将其质因数分解，得：</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sup>
                        </m:sSubSup>
                      </m:e>
                    </m:nary>
                    <m:r>
                      <a:rPr lang="zh-CN" altLang="en-US" i="1">
                        <a:latin typeface="Cambria Math" panose="02040503050406030204" pitchFamily="18" charset="0"/>
                      </a:rPr>
                      <m:t>。</m:t>
                    </m:r>
                  </m:oMath>
                </a14:m>
                <a:r>
                  <a:rPr lang="zh-CN" altLang="en-US" dirty="0"/>
                  <a:t>由于其质因子彼此之间均互质，则：</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r>
                            <a:rPr lang="en-US" altLang="zh-CN" b="0" i="1" smtClean="0">
                              <a:latin typeface="Cambria Math" panose="02040503050406030204" pitchFamily="18" charset="0"/>
                            </a:rPr>
                            <m:t>𝜑</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sup>
                          </m:sSubSup>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sup>
                              </m:sSubSup>
                            </m:e>
                          </m:nary>
                        </m:e>
                      </m:d>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en>
                                  </m:f>
                                </m:e>
                              </m:d>
                            </m:e>
                          </m:nary>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𝑡</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en>
                          </m:f>
                        </m:e>
                      </m:nary>
                    </m:oMath>
                  </m:oMathPara>
                </a14:m>
                <a:endParaRPr lang="en-US" altLang="zh-CN" dirty="0"/>
              </a:p>
              <a:p>
                <a:r>
                  <a:rPr lang="zh-CN" altLang="en-US" dirty="0"/>
                  <a:t>此时我们即得到欧拉函数的一个表达式。我们如果要求 </a:t>
                </a:r>
                <a14:m>
                  <m:oMath xmlns:m="http://schemas.openxmlformats.org/officeDocument/2006/math">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只需对 </a:t>
                </a:r>
                <a14:m>
                  <m:oMath xmlns:m="http://schemas.openxmlformats.org/officeDocument/2006/math">
                    <m:r>
                      <a:rPr lang="en-US" altLang="zh-CN" b="0" i="1" smtClean="0">
                        <a:latin typeface="Cambria Math" panose="02040503050406030204" pitchFamily="18" charset="0"/>
                      </a:rPr>
                      <m:t>𝑛</m:t>
                    </m:r>
                  </m:oMath>
                </a14:m>
                <a:r>
                  <a:rPr lang="zh-CN" altLang="en-US" dirty="0"/>
                  <a:t> 分解质因数，然后套公式即可。时间复杂度为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B15E15ED-D5E6-46FD-85AD-F31E00BD1496}"/>
                  </a:ext>
                </a:extLst>
              </p:cNvPr>
              <p:cNvSpPr>
                <a:spLocks noGrp="1" noRot="1" noChangeAspect="1" noMove="1" noResize="1" noEditPoints="1" noAdjustHandles="1" noChangeArrowheads="1" noChangeShapeType="1" noTextEdit="1"/>
              </p:cNvSpPr>
              <p:nvPr>
                <p:ph idx="1"/>
              </p:nvPr>
            </p:nvSpPr>
            <p:spPr>
              <a:blipFill>
                <a:blip r:embed="rId2"/>
                <a:stretch>
                  <a:fillRect l="-754" t="-1828"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305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1C3B-E3E4-4907-A942-429F04B4B066}"/>
              </a:ext>
            </a:extLst>
          </p:cNvPr>
          <p:cNvSpPr>
            <a:spLocks noGrp="1"/>
          </p:cNvSpPr>
          <p:nvPr>
            <p:ph type="title"/>
          </p:nvPr>
        </p:nvSpPr>
        <p:spPr/>
        <p:txBody>
          <a:bodyPr>
            <a:normAutofit fontScale="90000"/>
          </a:bodyPr>
          <a:lstStyle/>
          <a:p>
            <a:r>
              <a:rPr lang="zh-CN" altLang="en-US" dirty="0"/>
              <a:t>线性筛求欧拉函数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E67BBA3-7C2C-4F01-B065-15E2A4ECBA8E}"/>
                  </a:ext>
                </a:extLst>
              </p:cNvPr>
              <p:cNvSpPr>
                <a:spLocks noGrp="1"/>
              </p:cNvSpPr>
              <p:nvPr>
                <p:ph idx="1"/>
              </p:nvPr>
            </p:nvSpPr>
            <p:spPr/>
            <p:txBody>
              <a:bodyPr>
                <a:normAutofit lnSpcReduction="10000"/>
              </a:bodyPr>
              <a:lstStyle/>
              <a:p>
                <a:r>
                  <a:rPr lang="zh-CN" altLang="en-US" dirty="0"/>
                  <a:t>如果我们要求出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内所有的欧拉函数值，根据欧拉函数为积性函数，我们可以通过线性筛在找到一个质数时计算质数 </a:t>
                </a:r>
                <a14:m>
                  <m:oMath xmlns:m="http://schemas.openxmlformats.org/officeDocument/2006/math">
                    <m:r>
                      <a:rPr lang="en-US" altLang="zh-CN" b="0" i="1" smtClean="0">
                        <a:latin typeface="Cambria Math" panose="02040503050406030204" pitchFamily="18" charset="0"/>
                      </a:rPr>
                      <m:t>𝑝</m:t>
                    </m:r>
                  </m:oMath>
                </a14:m>
                <a:r>
                  <a:rPr lang="zh-CN" altLang="en-US" dirty="0"/>
                  <a:t> 的 </a:t>
                </a:r>
                <a14:m>
                  <m:oMath xmlns:m="http://schemas.openxmlformats.org/officeDocument/2006/math">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在给合数 </a:t>
                </a:r>
                <a14:m>
                  <m:oMath xmlns:m="http://schemas.openxmlformats.org/officeDocument/2006/math">
                    <m:r>
                      <a:rPr lang="en-US" altLang="zh-CN" b="0" i="1" smtClean="0">
                        <a:latin typeface="Cambria Math" panose="02040503050406030204" pitchFamily="18" charset="0"/>
                      </a:rPr>
                      <m:t>𝑎</m:t>
                    </m:r>
                  </m:oMath>
                </a14:m>
                <a:r>
                  <a:rPr lang="zh-CN" altLang="en-US" dirty="0"/>
                  <a:t> 打标记时通过积性函数性质计算 </a:t>
                </a:r>
                <a14:m>
                  <m:oMath xmlns:m="http://schemas.openxmlformats.org/officeDocument/2006/math">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首先线性筛找到一个质数，我们只需同时令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a:t> 即可。</a:t>
                </a:r>
                <a:endParaRPr lang="en-US" altLang="zh-CN" dirty="0"/>
              </a:p>
              <a:p>
                <a:r>
                  <a:rPr lang="zh-CN" altLang="en-US" dirty="0"/>
                  <a:t>当线性筛在从小到大枚举质数，给这些质数的 </a:t>
                </a:r>
                <a14:m>
                  <m:oMath xmlns:m="http://schemas.openxmlformats.org/officeDocument/2006/math">
                    <m:r>
                      <a:rPr lang="en-US" altLang="zh-CN" b="0" i="1" smtClean="0">
                        <a:latin typeface="Cambria Math" panose="02040503050406030204" pitchFamily="18" charset="0"/>
                      </a:rPr>
                      <m:t>𝑖</m:t>
                    </m:r>
                  </m:oMath>
                </a14:m>
                <a:r>
                  <a:rPr lang="zh-CN" altLang="en-US" dirty="0"/>
                  <a:t> 倍打标记时，只要还没有找到 </a:t>
                </a:r>
                <a14:m>
                  <m:oMath xmlns:m="http://schemas.openxmlformats.org/officeDocument/2006/math">
                    <m:r>
                      <a:rPr lang="en-US" altLang="zh-CN" b="0" i="1" smtClean="0">
                        <a:latin typeface="Cambria Math" panose="02040503050406030204" pitchFamily="18" charset="0"/>
                      </a:rPr>
                      <m:t>𝑖</m:t>
                    </m:r>
                  </m:oMath>
                </a14:m>
                <a:r>
                  <a:rPr lang="zh-CN" altLang="en-US" dirty="0"/>
                  <a:t> 的最小质因子，那么 </a:t>
                </a:r>
                <a14:m>
                  <m:oMath xmlns:m="http://schemas.openxmlformats.org/officeDocument/2006/math">
                    <m:r>
                      <a:rPr lang="en-US" altLang="zh-CN" b="0" i="1" smtClean="0">
                        <a:latin typeface="Cambria Math" panose="02040503050406030204" pitchFamily="18" charset="0"/>
                      </a:rPr>
                      <m:t>𝑖</m:t>
                    </m:r>
                  </m:oMath>
                </a14:m>
                <a:r>
                  <a:rPr lang="zh-CN" altLang="en-US" dirty="0"/>
                  <a:t> 和枚举的质数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oMath>
                </a14:m>
                <a:r>
                  <a:rPr lang="zh-CN" altLang="en-US" dirty="0"/>
                  <a:t> 一定互质，故我们只需同时令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𝜑</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en-US" dirty="0"/>
                  <a:t>。</a:t>
                </a:r>
                <a:endParaRPr lang="en-US" altLang="zh-CN" dirty="0"/>
              </a:p>
              <a:p>
                <a:r>
                  <a:rPr lang="zh-CN" altLang="en-US" dirty="0"/>
                  <a:t>但若找到 </a:t>
                </a:r>
                <a14:m>
                  <m:oMath xmlns:m="http://schemas.openxmlformats.org/officeDocument/2006/math">
                    <m:r>
                      <a:rPr lang="en-US" altLang="zh-CN" b="0" i="1" smtClean="0">
                        <a:latin typeface="Cambria Math" panose="02040503050406030204" pitchFamily="18" charset="0"/>
                      </a:rPr>
                      <m:t>𝑖</m:t>
                    </m:r>
                  </m:oMath>
                </a14:m>
                <a:r>
                  <a:rPr lang="zh-CN" altLang="en-US" dirty="0"/>
                  <a:t> 的最小质因子 </a:t>
                </a:r>
                <a14:m>
                  <m:oMath xmlns:m="http://schemas.openxmlformats.org/officeDocument/2006/math">
                    <m:r>
                      <a:rPr lang="en-US" altLang="zh-CN" b="0" i="1" smtClean="0">
                        <a:latin typeface="Cambria Math" panose="02040503050406030204" pitchFamily="18" charset="0"/>
                      </a:rPr>
                      <m:t>𝑞</m:t>
                    </m:r>
                    <m:r>
                      <a:rPr lang="zh-CN" altLang="en-US" i="1">
                        <a:latin typeface="Cambria Math" panose="02040503050406030204" pitchFamily="18" charset="0"/>
                      </a:rPr>
                      <m:t>，</m:t>
                    </m:r>
                  </m:oMath>
                </a14:m>
                <a:r>
                  <a:rPr lang="zh-CN" altLang="en-US" dirty="0"/>
                  <a:t>那么此时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a14:m>
                <a:r>
                  <a:rPr lang="zh-CN" altLang="en-US" dirty="0"/>
                  <a:t> 就不互质了，但是我们发现：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den>
                          </m:f>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den>
                          </m:f>
                        </m:e>
                      </m:nary>
                    </m:oMath>
                  </m:oMathPara>
                </a14:m>
                <a:endParaRPr lang="en-US" altLang="zh-CN" dirty="0"/>
              </a:p>
              <a:p>
                <a:r>
                  <a:rPr lang="zh-CN" altLang="en-US" dirty="0"/>
                  <a:t>即它们由于质因子相同，所以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。至此，我们即可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 筛出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𝑛</m:t>
                        </m:r>
                      </m:e>
                    </m:d>
                  </m:oMath>
                </a14:m>
                <a:r>
                  <a:rPr lang="zh-CN" altLang="en-US" dirty="0"/>
                  <a:t> 的所有欧拉函数值了。</a:t>
                </a:r>
              </a:p>
            </p:txBody>
          </p:sp>
        </mc:Choice>
        <mc:Fallback xmlns="">
          <p:sp>
            <p:nvSpPr>
              <p:cNvPr id="3" name="内容占位符 2">
                <a:extLst>
                  <a:ext uri="{FF2B5EF4-FFF2-40B4-BE49-F238E27FC236}">
                    <a16:creationId xmlns:a16="http://schemas.microsoft.com/office/drawing/2014/main" id="{CE67BBA3-7C2C-4F01-B065-15E2A4ECBA8E}"/>
                  </a:ext>
                </a:extLst>
              </p:cNvPr>
              <p:cNvSpPr>
                <a:spLocks noGrp="1" noRot="1" noChangeAspect="1" noMove="1" noResize="1" noEditPoints="1" noAdjustHandles="1" noChangeArrowheads="1" noChangeShapeType="1" noTextEdit="1"/>
              </p:cNvSpPr>
              <p:nvPr>
                <p:ph idx="1"/>
              </p:nvPr>
            </p:nvSpPr>
            <p:spPr>
              <a:blipFill>
                <a:blip r:embed="rId2"/>
                <a:stretch>
                  <a:fillRect l="-754" t="-2473"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827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23DFD-35E7-4478-BDF9-3A8B2422761F}"/>
              </a:ext>
            </a:extLst>
          </p:cNvPr>
          <p:cNvSpPr>
            <a:spLocks noGrp="1"/>
          </p:cNvSpPr>
          <p:nvPr>
            <p:ph type="title"/>
          </p:nvPr>
        </p:nvSpPr>
        <p:spPr/>
        <p:txBody>
          <a:bodyPr>
            <a:normAutofit fontScale="90000"/>
          </a:bodyPr>
          <a:lstStyle/>
          <a:p>
            <a:r>
              <a:rPr lang="zh-CN" altLang="en-US" dirty="0"/>
              <a:t>欧拉定理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20083B-0618-4823-8CDC-4D85FA8CC7C3}"/>
                  </a:ext>
                </a:extLst>
              </p:cNvPr>
              <p:cNvSpPr>
                <a:spLocks noGrp="1"/>
              </p:cNvSpPr>
              <p:nvPr>
                <p:ph idx="1"/>
              </p:nvPr>
            </p:nvSpPr>
            <p:spPr/>
            <p:txBody>
              <a:bodyPr/>
              <a:lstStyle/>
              <a:p>
                <a:r>
                  <a:rPr lang="zh-CN" altLang="en-US" dirty="0"/>
                  <a:t>定理内容：若正整数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互质，则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考虑证明这个定理，其实和费马小定理构造剩余系的套路相同，故只给出证明思路：即只需构造一个剩余系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oMath>
                </a14:m>
                <a:r>
                  <a:rPr lang="zh-CN" altLang="en-US" dirty="0"/>
                  <a:t>，剩余系中的数均与 </a:t>
                </a:r>
                <a14:m>
                  <m:oMath xmlns:m="http://schemas.openxmlformats.org/officeDocument/2006/math">
                    <m:r>
                      <a:rPr lang="en-US" altLang="zh-CN" b="0" i="1" smtClean="0">
                        <a:latin typeface="Cambria Math" panose="02040503050406030204" pitchFamily="18" charset="0"/>
                      </a:rPr>
                      <m:t>𝑚</m:t>
                    </m:r>
                  </m:oMath>
                </a14:m>
                <a:r>
                  <a:rPr lang="zh-CN" altLang="en-US" dirty="0"/>
                  <a:t> 互质，然后再证明剩余系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oMath>
                </a14:m>
                <a:r>
                  <a:rPr lang="zh-CN" altLang="en-US" dirty="0"/>
                  <a:t> 中的数两两不同。然后通过两个剩余系内所有数的乘积对于模 </a:t>
                </a:r>
                <a14:m>
                  <m:oMath xmlns:m="http://schemas.openxmlformats.org/officeDocument/2006/math">
                    <m:r>
                      <a:rPr lang="en-US" altLang="zh-CN" b="0" i="1" smtClean="0">
                        <a:latin typeface="Cambria Math" panose="02040503050406030204" pitchFamily="18" charset="0"/>
                      </a:rPr>
                      <m:t>𝑚</m:t>
                    </m:r>
                  </m:oMath>
                </a14:m>
                <a:r>
                  <a:rPr lang="zh-CN" altLang="en-US" dirty="0"/>
                  <a:t> 同余，化简同余式即可完成定理证明。</a:t>
                </a:r>
              </a:p>
            </p:txBody>
          </p:sp>
        </mc:Choice>
        <mc:Fallback xmlns="">
          <p:sp>
            <p:nvSpPr>
              <p:cNvPr id="3" name="内容占位符 2">
                <a:extLst>
                  <a:ext uri="{FF2B5EF4-FFF2-40B4-BE49-F238E27FC236}">
                    <a16:creationId xmlns:a16="http://schemas.microsoft.com/office/drawing/2014/main" id="{BA20083B-0618-4823-8CDC-4D85FA8CC7C3}"/>
                  </a:ext>
                </a:extLst>
              </p:cNvPr>
              <p:cNvSpPr>
                <a:spLocks noGrp="1" noRot="1" noChangeAspect="1" noMove="1" noResize="1" noEditPoints="1" noAdjustHandles="1" noChangeArrowheads="1" noChangeShapeType="1" noTextEdit="1"/>
              </p:cNvSpPr>
              <p:nvPr>
                <p:ph idx="1"/>
              </p:nvPr>
            </p:nvSpPr>
            <p:spPr>
              <a:blipFill>
                <a:blip r:embed="rId2"/>
                <a:stretch>
                  <a:fillRect l="-754" t="-161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607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F3D5F-FD2B-49F1-8D69-C3A099131390}"/>
              </a:ext>
            </a:extLst>
          </p:cNvPr>
          <p:cNvSpPr>
            <a:spLocks noGrp="1"/>
          </p:cNvSpPr>
          <p:nvPr>
            <p:ph type="title"/>
          </p:nvPr>
        </p:nvSpPr>
        <p:spPr/>
        <p:txBody>
          <a:bodyPr>
            <a:normAutofit fontScale="90000"/>
          </a:bodyPr>
          <a:lstStyle/>
          <a:p>
            <a:r>
              <a:rPr lang="zh-CN" altLang="en-US" dirty="0"/>
              <a:t>拓展欧拉定理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F0E9C7-C2A5-4959-96F5-FFA26FD615A1}"/>
                  </a:ext>
                </a:extLst>
              </p:cNvPr>
              <p:cNvSpPr>
                <a:spLocks noGrp="1"/>
              </p:cNvSpPr>
              <p:nvPr>
                <p:ph idx="1"/>
              </p:nvPr>
            </p:nvSpPr>
            <p:spPr/>
            <p:txBody>
              <a:bodyPr/>
              <a:lstStyle/>
              <a:p>
                <a:r>
                  <a:rPr lang="zh-CN" altLang="en-US" dirty="0"/>
                  <a:t>定理内容：若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𝐍</m:t>
                        </m:r>
                      </m:e>
                      <m:sup>
                        <m:r>
                          <a:rPr lang="en-US" altLang="zh-CN" b="1" i="1" smtClean="0">
                            <a:latin typeface="Cambria Math" panose="02040503050406030204" pitchFamily="18" charset="0"/>
                          </a:rPr>
                          <m:t>∗</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，有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𝑏</m:t>
                        </m:r>
                        <m:r>
                          <m:rPr>
                            <m:lit/>
                          </m:rP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a:p>
              <a:p>
                <a:r>
                  <a:rPr lang="zh-CN" altLang="en-US" dirty="0"/>
                  <a:t>由于证明过长，不在这里给出。其基本思想是找到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a14:m>
                <a:r>
                  <a:rPr lang="zh-CN" altLang="en-US" dirty="0"/>
                  <a:t> 的最小循环节。</a:t>
                </a:r>
                <a:endParaRPr lang="en-US" altLang="zh-CN" dirty="0"/>
              </a:p>
              <a:p>
                <a:endParaRPr lang="en-US" altLang="zh-CN" dirty="0"/>
              </a:p>
              <a:p>
                <a:r>
                  <a:rPr lang="zh-CN" altLang="en-US" dirty="0"/>
                  <a:t>但是通过在网上的搜索，我找到了一个比较另类的证明，链接放在这里，可以看一看：</a:t>
                </a:r>
                <a:r>
                  <a:rPr lang="en-US" altLang="zh-CN" dirty="0">
                    <a:hlinkClick r:id="rId2"/>
                  </a:rPr>
                  <a:t>https://zhuanlan.zhihu.com/p/131536831</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EF0E9C7-C2A5-4959-96F5-FFA26FD615A1}"/>
                  </a:ext>
                </a:extLst>
              </p:cNvPr>
              <p:cNvSpPr>
                <a:spLocks noGrp="1" noRot="1" noChangeAspect="1" noMove="1" noResize="1" noEditPoints="1" noAdjustHandles="1" noChangeArrowheads="1" noChangeShapeType="1" noTextEdit="1"/>
              </p:cNvSpPr>
              <p:nvPr>
                <p:ph idx="1"/>
              </p:nvPr>
            </p:nvSpPr>
            <p:spPr>
              <a:blipFill>
                <a:blip r:embed="rId3"/>
                <a:stretch>
                  <a:fillRect l="-754" t="-1505"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076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CDC49B57-E46E-4526-81D2-8DBED9314C03}"/>
              </a:ext>
            </a:extLst>
          </p:cNvPr>
          <p:cNvSpPr>
            <a:spLocks noGrp="1"/>
          </p:cNvSpPr>
          <p:nvPr>
            <p:ph type="body" sz="quarter" idx="12"/>
          </p:nvPr>
        </p:nvSpPr>
        <p:spPr>
          <a:noFill/>
        </p:spPr>
        <p:txBody>
          <a:bodyPr/>
          <a:lstStyle/>
          <a:p>
            <a:pPr algn="r"/>
            <a:r>
              <a:rPr lang="zh-CN" altLang="en-US" dirty="0"/>
              <a:t>谢谢大家！</a:t>
            </a:r>
          </a:p>
        </p:txBody>
      </p:sp>
    </p:spTree>
    <p:extLst>
      <p:ext uri="{BB962C8B-B14F-4D97-AF65-F5344CB8AC3E}">
        <p14:creationId xmlns:p14="http://schemas.microsoft.com/office/powerpoint/2010/main" val="371693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CD226-E982-42DC-B80D-87B8099FF1D9}"/>
              </a:ext>
            </a:extLst>
          </p:cNvPr>
          <p:cNvSpPr>
            <a:spLocks noGrp="1"/>
          </p:cNvSpPr>
          <p:nvPr>
            <p:ph type="title"/>
          </p:nvPr>
        </p:nvSpPr>
        <p:spPr/>
        <p:txBody>
          <a:bodyPr>
            <a:normAutofit fontScale="90000"/>
          </a:bodyPr>
          <a:lstStyle/>
          <a:p>
            <a:r>
              <a:rPr lang="zh-CN" altLang="en-US" dirty="0"/>
              <a:t>取模运算与剩余系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7AA8F8-B237-4F8A-A036-07044A0439AE}"/>
                  </a:ext>
                </a:extLst>
              </p:cNvPr>
              <p:cNvSpPr>
                <a:spLocks noGrp="1"/>
              </p:cNvSpPr>
              <p:nvPr>
                <p:ph idx="1"/>
              </p:nvPr>
            </p:nvSpPr>
            <p:spPr/>
            <p:txBody>
              <a:bodyPr/>
              <a:lstStyle/>
              <a:p>
                <a:r>
                  <a:rPr lang="zh-CN" altLang="en-US" dirty="0"/>
                  <a:t>我们定义求两个数相除的余数的运算为取模运算。</a:t>
                </a:r>
                <a:endParaRPr lang="en-US" altLang="zh-CN" dirty="0"/>
              </a:p>
              <a:p>
                <a:endParaRPr lang="en-US" altLang="zh-CN" dirty="0"/>
              </a:p>
              <a:p>
                <a:r>
                  <a:rPr lang="zh-CN" altLang="en-US" dirty="0"/>
                  <a:t>我们在讨论取模运算时常常用到剩余系的概念。</a:t>
                </a:r>
                <a:endParaRPr lang="en-US" altLang="zh-CN" dirty="0"/>
              </a:p>
              <a:p>
                <a:r>
                  <a:rPr lang="zh-CN" altLang="en-US" dirty="0"/>
                  <a:t>如果一个集合之中只包含了在区间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dirty="0"/>
                  <a:t> 内的整数，那么称这个集合为模 </a:t>
                </a:r>
                <a14:m>
                  <m:oMath xmlns:m="http://schemas.openxmlformats.org/officeDocument/2006/math">
                    <m:r>
                      <a:rPr lang="en-US" altLang="zh-CN" b="0" i="1" smtClean="0">
                        <a:latin typeface="Cambria Math" panose="02040503050406030204" pitchFamily="18" charset="0"/>
                      </a:rPr>
                      <m:t>𝑚</m:t>
                    </m:r>
                  </m:oMath>
                </a14:m>
                <a:r>
                  <a:rPr lang="zh-CN" altLang="en-US" dirty="0"/>
                  <a:t> 的一个剩余系。剩余系中的数也即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1" i="0" smtClean="0">
                        <a:latin typeface="Cambria Math" panose="02040503050406030204" pitchFamily="18" charset="0"/>
                      </a:rPr>
                      <m:t>𝐙</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a14:m>
                <a:r>
                  <a:rPr lang="en-US" altLang="zh-CN" dirty="0"/>
                  <a:t> </a:t>
                </a:r>
                <a:r>
                  <a:rPr lang="zh-CN" altLang="en-US" dirty="0"/>
                  <a:t>的可能取值。</a:t>
                </a:r>
                <a:endParaRPr lang="en-US" altLang="zh-CN" dirty="0"/>
              </a:p>
              <a:p>
                <a:r>
                  <a:rPr lang="zh-CN" altLang="en-US" dirty="0"/>
                  <a:t>如果模 </a:t>
                </a:r>
                <a14:m>
                  <m:oMath xmlns:m="http://schemas.openxmlformats.org/officeDocument/2006/math">
                    <m:r>
                      <a:rPr lang="en-US" altLang="zh-CN" b="0" i="1" smtClean="0">
                        <a:latin typeface="Cambria Math" panose="02040503050406030204" pitchFamily="18" charset="0"/>
                      </a:rPr>
                      <m:t>𝑚</m:t>
                    </m:r>
                  </m:oMath>
                </a14:m>
                <a:r>
                  <a:rPr lang="zh-CN" altLang="en-US" dirty="0"/>
                  <a:t> 的一个剩余系包含了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dirty="0"/>
                  <a:t> 内的所有整数，那么就称这个剩余系为模 </a:t>
                </a:r>
                <a14:m>
                  <m:oMath xmlns:m="http://schemas.openxmlformats.org/officeDocument/2006/math">
                    <m:r>
                      <a:rPr lang="en-US" altLang="zh-CN" b="0" i="1" smtClean="0">
                        <a:latin typeface="Cambria Math" panose="02040503050406030204" pitchFamily="18" charset="0"/>
                      </a:rPr>
                      <m:t>𝑚</m:t>
                    </m:r>
                  </m:oMath>
                </a14:m>
                <a:r>
                  <a:rPr lang="zh-CN" altLang="en-US" dirty="0"/>
                  <a:t> 的一个完全剩余系。</a:t>
                </a:r>
              </a:p>
            </p:txBody>
          </p:sp>
        </mc:Choice>
        <mc:Fallback xmlns="">
          <p:sp>
            <p:nvSpPr>
              <p:cNvPr id="3" name="内容占位符 2">
                <a:extLst>
                  <a:ext uri="{FF2B5EF4-FFF2-40B4-BE49-F238E27FC236}">
                    <a16:creationId xmlns:a16="http://schemas.microsoft.com/office/drawing/2014/main" id="{587AA8F8-B237-4F8A-A036-07044A0439AE}"/>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922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0234E-2266-4770-98A9-EE775A9DD840}"/>
              </a:ext>
            </a:extLst>
          </p:cNvPr>
          <p:cNvSpPr>
            <a:spLocks noGrp="1"/>
          </p:cNvSpPr>
          <p:nvPr>
            <p:ph type="title"/>
          </p:nvPr>
        </p:nvSpPr>
        <p:spPr/>
        <p:txBody>
          <a:bodyPr>
            <a:normAutofit fontScale="90000"/>
          </a:bodyPr>
          <a:lstStyle/>
          <a:p>
            <a:r>
              <a:rPr lang="zh-CN" altLang="en-US" dirty="0"/>
              <a:t>同余</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F463D9-FA6E-435C-865B-FBB346ECA965}"/>
                  </a:ext>
                </a:extLst>
              </p:cNvPr>
              <p:cNvSpPr>
                <a:spLocks noGrp="1"/>
              </p:cNvSpPr>
              <p:nvPr>
                <p:ph idx="1"/>
              </p:nvPr>
            </p:nvSpPr>
            <p:spPr/>
            <p:txBody>
              <a:bodyPr/>
              <a:lstStyle/>
              <a:p>
                <a:r>
                  <a:rPr lang="zh-CN" altLang="en-US" dirty="0"/>
                  <a:t>若三个整数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满足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a14:m>
                <a:r>
                  <a:rPr lang="zh-CN" altLang="en-US" dirty="0"/>
                  <a:t>，则称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对模 </a:t>
                </a:r>
                <a14:m>
                  <m:oMath xmlns:m="http://schemas.openxmlformats.org/officeDocument/2006/math">
                    <m:r>
                      <a:rPr lang="en-US" altLang="zh-CN" b="0" i="1" smtClean="0">
                        <a:latin typeface="Cambria Math" panose="02040503050406030204" pitchFamily="18" charset="0"/>
                      </a:rPr>
                      <m:t>𝑚</m:t>
                    </m:r>
                  </m:oMath>
                </a14:m>
                <a:r>
                  <a:rPr lang="zh-CN" altLang="en-US" dirty="0"/>
                  <a:t> 同余，记作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。我们在这里只讨论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为正整数的情况。</a:t>
                </a:r>
                <a:endParaRPr lang="en-US" altLang="zh-CN" dirty="0"/>
              </a:p>
              <a:p>
                <a:r>
                  <a:rPr lang="zh-CN" altLang="en-US" dirty="0"/>
                  <a:t>同时我们定义对于一个正整数 </a:t>
                </a:r>
                <a14:m>
                  <m:oMath xmlns:m="http://schemas.openxmlformats.org/officeDocument/2006/math">
                    <m:r>
                      <a:rPr lang="en-US" altLang="zh-CN" b="0" i="1" smtClean="0">
                        <a:latin typeface="Cambria Math" panose="02040503050406030204" pitchFamily="18" charset="0"/>
                      </a:rPr>
                      <m:t>𝑎</m:t>
                    </m:r>
                  </m:oMath>
                </a14:m>
                <a:r>
                  <a:rPr lang="zh-CN" altLang="en-US" dirty="0"/>
                  <a:t>，</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 (</m:t>
                    </m:r>
                    <m:r>
                      <m:rPr>
                        <m:sty m:val="p"/>
                      </m:rPr>
                      <a:rPr lang="en-US" altLang="zh-CN" b="0" i="1" dirty="0" smtClean="0">
                        <a:latin typeface="Cambria Math" panose="02040503050406030204" pitchFamily="18" charset="0"/>
                      </a:rPr>
                      <m:t>mod</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oMath>
                </a14:m>
                <a:r>
                  <a:rPr lang="zh-CN" altLang="en-US" dirty="0"/>
                  <a:t>。</a:t>
                </a:r>
                <a:endParaRPr lang="en-US" altLang="zh-CN" dirty="0"/>
              </a:p>
              <a:p>
                <a:r>
                  <a:rPr lang="zh-CN" altLang="en-US" dirty="0"/>
                  <a:t>显然同余具备等号的自反性，传递性，对称性。</a:t>
                </a:r>
                <a:endParaRPr lang="en-US" altLang="zh-CN" dirty="0"/>
              </a:p>
              <a:p>
                <a:r>
                  <a:rPr lang="zh-CN" altLang="en-US" dirty="0"/>
                  <a:t>一些同余的其他性质</a:t>
                </a:r>
                <a:r>
                  <a:rPr lang="zh-CN" altLang="en-US" dirty="0">
                    <a:sym typeface="Wingdings" panose="05000000000000000000" pitchFamily="2" charset="2"/>
                  </a:rPr>
                  <a:t>：</a:t>
                </a:r>
                <a:endParaRPr lang="en-US" altLang="zh-CN" dirty="0"/>
              </a:p>
              <a:p>
                <a:r>
                  <a:rPr lang="zh-CN" altLang="en-US" dirty="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r>
                      <a:rPr lang="zh-CN" altLang="en-US" i="1">
                        <a:latin typeface="Cambria Math" panose="02040503050406030204" pitchFamily="18" charset="0"/>
                      </a:rPr>
                      <m:t>且</m:t>
                    </m:r>
                    <m:r>
                      <a:rPr lang="en-US" altLang="zh-CN" b="0" i="1" smtClean="0">
                        <a:latin typeface="Cambria Math" panose="02040503050406030204" pitchFamily="18" charset="0"/>
                      </a:rPr>
                      <m:t> </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，则有：</a:t>
                </a:r>
                <a:endParaRPr lang="en-US" altLang="zh-CN" dirty="0"/>
              </a:p>
              <a:p>
                <a:pPr lvl="1"/>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oMath>
                </a14:m>
                <a:endParaRPr lang="en-US" altLang="zh-CN" b="0" dirty="0"/>
              </a:p>
              <a:p>
                <a:pPr lvl="1"/>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𝑐𝑑</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a:p>
              <a:p>
                <a:r>
                  <a:rPr lang="zh-CN" altLang="en-US" dirty="0"/>
                  <a:t>若</a:t>
                </a:r>
                <a:r>
                  <a:rPr lang="en-US" altLang="zh-CN" dirty="0"/>
                  <a:t>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oMath>
                </a14:m>
                <a:r>
                  <a:rPr lang="zh-CN" altLang="en-US" dirty="0"/>
                  <a:t>，</a:t>
                </a:r>
                <a14:m>
                  <m:oMath xmlns:m="http://schemas.openxmlformats.org/officeDocument/2006/math">
                    <m:r>
                      <a:rPr lang="en-US" altLang="zh-CN" b="0" i="1" dirty="0" smtClean="0">
                        <a:latin typeface="Cambria Math" panose="02040503050406030204" pitchFamily="18" charset="0"/>
                      </a:rPr>
                      <m:t>𝑑</m:t>
                    </m:r>
                  </m:oMath>
                </a14:m>
                <a:r>
                  <a:rPr lang="zh-CN" altLang="en-US" dirty="0"/>
                  <a:t> 为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公因数且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，则有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𝑑</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𝑑</m:t>
                        </m:r>
                      </m:den>
                    </m:f>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 </m:t>
                    </m:r>
                    <m:r>
                      <a:rPr lang="zh-CN" altLang="en-US" i="1">
                        <a:latin typeface="Cambria Math" panose="02040503050406030204" pitchFamily="18" charset="0"/>
                      </a:rPr>
                      <m:t>且</m:t>
                    </m:r>
                    <m:r>
                      <a:rPr lang="en-US" altLang="zh-CN" b="0" i="1" smtClean="0">
                        <a:latin typeface="Cambria Math" panose="02040503050406030204" pitchFamily="18" charset="0"/>
                      </a:rPr>
                      <m:t> </m:t>
                    </m:r>
                    <m:r>
                      <a:rPr lang="en-US" altLang="zh-CN" i="1" dirty="0">
                        <a:latin typeface="Cambria Math" panose="02040503050406030204" pitchFamily="18" charset="0"/>
                      </a:rPr>
                      <m:t>𝑑</m:t>
                    </m:r>
                    <m:r>
                      <a:rPr lang="en-US" altLang="zh-CN" i="1" dirty="0">
                        <a:latin typeface="Cambria Math" panose="02040503050406030204" pitchFamily="18" charset="0"/>
                      </a:rPr>
                      <m:t>∣</m:t>
                    </m:r>
                    <m:r>
                      <a:rPr lang="en-US" altLang="zh-CN" i="1" dirty="0">
                        <a:latin typeface="Cambria Math" panose="02040503050406030204" pitchFamily="18" charset="0"/>
                      </a:rPr>
                      <m:t>𝑚</m:t>
                    </m:r>
                  </m:oMath>
                </a14:m>
                <a:r>
                  <a:rPr lang="zh-CN" altLang="en-US" dirty="0"/>
                  <a:t>，则有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9F463D9-FA6E-435C-865B-FBB346ECA965}"/>
                  </a:ext>
                </a:extLst>
              </p:cNvPr>
              <p:cNvSpPr>
                <a:spLocks noGrp="1" noRot="1" noChangeAspect="1" noMove="1" noResize="1" noEditPoints="1" noAdjustHandles="1" noChangeArrowheads="1" noChangeShapeType="1" noTextEdit="1"/>
              </p:cNvSpPr>
              <p:nvPr>
                <p:ph idx="1"/>
              </p:nvPr>
            </p:nvSpPr>
            <p:spPr>
              <a:blipFill>
                <a:blip r:embed="rId2"/>
                <a:stretch>
                  <a:fillRect l="-754" t="-1828"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423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DB89E-490F-4EAE-984E-A5BF4E880D67}"/>
              </a:ext>
            </a:extLst>
          </p:cNvPr>
          <p:cNvSpPr>
            <a:spLocks noGrp="1"/>
          </p:cNvSpPr>
          <p:nvPr>
            <p:ph type="title"/>
          </p:nvPr>
        </p:nvSpPr>
        <p:spPr/>
        <p:txBody>
          <a:bodyPr>
            <a:normAutofit fontScale="90000"/>
          </a:bodyPr>
          <a:lstStyle/>
          <a:p>
            <a:r>
              <a:rPr lang="zh-CN" altLang="en-US" dirty="0"/>
              <a:t>乘法逆元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8E1B1A-3469-4EA7-A727-9ABACCEDE985}"/>
                  </a:ext>
                </a:extLst>
              </p:cNvPr>
              <p:cNvSpPr>
                <a:spLocks noGrp="1"/>
              </p:cNvSpPr>
              <p:nvPr>
                <p:ph idx="1"/>
              </p:nvPr>
            </p:nvSpPr>
            <p:spPr/>
            <p:txBody>
              <a:bodyPr>
                <a:normAutofit/>
              </a:bodyPr>
              <a:lstStyle/>
              <a:p>
                <a:r>
                  <a:rPr lang="zh-CN" altLang="en-US" dirty="0"/>
                  <a:t>数论是研究整数的数学分支，但是由于分数的缺失，我们做除法非常受限，为了解决这个问题，我们希望像加减法一样，将除法变成乘法，引出一个新的概念，即乘法逆元。</a:t>
                </a:r>
                <a:endParaRPr lang="en-US" altLang="zh-CN" dirty="0"/>
              </a:p>
              <a:p>
                <a:endParaRPr lang="en-US" altLang="zh-CN" dirty="0"/>
              </a:p>
              <a:p>
                <a:r>
                  <a:rPr lang="zh-CN" altLang="en-US" dirty="0"/>
                  <a:t>事实上，我们在实数域平常的乘除法中，就已经存在将乘法化成除法的操作，即：“除以一个数等于乘上这个数的倒数”。考虑倒数的定义：若非零实数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en-US" altLang="zh-CN" dirty="0"/>
                  <a:t> </a:t>
                </a:r>
                <a:r>
                  <a:rPr lang="zh-CN" altLang="en-US" dirty="0"/>
                  <a:t>满足 </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=1</m:t>
                    </m:r>
                  </m:oMath>
                </a14:m>
                <a:r>
                  <a:rPr lang="zh-CN" altLang="en-US" dirty="0"/>
                  <a:t>，则称 </a:t>
                </a:r>
                <a14:m>
                  <m:oMath xmlns:m="http://schemas.openxmlformats.org/officeDocument/2006/math">
                    <m:r>
                      <a:rPr lang="en-US" altLang="zh-CN" b="0" i="1" smtClean="0">
                        <a:latin typeface="Cambria Math" panose="02040503050406030204" pitchFamily="18" charset="0"/>
                      </a:rPr>
                      <m:t>𝑏</m:t>
                    </m:r>
                  </m:oMath>
                </a14:m>
                <a:r>
                  <a:rPr lang="en-US" altLang="zh-CN" dirty="0"/>
                  <a:t> </a:t>
                </a:r>
                <a:r>
                  <a:rPr lang="zh-CN" altLang="en-US" dirty="0"/>
                  <a:t>为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的倒数。</a:t>
                </a:r>
                <a:endParaRPr lang="en-US" altLang="zh-CN" dirty="0"/>
              </a:p>
              <a:p>
                <a:endParaRPr lang="en-US" altLang="zh-CN" dirty="0"/>
              </a:p>
              <a:p>
                <a:r>
                  <a:rPr lang="zh-CN" altLang="en-US" dirty="0"/>
                  <a:t>所以我们可以仿照倒数的定义来定义乘法逆元，即若非零整数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 </a:t>
                </a:r>
                <a:r>
                  <a:rPr lang="zh-CN" altLang="en-US" dirty="0"/>
                  <a:t>满足 </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，则称 </a:t>
                </a:r>
                <a14:m>
                  <m:oMath xmlns:m="http://schemas.openxmlformats.org/officeDocument/2006/math">
                    <m:r>
                      <a:rPr lang="en-US" altLang="zh-CN" b="0" i="1" smtClean="0">
                        <a:latin typeface="Cambria Math" panose="02040503050406030204" pitchFamily="18" charset="0"/>
                      </a:rPr>
                      <m:t>𝑏</m:t>
                    </m:r>
                  </m:oMath>
                </a14:m>
                <a:r>
                  <a:rPr lang="en-US" altLang="zh-CN" dirty="0"/>
                  <a:t> </a:t>
                </a:r>
                <a:r>
                  <a:rPr lang="zh-CN" altLang="en-US" dirty="0"/>
                  <a:t>为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在模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意义下的乘法逆元，记作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oMath>
                </a14:m>
                <a:r>
                  <a:rPr lang="zh-CN" altLang="en-US" dirty="0"/>
                  <a:t>。</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A08E1B1A-3469-4EA7-A727-9ABACCEDE985}"/>
                  </a:ext>
                </a:extLst>
              </p:cNvPr>
              <p:cNvSpPr>
                <a:spLocks noGrp="1" noRot="1" noChangeAspect="1" noMove="1" noResize="1" noEditPoints="1" noAdjustHandles="1" noChangeArrowheads="1" noChangeShapeType="1" noTextEdit="1"/>
              </p:cNvSpPr>
              <p:nvPr>
                <p:ph idx="1"/>
              </p:nvPr>
            </p:nvSpPr>
            <p:spPr>
              <a:blipFill>
                <a:blip r:embed="rId2"/>
                <a:stretch>
                  <a:fillRect l="-754" t="-1505" r="-3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606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AECB2-3886-4210-B9CE-E4F20539C23D}"/>
              </a:ext>
            </a:extLst>
          </p:cNvPr>
          <p:cNvSpPr>
            <a:spLocks noGrp="1"/>
          </p:cNvSpPr>
          <p:nvPr>
            <p:ph type="title"/>
          </p:nvPr>
        </p:nvSpPr>
        <p:spPr/>
        <p:txBody>
          <a:bodyPr>
            <a:normAutofit fontScale="90000"/>
          </a:bodyPr>
          <a:lstStyle/>
          <a:p>
            <a:r>
              <a:rPr lang="zh-CN" altLang="en-US" dirty="0"/>
              <a:t>线性同余方程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8E9A36-E3E0-460E-8BF5-6E39AD9BAE3F}"/>
                  </a:ext>
                </a:extLst>
              </p:cNvPr>
              <p:cNvSpPr>
                <a:spLocks noGrp="1"/>
              </p:cNvSpPr>
              <p:nvPr>
                <p:ph idx="1"/>
              </p:nvPr>
            </p:nvSpPr>
            <p:spPr/>
            <p:txBody>
              <a:bodyPr/>
              <a:lstStyle/>
              <a:p>
                <a:r>
                  <a:rPr lang="zh-CN" altLang="en-US" dirty="0"/>
                  <a:t>既然我们已经知道了逆元的定义，那么我们考虑如何求解一个整数 </a:t>
                </a:r>
                <a14:m>
                  <m:oMath xmlns:m="http://schemas.openxmlformats.org/officeDocument/2006/math">
                    <m:r>
                      <a:rPr lang="en-US" altLang="zh-CN" b="0" i="1" smtClean="0">
                        <a:latin typeface="Cambria Math" panose="02040503050406030204" pitchFamily="18" charset="0"/>
                      </a:rPr>
                      <m:t>𝑎</m:t>
                    </m:r>
                  </m:oMath>
                </a14:m>
                <a:r>
                  <a:rPr lang="zh-CN" altLang="en-US" dirty="0"/>
                  <a:t> 在模 </a:t>
                </a:r>
                <a14:m>
                  <m:oMath xmlns:m="http://schemas.openxmlformats.org/officeDocument/2006/math">
                    <m:r>
                      <a:rPr lang="en-US" altLang="zh-CN" b="0" i="1" smtClean="0">
                        <a:latin typeface="Cambria Math" panose="02040503050406030204" pitchFamily="18" charset="0"/>
                      </a:rPr>
                      <m:t>𝑚</m:t>
                    </m:r>
                  </m:oMath>
                </a14:m>
                <a:r>
                  <a:rPr lang="zh-CN" altLang="en-US" dirty="0"/>
                  <a:t> 意义下的逆元。</a:t>
                </a:r>
                <a:endParaRPr lang="en-US" altLang="zh-CN" dirty="0"/>
              </a:p>
              <a:p>
                <a:r>
                  <a:rPr lang="zh-CN" altLang="en-US" dirty="0"/>
                  <a:t>若设这个逆元为 </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oMath>
                </a14:m>
                <a:r>
                  <a:rPr lang="zh-CN" altLang="en-US" dirty="0"/>
                  <a:t>那么根据定义，就有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。这样我们就得到了一个方程。</a:t>
                </a:r>
                <a:endParaRPr lang="en-US" altLang="zh-CN" dirty="0"/>
              </a:p>
              <a:p>
                <a:r>
                  <a:rPr lang="zh-CN" altLang="en-US" dirty="0"/>
                  <a:t>而事实上数论中将形如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 的方程称为线性同余方程，所以我们考虑如何解线性同余方程。</a:t>
                </a:r>
                <a:endParaRPr lang="en-US" altLang="zh-CN" dirty="0"/>
              </a:p>
              <a:p>
                <a:r>
                  <a:rPr lang="zh-CN" altLang="en-US" dirty="0"/>
                  <a:t>我们不妨先</a:t>
                </a:r>
                <a:r>
                  <a:rPr lang="zh-CN" altLang="en-US" strike="sngStrike" dirty="0"/>
                  <a:t>（大力）</a:t>
                </a:r>
                <a:r>
                  <a:rPr lang="zh-CN" altLang="en-US" dirty="0"/>
                  <a:t>化一下式子：</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𝑎𝑥</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𝑚</m:t>
                              </m:r>
                            </m:den>
                          </m:f>
                        </m:e>
                      </m:d>
                      <m:r>
                        <a:rPr lang="en-US" altLang="zh-CN" b="0" i="1" smtClean="0">
                          <a:latin typeface="Cambria Math" panose="02040503050406030204" pitchFamily="18" charset="0"/>
                        </a:rPr>
                        <m:t>𝑚</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𝑚</m:t>
                                  </m:r>
                                </m:den>
                              </m:f>
                            </m:e>
                          </m:d>
                          <m:r>
                            <a:rPr lang="en-US" altLang="zh-CN" b="0" i="0"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𝑎𝑥</m:t>
                                  </m:r>
                                </m:num>
                                <m:den>
                                  <m:r>
                                    <a:rPr lang="en-US" altLang="zh-CN" i="1">
                                      <a:latin typeface="Cambria Math" panose="02040503050406030204" pitchFamily="18" charset="0"/>
                                    </a:rPr>
                                    <m:t>𝑚</m:t>
                                  </m:r>
                                </m:den>
                              </m:f>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en-US" altLang="zh-CN" dirty="0"/>
              </a:p>
              <a:p>
                <a:r>
                  <a:rPr lang="zh-CN" altLang="en-US" dirty="0"/>
                  <a:t>若令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𝑚</m:t>
                            </m:r>
                          </m:den>
                        </m:f>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𝑎𝑥</m:t>
                            </m:r>
                          </m:num>
                          <m:den>
                            <m:r>
                              <a:rPr lang="en-US" altLang="zh-CN" i="1">
                                <a:latin typeface="Cambria Math" panose="02040503050406030204" pitchFamily="18" charset="0"/>
                              </a:rPr>
                              <m:t>𝑚</m:t>
                            </m:r>
                          </m:den>
                        </m:f>
                      </m:e>
                    </m:d>
                  </m:oMath>
                </a14:m>
                <a:r>
                  <a:rPr lang="zh-CN" altLang="en-US" dirty="0"/>
                  <a:t>，那么最后的式子即为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4B8E9A36-E3E0-460E-8BF5-6E39AD9BAE3F}"/>
                  </a:ext>
                </a:extLst>
              </p:cNvPr>
              <p:cNvSpPr>
                <a:spLocks noGrp="1" noRot="1" noChangeAspect="1" noMove="1" noResize="1" noEditPoints="1" noAdjustHandles="1" noChangeArrowheads="1" noChangeShapeType="1" noTextEdit="1"/>
              </p:cNvSpPr>
              <p:nvPr>
                <p:ph idx="1"/>
              </p:nvPr>
            </p:nvSpPr>
            <p:spPr>
              <a:blipFill>
                <a:blip r:embed="rId2"/>
                <a:stretch>
                  <a:fillRect l="-754" t="-1828"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4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4F77A-CDD3-4692-8FEC-2A08079A4702}"/>
              </a:ext>
            </a:extLst>
          </p:cNvPr>
          <p:cNvSpPr>
            <a:spLocks noGrp="1"/>
          </p:cNvSpPr>
          <p:nvPr>
            <p:ph type="title"/>
          </p:nvPr>
        </p:nvSpPr>
        <p:spPr/>
        <p:txBody>
          <a:bodyPr>
            <a:normAutofit fontScale="90000"/>
          </a:bodyPr>
          <a:lstStyle/>
          <a:p>
            <a:r>
              <a:rPr lang="zh-CN" altLang="en-US" dirty="0"/>
              <a:t>拓展欧几里得算法求逆元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47D116-72F0-424E-823A-A29D9E86A584}"/>
                  </a:ext>
                </a:extLst>
              </p:cNvPr>
              <p:cNvSpPr>
                <a:spLocks noGrp="1"/>
              </p:cNvSpPr>
              <p:nvPr>
                <p:ph idx="1"/>
              </p:nvPr>
            </p:nvSpPr>
            <p:spPr/>
            <p:txBody>
              <a:bodyPr/>
              <a:lstStyle/>
              <a:p>
                <a:r>
                  <a:rPr lang="zh-CN" altLang="en-US" dirty="0"/>
                  <a:t>我们通过化简，发现线性同余方程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与二元线性丢番图方程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等价。所以我们只需使用拓展欧几里得算法解这个方程即可。</a:t>
                </a:r>
                <a:endParaRPr lang="en-US" altLang="zh-CN" dirty="0"/>
              </a:p>
              <a:p>
                <a:endParaRPr lang="en-US" altLang="zh-CN" dirty="0"/>
              </a:p>
              <a:p>
                <a:r>
                  <a:rPr lang="zh-CN" altLang="en-US" dirty="0"/>
                  <a:t>而对于求逆元的方程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，其对应的方程为 </a:t>
                </a:r>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𝑚𝑦</m:t>
                    </m:r>
                    <m:r>
                      <a:rPr lang="en-US" altLang="zh-CN" b="0" i="1" smtClean="0">
                        <a:latin typeface="Cambria Math" panose="02040503050406030204" pitchFamily="18" charset="0"/>
                      </a:rPr>
                      <m:t>=1</m:t>
                    </m:r>
                  </m:oMath>
                </a14:m>
                <a:r>
                  <a:rPr lang="zh-CN" altLang="en-US" dirty="0"/>
                  <a:t>，而对于这个方程，我们知道当且仅当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e>
                    </m:func>
                    <m:r>
                      <a:rPr lang="en-US" altLang="zh-CN" b="0" i="1" smtClean="0">
                        <a:latin typeface="Cambria Math" panose="02040503050406030204" pitchFamily="18" charset="0"/>
                      </a:rPr>
                      <m:t>∣1</m:t>
                    </m:r>
                  </m:oMath>
                </a14:m>
                <a:r>
                  <a:rPr lang="zh-CN" altLang="en-US" dirty="0"/>
                  <a:t>（即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e>
                    </m:func>
                    <m:r>
                      <a:rPr lang="en-US" altLang="zh-CN" b="0" i="1" smtClean="0">
                        <a:latin typeface="Cambria Math" panose="02040503050406030204" pitchFamily="18" charset="0"/>
                      </a:rPr>
                      <m:t>=1</m:t>
                    </m:r>
                  </m:oMath>
                </a14:m>
                <a:r>
                  <a:rPr lang="zh-CN" altLang="en-US" dirty="0"/>
                  <a:t>）时，这个方程才有解。那么，我们也就得到了一个整数 </a:t>
                </a:r>
                <a14:m>
                  <m:oMath xmlns:m="http://schemas.openxmlformats.org/officeDocument/2006/math">
                    <m:r>
                      <a:rPr lang="en-US" altLang="zh-CN" b="0" i="1" smtClean="0">
                        <a:latin typeface="Cambria Math" panose="02040503050406030204" pitchFamily="18" charset="0"/>
                      </a:rPr>
                      <m:t>𝑎</m:t>
                    </m:r>
                  </m:oMath>
                </a14:m>
                <a:r>
                  <a:rPr lang="zh-CN" altLang="en-US" dirty="0"/>
                  <a:t> 模 </a:t>
                </a:r>
                <a14:m>
                  <m:oMath xmlns:m="http://schemas.openxmlformats.org/officeDocument/2006/math">
                    <m:r>
                      <a:rPr lang="en-US" altLang="zh-CN" b="0" i="1" smtClean="0">
                        <a:latin typeface="Cambria Math" panose="02040503050406030204" pitchFamily="18" charset="0"/>
                      </a:rPr>
                      <m:t>𝑚</m:t>
                    </m:r>
                  </m:oMath>
                </a14:m>
                <a:r>
                  <a:rPr lang="zh-CN" altLang="en-US" dirty="0"/>
                  <a:t> 意义下逆元存在的充要条件：</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互质。</a:t>
                </a:r>
              </a:p>
            </p:txBody>
          </p:sp>
        </mc:Choice>
        <mc:Fallback xmlns="">
          <p:sp>
            <p:nvSpPr>
              <p:cNvPr id="3" name="内容占位符 2">
                <a:extLst>
                  <a:ext uri="{FF2B5EF4-FFF2-40B4-BE49-F238E27FC236}">
                    <a16:creationId xmlns:a16="http://schemas.microsoft.com/office/drawing/2014/main" id="{1D47D116-72F0-424E-823A-A29D9E86A584}"/>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356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6F3A7-8AAF-4D2B-B1C9-03C44BA8AF92}"/>
              </a:ext>
            </a:extLst>
          </p:cNvPr>
          <p:cNvSpPr>
            <a:spLocks noGrp="1"/>
          </p:cNvSpPr>
          <p:nvPr>
            <p:ph type="title"/>
          </p:nvPr>
        </p:nvSpPr>
        <p:spPr/>
        <p:txBody>
          <a:bodyPr>
            <a:normAutofit fontScale="90000"/>
          </a:bodyPr>
          <a:lstStyle/>
          <a:p>
            <a:r>
              <a:rPr lang="zh-CN" altLang="en-US" dirty="0"/>
              <a:t>费马小定理求逆元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CA36E2-2677-4DFC-8B73-A9DF9A5B8F50}"/>
                  </a:ext>
                </a:extLst>
              </p:cNvPr>
              <p:cNvSpPr>
                <a:spLocks noGrp="1"/>
              </p:cNvSpPr>
              <p:nvPr>
                <p:ph idx="1"/>
              </p:nvPr>
            </p:nvSpPr>
            <p:spPr/>
            <p:txBody>
              <a:bodyPr>
                <a:noAutofit/>
              </a:bodyPr>
              <a:lstStyle/>
              <a:p>
                <a:r>
                  <a:rPr lang="zh-CN" altLang="en-US" dirty="0"/>
                  <a:t>对于一个合数 </a:t>
                </a:r>
                <a14:m>
                  <m:oMath xmlns:m="http://schemas.openxmlformats.org/officeDocument/2006/math">
                    <m:r>
                      <a:rPr lang="en-US" altLang="zh-CN" b="0" i="1" smtClean="0">
                        <a:latin typeface="Cambria Math" panose="02040503050406030204" pitchFamily="18" charset="0"/>
                      </a:rPr>
                      <m:t>𝑚</m:t>
                    </m:r>
                  </m:oMath>
                </a14:m>
                <a:r>
                  <a:rPr lang="zh-CN" altLang="en-US" dirty="0"/>
                  <a:t>，其完全剩余系中会有许多数和其不互质，导致这些数在模 </a:t>
                </a:r>
                <a14:m>
                  <m:oMath xmlns:m="http://schemas.openxmlformats.org/officeDocument/2006/math">
                    <m:r>
                      <a:rPr lang="en-US" altLang="zh-CN" b="0" i="1" smtClean="0">
                        <a:latin typeface="Cambria Math" panose="02040503050406030204" pitchFamily="18" charset="0"/>
                      </a:rPr>
                      <m:t>𝑚</m:t>
                    </m:r>
                  </m:oMath>
                </a14:m>
                <a:r>
                  <a:rPr lang="zh-CN" altLang="en-US" dirty="0"/>
                  <a:t> 的意义下没有逆元。但对于一个质数 </a:t>
                </a:r>
                <a14:m>
                  <m:oMath xmlns:m="http://schemas.openxmlformats.org/officeDocument/2006/math">
                    <m:r>
                      <a:rPr lang="en-US" altLang="zh-CN" b="0" i="1" smtClean="0">
                        <a:latin typeface="Cambria Math" panose="02040503050406030204" pitchFamily="18" charset="0"/>
                      </a:rPr>
                      <m:t>𝑝</m:t>
                    </m:r>
                  </m:oMath>
                </a14:m>
                <a:r>
                  <a:rPr lang="zh-CN" altLang="en-US" dirty="0"/>
                  <a:t>，其与其完全剩余系中的所有数均互质，所以其完全剩余系中所有数在模 </a:t>
                </a:r>
                <a14:m>
                  <m:oMath xmlns:m="http://schemas.openxmlformats.org/officeDocument/2006/math">
                    <m:r>
                      <a:rPr lang="en-US" altLang="zh-CN" b="0" i="1" smtClean="0">
                        <a:latin typeface="Cambria Math" panose="02040503050406030204" pitchFamily="18" charset="0"/>
                      </a:rPr>
                      <m:t>𝑝</m:t>
                    </m:r>
                  </m:oMath>
                </a14:m>
                <a:r>
                  <a:rPr lang="zh-CN" altLang="en-US" dirty="0"/>
                  <a:t> 意义下都有逆元。</a:t>
                </a:r>
                <a:endParaRPr lang="en-US" altLang="zh-CN" dirty="0"/>
              </a:p>
              <a:p>
                <a:pPr marL="0" indent="0">
                  <a:buNone/>
                </a:pPr>
                <a:r>
                  <a:rPr lang="zh-CN" altLang="en-US" dirty="0"/>
                  <a:t>（这也是为什么算法题目中要求你的答案取模的数总是一个质数的原因之一）</a:t>
                </a:r>
                <a:endParaRPr lang="en-US" altLang="zh-CN" dirty="0"/>
              </a:p>
              <a:p>
                <a:r>
                  <a:rPr lang="zh-CN" altLang="en-US" dirty="0"/>
                  <a:t>对于模数是质数的情况很特殊，我们希望找到一些简便的方法求在模质数意义下的逆元。</a:t>
                </a:r>
                <a:endParaRPr lang="en-US" altLang="zh-CN" dirty="0"/>
              </a:p>
              <a:p>
                <a:r>
                  <a:rPr lang="zh-CN" altLang="en-US" dirty="0"/>
                  <a:t>不过，幸运的是我们不需要另起炉灶，我们只需了解一个数学定理：</a:t>
                </a:r>
                <a:endParaRPr lang="en-US" altLang="zh-CN" dirty="0"/>
              </a:p>
              <a:p>
                <a:endParaRPr lang="en-US" altLang="zh-CN" dirty="0"/>
              </a:p>
              <a:p>
                <a:r>
                  <a:rPr lang="zh-CN" altLang="en-US" dirty="0"/>
                  <a:t>（费马小定理）若 </a:t>
                </a:r>
                <a14:m>
                  <m:oMath xmlns:m="http://schemas.openxmlformats.org/officeDocument/2006/math">
                    <m:r>
                      <a:rPr lang="en-US" altLang="zh-CN" b="0" i="1" smtClean="0">
                        <a:latin typeface="Cambria Math" panose="02040503050406030204" pitchFamily="18" charset="0"/>
                      </a:rPr>
                      <m:t>𝑝</m:t>
                    </m:r>
                  </m:oMath>
                </a14:m>
                <a:r>
                  <a:rPr lang="zh-CN" altLang="en-US" dirty="0"/>
                  <a:t> 为质数，且对于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1" i="0" smtClean="0">
                        <a:latin typeface="Cambria Math" panose="02040503050406030204" pitchFamily="18" charset="0"/>
                      </a:rPr>
                      <m:t>𝐙</m:t>
                    </m:r>
                    <m:r>
                      <a:rPr lang="zh-CN" altLang="en-US" i="1">
                        <a:latin typeface="Cambria Math" panose="02040503050406030204" pitchFamily="18" charset="0"/>
                      </a:rPr>
                      <m:t>，</m:t>
                    </m:r>
                  </m:oMath>
                </a14:m>
                <a:r>
                  <a:rPr lang="zh-CN" altLang="en-US" dirty="0"/>
                  <a:t>有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如果我们证明了费马小定理，我们只需在同余式两边同乘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oMath>
                </a14:m>
                <a:r>
                  <a:rPr lang="zh-CN" altLang="en-US" dirty="0"/>
                  <a:t>，那么就可以得到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a:t>，即如要求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oMath>
                </a14:m>
                <a:r>
                  <a:rPr lang="zh-CN" altLang="en-US" dirty="0"/>
                  <a:t>，只需求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oMath>
                </a14:m>
                <a:r>
                  <a:rPr lang="zh-CN" altLang="en-US" dirty="0"/>
                  <a:t> 即可。</a:t>
                </a:r>
              </a:p>
            </p:txBody>
          </p:sp>
        </mc:Choice>
        <mc:Fallback xmlns="">
          <p:sp>
            <p:nvSpPr>
              <p:cNvPr id="3" name="内容占位符 2">
                <a:extLst>
                  <a:ext uri="{FF2B5EF4-FFF2-40B4-BE49-F238E27FC236}">
                    <a16:creationId xmlns:a16="http://schemas.microsoft.com/office/drawing/2014/main" id="{B9CA36E2-2677-4DFC-8B73-A9DF9A5B8F50}"/>
                  </a:ext>
                </a:extLst>
              </p:cNvPr>
              <p:cNvSpPr>
                <a:spLocks noGrp="1" noRot="1" noChangeAspect="1" noMove="1" noResize="1" noEditPoints="1" noAdjustHandles="1" noChangeArrowheads="1" noChangeShapeType="1" noTextEdit="1"/>
              </p:cNvSpPr>
              <p:nvPr>
                <p:ph idx="1"/>
              </p:nvPr>
            </p:nvSpPr>
            <p:spPr>
              <a:blipFill>
                <a:blip r:embed="rId2"/>
                <a:stretch>
                  <a:fillRect l="-870"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68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4C4FC-9D99-4415-8D1A-9662E37D0F6B}"/>
              </a:ext>
            </a:extLst>
          </p:cNvPr>
          <p:cNvSpPr>
            <a:spLocks noGrp="1"/>
          </p:cNvSpPr>
          <p:nvPr>
            <p:ph type="title"/>
          </p:nvPr>
        </p:nvSpPr>
        <p:spPr/>
        <p:txBody>
          <a:bodyPr>
            <a:normAutofit fontScale="90000"/>
          </a:bodyPr>
          <a:lstStyle/>
          <a:p>
            <a:r>
              <a:rPr lang="zh-CN" altLang="en-US" dirty="0"/>
              <a:t>费马小定理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5803AA-AE6B-4367-B34E-6773F99DBC5F}"/>
                  </a:ext>
                </a:extLst>
              </p:cNvPr>
              <p:cNvSpPr>
                <a:spLocks noGrp="1"/>
              </p:cNvSpPr>
              <p:nvPr>
                <p:ph idx="1"/>
              </p:nvPr>
            </p:nvSpPr>
            <p:spPr/>
            <p:txBody>
              <a:bodyPr>
                <a:normAutofit/>
              </a:bodyPr>
              <a:lstStyle/>
              <a:p>
                <a:r>
                  <a:rPr lang="zh-CN" altLang="en-US" dirty="0"/>
                  <a:t>引理：设集合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a14:m>
                <a:r>
                  <a:rPr lang="zh-CN" altLang="en-US" dirty="0"/>
                  <a:t> 为模质数 </a:t>
                </a:r>
                <a14:m>
                  <m:oMath xmlns:m="http://schemas.openxmlformats.org/officeDocument/2006/math">
                    <m:r>
                      <a:rPr lang="en-US" altLang="zh-CN" b="0" i="1" smtClean="0">
                        <a:latin typeface="Cambria Math" panose="02040503050406030204" pitchFamily="18" charset="0"/>
                      </a:rPr>
                      <m:t>𝑝</m:t>
                    </m:r>
                  </m:oMath>
                </a14:m>
                <a:r>
                  <a:rPr lang="zh-CN" altLang="en-US" dirty="0"/>
                  <a:t> 的一个完全剩余系，则对于整数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r>
                  <a:rPr lang="zh-CN" altLang="en-US" dirty="0"/>
                  <a:t>，集合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a14:m>
                <a:r>
                  <a:rPr lang="zh-CN" altLang="en-US" dirty="0"/>
                  <a:t> 也构成模 </a:t>
                </a:r>
                <a14:m>
                  <m:oMath xmlns:m="http://schemas.openxmlformats.org/officeDocument/2006/math">
                    <m:r>
                      <a:rPr lang="en-US" altLang="zh-CN" b="0" i="1" smtClean="0">
                        <a:latin typeface="Cambria Math" panose="02040503050406030204" pitchFamily="18" charset="0"/>
                      </a:rPr>
                      <m:t>𝑝</m:t>
                    </m:r>
                  </m:oMath>
                </a14:m>
                <a:r>
                  <a:rPr lang="zh-CN" altLang="en-US" dirty="0"/>
                  <a:t> 的一个完全剩余系。</a:t>
                </a:r>
                <a:endParaRPr lang="en-US" altLang="zh-CN" dirty="0"/>
              </a:p>
              <a:p>
                <a:r>
                  <a:rPr lang="zh-CN" altLang="en-US" dirty="0"/>
                  <a:t>证明：考虑反证法，设存在</a:t>
                </a:r>
                <a:r>
                  <a:rPr lang="zh-CN" altLang="en-US" i="1" dirty="0"/>
                  <a:t> </a:t>
                </a:r>
                <a14:m>
                  <m:oMath xmlns:m="http://schemas.openxmlformats.org/officeDocument/2006/math">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，而由于 </a:t>
                </a:r>
                <a14:m>
                  <m:oMath xmlns:m="http://schemas.openxmlformats.org/officeDocument/2006/math">
                    <m:r>
                      <a:rPr lang="en-US" altLang="zh-CN" b="0" i="1" smtClean="0">
                        <a:latin typeface="Cambria Math" panose="02040503050406030204" pitchFamily="18" charset="0"/>
                      </a:rPr>
                      <m:t>𝑝</m:t>
                    </m:r>
                  </m:oMath>
                </a14:m>
                <a:r>
                  <a:rPr lang="zh-CN" altLang="en-US" dirty="0"/>
                  <a:t> 是质数且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r>
                  <a:rPr lang="zh-CN" altLang="en-US" dirty="0"/>
                  <a:t>，那么就有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=1</m:t>
                    </m:r>
                  </m:oMath>
                </a14:m>
                <a:r>
                  <a:rPr lang="zh-CN" altLang="en-US" dirty="0"/>
                  <a:t>，故有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，这与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a14:m>
                <a:r>
                  <a:rPr lang="zh-CN" altLang="en-US" dirty="0"/>
                  <a:t> 为模 </a:t>
                </a:r>
                <a14:m>
                  <m:oMath xmlns:m="http://schemas.openxmlformats.org/officeDocument/2006/math">
                    <m:r>
                      <a:rPr lang="en-US" altLang="zh-CN" b="0" i="1" smtClean="0">
                        <a:latin typeface="Cambria Math" panose="02040503050406030204" pitchFamily="18" charset="0"/>
                      </a:rPr>
                      <m:t>𝑝</m:t>
                    </m:r>
                  </m:oMath>
                </a14:m>
                <a:r>
                  <a:rPr lang="zh-CN" altLang="en-US" dirty="0"/>
                  <a:t> 的一个完全剩余系矛盾。</a:t>
                </a:r>
                <a:endParaRPr lang="en-US" altLang="zh-CN" dirty="0"/>
              </a:p>
              <a:p>
                <a:endParaRPr lang="en-US" altLang="zh-CN" dirty="0"/>
              </a:p>
              <a:p>
                <a:r>
                  <a:rPr lang="zh-CN" altLang="en-US" dirty="0"/>
                  <a:t>下面我们来证明费马小定理，考虑模质数 </a:t>
                </a:r>
                <a14:m>
                  <m:oMath xmlns:m="http://schemas.openxmlformats.org/officeDocument/2006/math">
                    <m:r>
                      <a:rPr lang="en-US" altLang="zh-CN" b="0" i="1" smtClean="0">
                        <a:latin typeface="Cambria Math" panose="02040503050406030204" pitchFamily="18" charset="0"/>
                      </a:rPr>
                      <m:t>𝑝</m:t>
                    </m:r>
                  </m:oMath>
                </a14:m>
                <a:r>
                  <a:rPr lang="zh-CN" altLang="en-US" dirty="0"/>
                  <a:t> 的一个完全剩余系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a:t>，则对于整数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r>
                  <a:rPr lang="zh-CN" altLang="en-US" dirty="0"/>
                  <a:t>，</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 仍为模 </a:t>
                </a:r>
                <a14:m>
                  <m:oMath xmlns:m="http://schemas.openxmlformats.org/officeDocument/2006/math">
                    <m:r>
                      <a:rPr lang="en-US" altLang="zh-CN" b="0" i="1" smtClean="0">
                        <a:latin typeface="Cambria Math" panose="02040503050406030204" pitchFamily="18" charset="0"/>
                      </a:rPr>
                      <m:t>𝑝</m:t>
                    </m:r>
                  </m:oMath>
                </a14:m>
                <a:r>
                  <a:rPr lang="zh-CN" altLang="en-US" dirty="0"/>
                  <a:t> 的一个完全剩余系，两个完全剩余系去掉 </a:t>
                </a:r>
                <a:r>
                  <a:rPr lang="en-US" altLang="zh-CN" dirty="0"/>
                  <a:t>0 </a:t>
                </a:r>
                <a:r>
                  <a:rPr lang="zh-CN" altLang="en-US" dirty="0"/>
                  <a:t>后仍然等价，则有：</a:t>
                </a:r>
                <a:endParaRPr lang="en-US" altLang="zh-CN" dirty="0"/>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𝑎</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e>
                      </m:d>
                    </m:oMath>
                  </m:oMathPara>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≡0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b="0" i="1" dirty="0">
                  <a:latin typeface="Cambria Math" panose="02040503050406030204" pitchFamily="18" charset="0"/>
                </a:endParaRPr>
              </a:p>
              <a:p>
                <a:r>
                  <a:rPr lang="zh-CN" altLang="en-US" dirty="0">
                    <a:latin typeface="Cambria Math" panose="02040503050406030204" pitchFamily="18" charset="0"/>
                  </a:rPr>
                  <a:t>由于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en-US" altLang="zh-CN" b="0" dirty="0">
                    <a:latin typeface="Cambria Math" panose="02040503050406030204" pitchFamily="18" charset="0"/>
                  </a:rPr>
                  <a:t> </a:t>
                </a:r>
                <a:r>
                  <a:rPr lang="zh-CN" altLang="en-US" b="0" dirty="0">
                    <a:latin typeface="Cambria Math" panose="02040503050406030204" pitchFamily="18" charset="0"/>
                  </a:rPr>
                  <a:t>内所有整数均与 </a:t>
                </a:r>
                <a14:m>
                  <m:oMath xmlns:m="http://schemas.openxmlformats.org/officeDocument/2006/math">
                    <m:r>
                      <a:rPr lang="en-US" altLang="zh-CN" b="0" i="1" smtClean="0">
                        <a:latin typeface="Cambria Math" panose="02040503050406030204" pitchFamily="18" charset="0"/>
                      </a:rPr>
                      <m:t>𝑝</m:t>
                    </m:r>
                  </m:oMath>
                </a14:m>
                <a:r>
                  <a:rPr lang="en-US" altLang="zh-CN" b="0" dirty="0">
                    <a:latin typeface="Cambria Math" panose="02040503050406030204" pitchFamily="18" charset="0"/>
                  </a:rPr>
                  <a:t> </a:t>
                </a:r>
                <a:r>
                  <a:rPr lang="zh-CN" altLang="en-US" b="0" dirty="0">
                    <a:latin typeface="Cambria Math" panose="02040503050406030204" pitchFamily="18" charset="0"/>
                  </a:rPr>
                  <a:t>互质，则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r>
                      <m:rPr>
                        <m:sty m:val="p"/>
                      </m:rPr>
                      <a:rPr lang="en-US" altLang="zh-CN" b="0" i="1" smtClean="0">
                        <a:latin typeface="Cambria Math" panose="02040503050406030204" pitchFamily="18" charset="0"/>
                        <a:ea typeface="Cambria Math" panose="02040503050406030204" pitchFamily="18" charset="0"/>
                      </a:rPr>
                      <m:t>mod</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r>
                  <a:rPr lang="zh-CN" altLang="en-US" b="0" dirty="0">
                    <a:latin typeface="Cambria Math" panose="02040503050406030204" pitchFamily="18" charset="0"/>
                  </a:rPr>
                  <a:t>，故有</a:t>
                </a:r>
                <a:r>
                  <a:rPr lang="zh-CN" altLang="en-US" dirty="0">
                    <a:latin typeface="Cambria Math" panose="02040503050406030204" pitchFamily="18" charset="0"/>
                  </a:rPr>
                  <a:t>：</a:t>
                </a:r>
                <a:r>
                  <a:rPr lang="zh-CN" altLang="en-US" b="0" dirty="0">
                    <a:latin typeface="Cambria Math" panose="02040503050406030204" pitchFamily="18" charset="0"/>
                  </a:rPr>
                  <a:t>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b="0" dirty="0">
                  <a:latin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F75803AA-AE6B-4367-B34E-6773F99DBC5F}"/>
                  </a:ext>
                </a:extLst>
              </p:cNvPr>
              <p:cNvSpPr>
                <a:spLocks noGrp="1" noRot="1" noChangeAspect="1" noMove="1" noResize="1" noEditPoints="1" noAdjustHandles="1" noChangeArrowheads="1" noChangeShapeType="1" noTextEdit="1"/>
              </p:cNvSpPr>
              <p:nvPr>
                <p:ph idx="1"/>
              </p:nvPr>
            </p:nvSpPr>
            <p:spPr>
              <a:blipFill>
                <a:blip r:embed="rId2"/>
                <a:stretch>
                  <a:fillRect l="-754" t="-1720"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15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2627-DC66-453C-B172-8354725EB3BD}"/>
              </a:ext>
            </a:extLst>
          </p:cNvPr>
          <p:cNvSpPr>
            <a:spLocks noGrp="1"/>
          </p:cNvSpPr>
          <p:nvPr>
            <p:ph type="title"/>
          </p:nvPr>
        </p:nvSpPr>
        <p:spPr/>
        <p:txBody>
          <a:bodyPr>
            <a:normAutofit fontScale="90000"/>
          </a:bodyPr>
          <a:lstStyle/>
          <a:p>
            <a:r>
              <a:rPr lang="zh-CN" altLang="en-US" dirty="0"/>
              <a:t>线性逆元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F63AFB-489A-421C-BB7F-B87D156EB4A8}"/>
                  </a:ext>
                </a:extLst>
              </p:cNvPr>
              <p:cNvSpPr>
                <a:spLocks noGrp="1"/>
              </p:cNvSpPr>
              <p:nvPr>
                <p:ph idx="1"/>
              </p:nvPr>
            </p:nvSpPr>
            <p:spPr/>
            <p:txBody>
              <a:bodyPr/>
              <a:lstStyle/>
              <a:p>
                <a:r>
                  <a:rPr lang="zh-CN" altLang="en-US" dirty="0"/>
                  <a:t>除了之前两种方法求单个数的逆元，我们还可以通过递推的方法求出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所有数在模 </a:t>
                </a:r>
                <a14:m>
                  <m:oMath xmlns:m="http://schemas.openxmlformats.org/officeDocument/2006/math">
                    <m:r>
                      <a:rPr lang="en-US" altLang="zh-CN" b="0" i="1" smtClean="0">
                        <a:latin typeface="Cambria Math" panose="02040503050406030204" pitchFamily="18" charset="0"/>
                      </a:rPr>
                      <m:t>𝑝</m:t>
                    </m:r>
                  </m:oMath>
                </a14:m>
                <a:r>
                  <a:rPr lang="zh-CN" altLang="en-US" dirty="0"/>
                  <a:t> 意义下的逆元。</a:t>
                </a:r>
                <a:endParaRPr lang="en-US" altLang="zh-CN" dirty="0"/>
              </a:p>
              <a:p>
                <a:endParaRPr lang="en-US" altLang="zh-CN" dirty="0"/>
              </a:p>
              <a:p>
                <a:r>
                  <a:rPr lang="zh-CN" altLang="en-US" dirty="0"/>
                  <a:t>设 </a:t>
                </a:r>
                <a14:m>
                  <m:oMath xmlns:m="http://schemas.openxmlformats.org/officeDocument/2006/math">
                    <m:r>
                      <a:rPr lang="en-US" altLang="zh-CN" b="0" i="1" smtClean="0">
                        <a:latin typeface="Cambria Math" panose="02040503050406030204" pitchFamily="18" charset="0"/>
                      </a:rPr>
                      <m:t>𝑎</m:t>
                    </m:r>
                  </m:oMath>
                </a14:m>
                <a:r>
                  <a:rPr lang="zh-CN" altLang="en-US" dirty="0"/>
                  <a:t> 为区间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oMath>
                </a14:m>
                <a:r>
                  <a:rPr lang="zh-CN" altLang="en-US" dirty="0"/>
                  <a:t> 内的一个整数，则有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𝑎</m:t>
                            </m:r>
                          </m:den>
                        </m:f>
                      </m:e>
                    </m:d>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𝑎</m:t>
                              </m:r>
                            </m:den>
                          </m:f>
                        </m:e>
                      </m:d>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≡0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𝑝</m:t>
                              </m:r>
                            </m:num>
                            <m:den>
                              <m:r>
                                <a:rPr lang="en-US" altLang="zh-CN" i="1">
                                  <a:latin typeface="Cambria Math" panose="02040503050406030204" pitchFamily="18" charset="0"/>
                                </a:rPr>
                                <m:t>𝑎</m:t>
                              </m:r>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≡0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𝑝</m:t>
                              </m:r>
                            </m:num>
                            <m:den>
                              <m:r>
                                <a:rPr lang="en-US" altLang="zh-CN" i="1">
                                  <a:latin typeface="Cambria Math" panose="02040503050406030204" pitchFamily="18" charset="0"/>
                                </a:rPr>
                                <m:t>𝑎</m:t>
                              </m:r>
                            </m:den>
                          </m:f>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𝑝</m:t>
                                  </m:r>
                                </m:num>
                                <m:den>
                                  <m:r>
                                    <a:rPr lang="en-US" altLang="zh-CN" i="1">
                                      <a:latin typeface="Cambria Math" panose="02040503050406030204" pitchFamily="18" charset="0"/>
                                    </a:rPr>
                                    <m:t>𝑎</m:t>
                                  </m:r>
                                </m:den>
                              </m:f>
                            </m:e>
                          </m:d>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m:oMathPara>
                </a14:m>
                <a:endParaRPr lang="en-US" altLang="zh-CN" dirty="0"/>
              </a:p>
              <a:p>
                <a:r>
                  <a:rPr lang="zh-CN" altLang="en-US" dirty="0"/>
                  <a:t>考虑到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zh-CN" altLang="en-US" i="1">
                        <a:latin typeface="Cambria Math" panose="02040503050406030204" pitchFamily="18" charset="0"/>
                      </a:rPr>
                      <m:t>，</m:t>
                    </m:r>
                  </m:oMath>
                </a14:m>
                <a:r>
                  <a:rPr lang="zh-CN" altLang="en-US" dirty="0"/>
                  <a:t>故我们可以递推出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所有数的逆元。</a:t>
                </a:r>
                <a:endParaRPr lang="en-US" altLang="zh-CN" dirty="0"/>
              </a:p>
              <a:p>
                <a:r>
                  <a:rPr lang="zh-CN" altLang="en-US" dirty="0"/>
                  <a:t>递推边界显然为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 (</m:t>
                    </m:r>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a:t>。递推的时间复杂度为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1AF63AFB-489A-421C-BB7F-B87D156EB4A8}"/>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4687806"/>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cture_insert" id="{8E5836F4-4A24-4F97-B336-B263A7F18825}" vid="{E11A41F2-AA5B-47AD-9E7E-EACFDD9011C0}"/>
    </a:ext>
  </a:extLst>
</a:theme>
</file>

<file path=docProps/app.xml><?xml version="1.0" encoding="utf-8"?>
<Properties xmlns="http://schemas.openxmlformats.org/officeDocument/2006/extended-properties" xmlns:vt="http://schemas.openxmlformats.org/officeDocument/2006/docPropsVTypes">
  <Template>picture_insert</Template>
  <TotalTime>561</TotalTime>
  <Words>2796</Words>
  <Application>Microsoft Office PowerPoint</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Cambria Math</vt:lpstr>
      <vt:lpstr>picture_insert</vt:lpstr>
      <vt:lpstr>PowerPoint 演示文稿</vt:lpstr>
      <vt:lpstr>取模运算与剩余系</vt:lpstr>
      <vt:lpstr>同余</vt:lpstr>
      <vt:lpstr>乘法逆元</vt:lpstr>
      <vt:lpstr>线性同余方程</vt:lpstr>
      <vt:lpstr>拓展欧几里得算法求逆元</vt:lpstr>
      <vt:lpstr>费马小定理求逆元</vt:lpstr>
      <vt:lpstr>费马小定理</vt:lpstr>
      <vt:lpstr>线性逆元</vt:lpstr>
      <vt:lpstr>离线逆元</vt:lpstr>
      <vt:lpstr>数论函数</vt:lpstr>
      <vt:lpstr>欧拉函数</vt:lpstr>
      <vt:lpstr>欧拉函数积性证明</vt:lpstr>
      <vt:lpstr>欧拉函数的表达式</vt:lpstr>
      <vt:lpstr>线性筛求欧拉函数</vt:lpstr>
      <vt:lpstr>欧拉定理</vt:lpstr>
      <vt:lpstr>拓展欧拉定理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37</cp:revision>
  <dcterms:created xsi:type="dcterms:W3CDTF">2022-02-13T10:17:56Z</dcterms:created>
  <dcterms:modified xsi:type="dcterms:W3CDTF">2022-02-17T13:57:18Z</dcterms:modified>
</cp:coreProperties>
</file>