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7" r:id="rId12"/>
    <p:sldId id="266" r:id="rId13"/>
    <p:sldId id="269" r:id="rId14"/>
    <p:sldId id="270" r:id="rId15"/>
    <p:sldId id="27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varScale="1">
        <p:scale>
          <a:sx n="94" d="100"/>
          <a:sy n="94" d="100"/>
        </p:scale>
        <p:origin x="5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33047942-8D43-4CDB-A061-A16D2E87C718}"/>
              </a:ext>
            </a:extLst>
          </p:cNvPr>
          <p:cNvSpPr>
            <a:spLocks noGrp="1"/>
          </p:cNvSpPr>
          <p:nvPr>
            <p:ph sz="quarter" idx="11"/>
          </p:nvPr>
        </p:nvSpPr>
        <p:spPr>
          <a:xfrm>
            <a:off x="1524000" y="3191829"/>
            <a:ext cx="9144000" cy="455612"/>
          </a:xfrm>
          <a:solidFill>
            <a:srgbClr val="000000">
              <a:alpha val="10000"/>
            </a:srgbClr>
          </a:solidFill>
        </p:spPr>
        <p:txBody>
          <a:bodyPr/>
          <a:lstStyle>
            <a:lvl1pPr marL="0" indent="0">
              <a:buNone/>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10">
            <a:extLst>
              <a:ext uri="{FF2B5EF4-FFF2-40B4-BE49-F238E27FC236}">
                <a16:creationId xmlns:a16="http://schemas.microsoft.com/office/drawing/2014/main" id="{50A6E7EE-289E-4BE1-9583-675D8BFA896B}"/>
              </a:ext>
            </a:extLst>
          </p:cNvPr>
          <p:cNvSpPr>
            <a:spLocks noGrp="1"/>
          </p:cNvSpPr>
          <p:nvPr>
            <p:ph type="body" sz="quarter" idx="12"/>
          </p:nvPr>
        </p:nvSpPr>
        <p:spPr>
          <a:xfrm>
            <a:off x="1524000" y="2199749"/>
            <a:ext cx="9144000" cy="989013"/>
          </a:xfrm>
          <a:solidFill>
            <a:srgbClr val="000000">
              <a:alpha val="10000"/>
            </a:srgbClr>
          </a:solidFill>
        </p:spPr>
        <p:txBody>
          <a:bodyPr/>
          <a:lstStyle>
            <a:lvl1pPr marL="0" indent="0">
              <a:buNone/>
              <a:defRPr sz="4400"/>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extLst>
      <p:ext uri="{BB962C8B-B14F-4D97-AF65-F5344CB8AC3E}">
        <p14:creationId xmlns:p14="http://schemas.microsoft.com/office/powerpoint/2010/main" val="221839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F4D28-95E0-42AA-B399-87E98987EE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9F74DE-D371-4037-8FFF-C024760A54B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0F21C2-7B33-4C24-9B5A-A5E68492AD1D}"/>
              </a:ext>
            </a:extLst>
          </p:cNvPr>
          <p:cNvSpPr>
            <a:spLocks noGrp="1"/>
          </p:cNvSpPr>
          <p:nvPr>
            <p:ph type="dt" sz="half" idx="10"/>
          </p:nvPr>
        </p:nvSpPr>
        <p:spPr>
          <a:xfrm>
            <a:off x="838200" y="6356350"/>
            <a:ext cx="2743200" cy="365125"/>
          </a:xfrm>
          <a:prstGeom prst="rect">
            <a:avLst/>
          </a:prstGeom>
        </p:spPr>
        <p:txBody>
          <a:bodyPr/>
          <a:lstStyle/>
          <a:p>
            <a:fld id="{3444DC97-5103-49C8-BE5A-3196B277563C}" type="datetimeFigureOut">
              <a:rPr lang="zh-CN" altLang="en-US" smtClean="0"/>
              <a:t>2022/3/21</a:t>
            </a:fld>
            <a:endParaRPr lang="zh-CN" altLang="en-US"/>
          </a:p>
        </p:txBody>
      </p:sp>
      <p:sp>
        <p:nvSpPr>
          <p:cNvPr id="5" name="页脚占位符 4">
            <a:extLst>
              <a:ext uri="{FF2B5EF4-FFF2-40B4-BE49-F238E27FC236}">
                <a16:creationId xmlns:a16="http://schemas.microsoft.com/office/drawing/2014/main" id="{6B028253-6058-444D-9A40-3D8013A6728F}"/>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A59A516-A1B2-4522-B2DE-0A4A840F102D}"/>
              </a:ext>
            </a:extLst>
          </p:cNvPr>
          <p:cNvSpPr>
            <a:spLocks noGrp="1"/>
          </p:cNvSpPr>
          <p:nvPr>
            <p:ph type="sldNum" sz="quarter" idx="12"/>
          </p:nvPr>
        </p:nvSpPr>
        <p:spPr>
          <a:xfrm>
            <a:off x="8610600" y="6356350"/>
            <a:ext cx="2743200" cy="365125"/>
          </a:xfrm>
          <a:prstGeom prst="rect">
            <a:avLst/>
          </a:prstGeom>
        </p:spPr>
        <p:txBody>
          <a:bodyPr/>
          <a:lstStyle/>
          <a:p>
            <a:fld id="{573555A9-E1FB-4024-B766-3E81485A60BA}" type="slidenum">
              <a:rPr lang="zh-CN" altLang="en-US" smtClean="0"/>
              <a:t>‹#›</a:t>
            </a:fld>
            <a:endParaRPr lang="zh-CN" altLang="en-US"/>
          </a:p>
        </p:txBody>
      </p:sp>
    </p:spTree>
    <p:extLst>
      <p:ext uri="{BB962C8B-B14F-4D97-AF65-F5344CB8AC3E}">
        <p14:creationId xmlns:p14="http://schemas.microsoft.com/office/powerpoint/2010/main" val="177536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268858-3943-43D9-B4FE-6DDDB87DCE1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0F2CF5-F71E-4802-9720-8AA0F0C73A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1D2BE9-33D2-4FD5-BE68-391012A87301}"/>
              </a:ext>
            </a:extLst>
          </p:cNvPr>
          <p:cNvSpPr>
            <a:spLocks noGrp="1"/>
          </p:cNvSpPr>
          <p:nvPr>
            <p:ph type="dt" sz="half" idx="10"/>
          </p:nvPr>
        </p:nvSpPr>
        <p:spPr>
          <a:xfrm>
            <a:off x="838200" y="6356350"/>
            <a:ext cx="2743200" cy="365125"/>
          </a:xfrm>
          <a:prstGeom prst="rect">
            <a:avLst/>
          </a:prstGeom>
        </p:spPr>
        <p:txBody>
          <a:bodyPr/>
          <a:lstStyle/>
          <a:p>
            <a:fld id="{3444DC97-5103-49C8-BE5A-3196B277563C}" type="datetimeFigureOut">
              <a:rPr lang="zh-CN" altLang="en-US" smtClean="0"/>
              <a:t>2022/3/21</a:t>
            </a:fld>
            <a:endParaRPr lang="zh-CN" altLang="en-US"/>
          </a:p>
        </p:txBody>
      </p:sp>
      <p:sp>
        <p:nvSpPr>
          <p:cNvPr id="5" name="页脚占位符 4">
            <a:extLst>
              <a:ext uri="{FF2B5EF4-FFF2-40B4-BE49-F238E27FC236}">
                <a16:creationId xmlns:a16="http://schemas.microsoft.com/office/drawing/2014/main" id="{4A58CAA1-8016-4049-9DB1-3B20C97DA93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DEFD71D-3D2D-40B8-BDE1-1E6DE064666B}"/>
              </a:ext>
            </a:extLst>
          </p:cNvPr>
          <p:cNvSpPr>
            <a:spLocks noGrp="1"/>
          </p:cNvSpPr>
          <p:nvPr>
            <p:ph type="sldNum" sz="quarter" idx="12"/>
          </p:nvPr>
        </p:nvSpPr>
        <p:spPr>
          <a:xfrm>
            <a:off x="8610600" y="6356350"/>
            <a:ext cx="2743200" cy="365125"/>
          </a:xfrm>
          <a:prstGeom prst="rect">
            <a:avLst/>
          </a:prstGeom>
        </p:spPr>
        <p:txBody>
          <a:bodyPr/>
          <a:lstStyle/>
          <a:p>
            <a:fld id="{573555A9-E1FB-4024-B766-3E81485A60BA}" type="slidenum">
              <a:rPr lang="zh-CN" altLang="en-US" smtClean="0"/>
              <a:t>‹#›</a:t>
            </a:fld>
            <a:endParaRPr lang="zh-CN" altLang="en-US"/>
          </a:p>
        </p:txBody>
      </p:sp>
    </p:spTree>
    <p:extLst>
      <p:ext uri="{BB962C8B-B14F-4D97-AF65-F5344CB8AC3E}">
        <p14:creationId xmlns:p14="http://schemas.microsoft.com/office/powerpoint/2010/main" val="3242486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9BD08-56A6-4894-85DE-D62CECD4CC2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23330C-0F4B-4BC2-A511-FFD62F4B53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7958C6D-F9A8-4094-883E-CC5D538FA92D}"/>
              </a:ext>
            </a:extLst>
          </p:cNvPr>
          <p:cNvSpPr>
            <a:spLocks noGrp="1"/>
          </p:cNvSpPr>
          <p:nvPr>
            <p:ph type="dt" sz="half" idx="10"/>
          </p:nvPr>
        </p:nvSpPr>
        <p:spPr/>
        <p:txBody>
          <a:bodyPr/>
          <a:lstStyle/>
          <a:p>
            <a:fld id="{3444DC97-5103-49C8-BE5A-3196B277563C}" type="datetimeFigureOut">
              <a:rPr lang="zh-CN" altLang="en-US" smtClean="0"/>
              <a:t>2022/3/21</a:t>
            </a:fld>
            <a:endParaRPr lang="zh-CN" altLang="en-US"/>
          </a:p>
        </p:txBody>
      </p:sp>
      <p:sp>
        <p:nvSpPr>
          <p:cNvPr id="5" name="页脚占位符 4">
            <a:extLst>
              <a:ext uri="{FF2B5EF4-FFF2-40B4-BE49-F238E27FC236}">
                <a16:creationId xmlns:a16="http://schemas.microsoft.com/office/drawing/2014/main" id="{88E2EC1D-73C9-41BC-B9E9-99D73B35A4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CC381F-C018-4495-A8D5-55457EBEC207}"/>
              </a:ext>
            </a:extLst>
          </p:cNvPr>
          <p:cNvSpPr>
            <a:spLocks noGrp="1"/>
          </p:cNvSpPr>
          <p:nvPr>
            <p:ph type="sldNum" sz="quarter" idx="12"/>
          </p:nvPr>
        </p:nvSpPr>
        <p:spPr/>
        <p:txBody>
          <a:bodyPr/>
          <a:lstStyle/>
          <a:p>
            <a:fld id="{573555A9-E1FB-4024-B766-3E81485A60BA}" type="slidenum">
              <a:rPr lang="zh-CN" altLang="en-US" smtClean="0"/>
              <a:t>‹#›</a:t>
            </a:fld>
            <a:endParaRPr lang="zh-CN" altLang="en-US"/>
          </a:p>
        </p:txBody>
      </p:sp>
    </p:spTree>
    <p:extLst>
      <p:ext uri="{BB962C8B-B14F-4D97-AF65-F5344CB8AC3E}">
        <p14:creationId xmlns:p14="http://schemas.microsoft.com/office/powerpoint/2010/main" val="244230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62595-7262-43C9-B551-9860B5EF51E7}"/>
              </a:ext>
            </a:extLst>
          </p:cNvPr>
          <p:cNvSpPr>
            <a:spLocks noGrp="1"/>
          </p:cNvSpPr>
          <p:nvPr>
            <p:ph type="title"/>
          </p:nvPr>
        </p:nvSpPr>
        <p:spPr>
          <a:xfrm>
            <a:off x="838200" y="18256"/>
            <a:ext cx="10515600" cy="620184"/>
          </a:xfrm>
          <a:solidFill>
            <a:srgbClr val="000000">
              <a:alpha val="45000"/>
            </a:srgbClr>
          </a:solidFill>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6B6E2BC5-5850-465F-BD39-318964C07A56}"/>
              </a:ext>
            </a:extLst>
          </p:cNvPr>
          <p:cNvSpPr>
            <a:spLocks noGrp="1"/>
          </p:cNvSpPr>
          <p:nvPr>
            <p:ph idx="1"/>
          </p:nvPr>
        </p:nvSpPr>
        <p:spPr>
          <a:xfrm>
            <a:off x="838199" y="892175"/>
            <a:ext cx="10515600" cy="5664411"/>
          </a:xfrm>
          <a:solidFill>
            <a:srgbClr val="000000">
              <a:alpha val="45000"/>
            </a:srgbClr>
          </a:solidFill>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65781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9173E-3872-4717-BDE1-68F1CE8A71A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dirty="0"/>
          </a:p>
        </p:txBody>
      </p:sp>
      <p:sp>
        <p:nvSpPr>
          <p:cNvPr id="3" name="文本占位符 2">
            <a:extLst>
              <a:ext uri="{FF2B5EF4-FFF2-40B4-BE49-F238E27FC236}">
                <a16:creationId xmlns:a16="http://schemas.microsoft.com/office/drawing/2014/main" id="{3A3666FA-B8F4-42B6-870E-87B9B8FD1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12823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1B918-755C-4CB5-BE95-E36C71F559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02EB28-0805-437B-96D6-D055484D2D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F421142-C26F-4A5A-A40F-7DA26D6278E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D3C7190-8275-4A78-99B8-409FF28D20EB}"/>
              </a:ext>
            </a:extLst>
          </p:cNvPr>
          <p:cNvSpPr>
            <a:spLocks noGrp="1"/>
          </p:cNvSpPr>
          <p:nvPr>
            <p:ph type="dt" sz="half" idx="10"/>
          </p:nvPr>
        </p:nvSpPr>
        <p:spPr>
          <a:xfrm>
            <a:off x="838200" y="6356350"/>
            <a:ext cx="2743200" cy="365125"/>
          </a:xfrm>
          <a:prstGeom prst="rect">
            <a:avLst/>
          </a:prstGeom>
        </p:spPr>
        <p:txBody>
          <a:bodyPr/>
          <a:lstStyle/>
          <a:p>
            <a:fld id="{3444DC97-5103-49C8-BE5A-3196B277563C}" type="datetimeFigureOut">
              <a:rPr lang="zh-CN" altLang="en-US" smtClean="0"/>
              <a:t>2022/3/21</a:t>
            </a:fld>
            <a:endParaRPr lang="zh-CN" altLang="en-US"/>
          </a:p>
        </p:txBody>
      </p:sp>
      <p:sp>
        <p:nvSpPr>
          <p:cNvPr id="6" name="页脚占位符 5">
            <a:extLst>
              <a:ext uri="{FF2B5EF4-FFF2-40B4-BE49-F238E27FC236}">
                <a16:creationId xmlns:a16="http://schemas.microsoft.com/office/drawing/2014/main" id="{1D1C1478-B210-4AA4-A9A8-CB49BE69463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34A6C76-53FC-4750-8BEE-F7BF4B6631CD}"/>
              </a:ext>
            </a:extLst>
          </p:cNvPr>
          <p:cNvSpPr>
            <a:spLocks noGrp="1"/>
          </p:cNvSpPr>
          <p:nvPr>
            <p:ph type="sldNum" sz="quarter" idx="12"/>
          </p:nvPr>
        </p:nvSpPr>
        <p:spPr>
          <a:xfrm>
            <a:off x="8610600" y="6356350"/>
            <a:ext cx="2743200" cy="365125"/>
          </a:xfrm>
          <a:prstGeom prst="rect">
            <a:avLst/>
          </a:prstGeom>
        </p:spPr>
        <p:txBody>
          <a:bodyPr/>
          <a:lstStyle/>
          <a:p>
            <a:fld id="{573555A9-E1FB-4024-B766-3E81485A60BA}" type="slidenum">
              <a:rPr lang="zh-CN" altLang="en-US" smtClean="0"/>
              <a:t>‹#›</a:t>
            </a:fld>
            <a:endParaRPr lang="zh-CN" altLang="en-US"/>
          </a:p>
        </p:txBody>
      </p:sp>
    </p:spTree>
    <p:extLst>
      <p:ext uri="{BB962C8B-B14F-4D97-AF65-F5344CB8AC3E}">
        <p14:creationId xmlns:p14="http://schemas.microsoft.com/office/powerpoint/2010/main" val="42061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BE2DB-868F-42AA-A8D2-273AF3B603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B6E9FF-8168-44F2-945D-097558175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80CFFF4-DB25-4425-B025-586575F584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726FDB6-715E-46B7-8853-9609D9DBD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100D65-099C-4AED-9824-754F0FC1EF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8006980-9C6A-4EF9-B2E3-84736181DE86}"/>
              </a:ext>
            </a:extLst>
          </p:cNvPr>
          <p:cNvSpPr>
            <a:spLocks noGrp="1"/>
          </p:cNvSpPr>
          <p:nvPr>
            <p:ph type="dt" sz="half" idx="10"/>
          </p:nvPr>
        </p:nvSpPr>
        <p:spPr>
          <a:xfrm>
            <a:off x="838200" y="6356350"/>
            <a:ext cx="2743200" cy="365125"/>
          </a:xfrm>
          <a:prstGeom prst="rect">
            <a:avLst/>
          </a:prstGeom>
        </p:spPr>
        <p:txBody>
          <a:bodyPr/>
          <a:lstStyle/>
          <a:p>
            <a:fld id="{3444DC97-5103-49C8-BE5A-3196B277563C}" type="datetimeFigureOut">
              <a:rPr lang="zh-CN" altLang="en-US" smtClean="0"/>
              <a:t>2022/3/21</a:t>
            </a:fld>
            <a:endParaRPr lang="zh-CN" altLang="en-US"/>
          </a:p>
        </p:txBody>
      </p:sp>
      <p:sp>
        <p:nvSpPr>
          <p:cNvPr id="8" name="页脚占位符 7">
            <a:extLst>
              <a:ext uri="{FF2B5EF4-FFF2-40B4-BE49-F238E27FC236}">
                <a16:creationId xmlns:a16="http://schemas.microsoft.com/office/drawing/2014/main" id="{4C87518A-8D66-4034-AE93-FE36989C39BB}"/>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92A35C52-260C-442E-B0FA-2B124D821529}"/>
              </a:ext>
            </a:extLst>
          </p:cNvPr>
          <p:cNvSpPr>
            <a:spLocks noGrp="1"/>
          </p:cNvSpPr>
          <p:nvPr>
            <p:ph type="sldNum" sz="quarter" idx="12"/>
          </p:nvPr>
        </p:nvSpPr>
        <p:spPr>
          <a:xfrm>
            <a:off x="8610600" y="6356350"/>
            <a:ext cx="2743200" cy="365125"/>
          </a:xfrm>
          <a:prstGeom prst="rect">
            <a:avLst/>
          </a:prstGeom>
        </p:spPr>
        <p:txBody>
          <a:bodyPr/>
          <a:lstStyle/>
          <a:p>
            <a:fld id="{573555A9-E1FB-4024-B766-3E81485A60BA}" type="slidenum">
              <a:rPr lang="zh-CN" altLang="en-US" smtClean="0"/>
              <a:t>‹#›</a:t>
            </a:fld>
            <a:endParaRPr lang="zh-CN" altLang="en-US"/>
          </a:p>
        </p:txBody>
      </p:sp>
    </p:spTree>
    <p:extLst>
      <p:ext uri="{BB962C8B-B14F-4D97-AF65-F5344CB8AC3E}">
        <p14:creationId xmlns:p14="http://schemas.microsoft.com/office/powerpoint/2010/main" val="2955886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7F28F-697B-43DE-8665-9B2EDAFE18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1EABA9-A374-4A7A-A6CB-9D953532C125}"/>
              </a:ext>
            </a:extLst>
          </p:cNvPr>
          <p:cNvSpPr>
            <a:spLocks noGrp="1"/>
          </p:cNvSpPr>
          <p:nvPr>
            <p:ph type="dt" sz="half" idx="10"/>
          </p:nvPr>
        </p:nvSpPr>
        <p:spPr>
          <a:xfrm>
            <a:off x="838200" y="6356350"/>
            <a:ext cx="2743200" cy="365125"/>
          </a:xfrm>
          <a:prstGeom prst="rect">
            <a:avLst/>
          </a:prstGeom>
        </p:spPr>
        <p:txBody>
          <a:bodyPr/>
          <a:lstStyle/>
          <a:p>
            <a:fld id="{3444DC97-5103-49C8-BE5A-3196B277563C}" type="datetimeFigureOut">
              <a:rPr lang="zh-CN" altLang="en-US" smtClean="0"/>
              <a:t>2022/3/21</a:t>
            </a:fld>
            <a:endParaRPr lang="zh-CN" altLang="en-US"/>
          </a:p>
        </p:txBody>
      </p:sp>
      <p:sp>
        <p:nvSpPr>
          <p:cNvPr id="4" name="页脚占位符 3">
            <a:extLst>
              <a:ext uri="{FF2B5EF4-FFF2-40B4-BE49-F238E27FC236}">
                <a16:creationId xmlns:a16="http://schemas.microsoft.com/office/drawing/2014/main" id="{A2FDEFF3-C804-4F2D-B635-6C6E8725860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DB013E18-9A62-4E39-B5D0-C4B291167237}"/>
              </a:ext>
            </a:extLst>
          </p:cNvPr>
          <p:cNvSpPr>
            <a:spLocks noGrp="1"/>
          </p:cNvSpPr>
          <p:nvPr>
            <p:ph type="sldNum" sz="quarter" idx="12"/>
          </p:nvPr>
        </p:nvSpPr>
        <p:spPr>
          <a:xfrm>
            <a:off x="8610600" y="6356350"/>
            <a:ext cx="2743200" cy="365125"/>
          </a:xfrm>
          <a:prstGeom prst="rect">
            <a:avLst/>
          </a:prstGeom>
        </p:spPr>
        <p:txBody>
          <a:bodyPr/>
          <a:lstStyle/>
          <a:p>
            <a:fld id="{573555A9-E1FB-4024-B766-3E81485A60BA}" type="slidenum">
              <a:rPr lang="zh-CN" altLang="en-US" smtClean="0"/>
              <a:t>‹#›</a:t>
            </a:fld>
            <a:endParaRPr lang="zh-CN" altLang="en-US"/>
          </a:p>
        </p:txBody>
      </p:sp>
    </p:spTree>
    <p:extLst>
      <p:ext uri="{BB962C8B-B14F-4D97-AF65-F5344CB8AC3E}">
        <p14:creationId xmlns:p14="http://schemas.microsoft.com/office/powerpoint/2010/main" val="29211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9DE371-9B57-43CD-AEA1-6455FB378857}"/>
              </a:ext>
            </a:extLst>
          </p:cNvPr>
          <p:cNvSpPr>
            <a:spLocks noGrp="1"/>
          </p:cNvSpPr>
          <p:nvPr>
            <p:ph type="dt" sz="half" idx="10"/>
          </p:nvPr>
        </p:nvSpPr>
        <p:spPr>
          <a:xfrm>
            <a:off x="838200" y="6356350"/>
            <a:ext cx="2743200" cy="365125"/>
          </a:xfrm>
          <a:prstGeom prst="rect">
            <a:avLst/>
          </a:prstGeom>
        </p:spPr>
        <p:txBody>
          <a:bodyPr/>
          <a:lstStyle/>
          <a:p>
            <a:fld id="{3444DC97-5103-49C8-BE5A-3196B277563C}" type="datetimeFigureOut">
              <a:rPr lang="zh-CN" altLang="en-US" smtClean="0"/>
              <a:t>2022/3/21</a:t>
            </a:fld>
            <a:endParaRPr lang="zh-CN" altLang="en-US"/>
          </a:p>
        </p:txBody>
      </p:sp>
      <p:sp>
        <p:nvSpPr>
          <p:cNvPr id="3" name="页脚占位符 2">
            <a:extLst>
              <a:ext uri="{FF2B5EF4-FFF2-40B4-BE49-F238E27FC236}">
                <a16:creationId xmlns:a16="http://schemas.microsoft.com/office/drawing/2014/main" id="{73A7720F-FA81-4620-8C74-E9C33C806832}"/>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35942791-441B-425D-B49B-A2E68FA802D9}"/>
              </a:ext>
            </a:extLst>
          </p:cNvPr>
          <p:cNvSpPr>
            <a:spLocks noGrp="1"/>
          </p:cNvSpPr>
          <p:nvPr>
            <p:ph type="sldNum" sz="quarter" idx="12"/>
          </p:nvPr>
        </p:nvSpPr>
        <p:spPr>
          <a:xfrm>
            <a:off x="8610600" y="6356350"/>
            <a:ext cx="2743200" cy="365125"/>
          </a:xfrm>
          <a:prstGeom prst="rect">
            <a:avLst/>
          </a:prstGeom>
        </p:spPr>
        <p:txBody>
          <a:bodyPr/>
          <a:lstStyle/>
          <a:p>
            <a:fld id="{573555A9-E1FB-4024-B766-3E81485A60BA}" type="slidenum">
              <a:rPr lang="zh-CN" altLang="en-US" smtClean="0"/>
              <a:t>‹#›</a:t>
            </a:fld>
            <a:endParaRPr lang="zh-CN" altLang="en-US"/>
          </a:p>
        </p:txBody>
      </p:sp>
    </p:spTree>
    <p:extLst>
      <p:ext uri="{BB962C8B-B14F-4D97-AF65-F5344CB8AC3E}">
        <p14:creationId xmlns:p14="http://schemas.microsoft.com/office/powerpoint/2010/main" val="197542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DC840-5271-42EF-A370-AECD3B4B57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18EDA49-64A1-4E74-A8FC-D965BA047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A01552-AB79-409C-A734-EF855D232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1343CD-09BC-4BB9-A1D4-69FE875A11AE}"/>
              </a:ext>
            </a:extLst>
          </p:cNvPr>
          <p:cNvSpPr>
            <a:spLocks noGrp="1"/>
          </p:cNvSpPr>
          <p:nvPr>
            <p:ph type="dt" sz="half" idx="10"/>
          </p:nvPr>
        </p:nvSpPr>
        <p:spPr>
          <a:xfrm>
            <a:off x="838200" y="6356350"/>
            <a:ext cx="2743200" cy="365125"/>
          </a:xfrm>
          <a:prstGeom prst="rect">
            <a:avLst/>
          </a:prstGeom>
        </p:spPr>
        <p:txBody>
          <a:bodyPr/>
          <a:lstStyle/>
          <a:p>
            <a:fld id="{3444DC97-5103-49C8-BE5A-3196B277563C}" type="datetimeFigureOut">
              <a:rPr lang="zh-CN" altLang="en-US" smtClean="0"/>
              <a:t>2022/3/21</a:t>
            </a:fld>
            <a:endParaRPr lang="zh-CN" altLang="en-US"/>
          </a:p>
        </p:txBody>
      </p:sp>
      <p:sp>
        <p:nvSpPr>
          <p:cNvPr id="6" name="页脚占位符 5">
            <a:extLst>
              <a:ext uri="{FF2B5EF4-FFF2-40B4-BE49-F238E27FC236}">
                <a16:creationId xmlns:a16="http://schemas.microsoft.com/office/drawing/2014/main" id="{66B478D3-7516-4836-933A-8A3963181F0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78A74B5-555B-49FA-B18C-609790DB73B6}"/>
              </a:ext>
            </a:extLst>
          </p:cNvPr>
          <p:cNvSpPr>
            <a:spLocks noGrp="1"/>
          </p:cNvSpPr>
          <p:nvPr>
            <p:ph type="sldNum" sz="quarter" idx="12"/>
          </p:nvPr>
        </p:nvSpPr>
        <p:spPr>
          <a:xfrm>
            <a:off x="8610600" y="6356350"/>
            <a:ext cx="2743200" cy="365125"/>
          </a:xfrm>
          <a:prstGeom prst="rect">
            <a:avLst/>
          </a:prstGeom>
        </p:spPr>
        <p:txBody>
          <a:bodyPr/>
          <a:lstStyle/>
          <a:p>
            <a:fld id="{573555A9-E1FB-4024-B766-3E81485A60BA}" type="slidenum">
              <a:rPr lang="zh-CN" altLang="en-US" smtClean="0"/>
              <a:t>‹#›</a:t>
            </a:fld>
            <a:endParaRPr lang="zh-CN" altLang="en-US"/>
          </a:p>
        </p:txBody>
      </p:sp>
    </p:spTree>
    <p:extLst>
      <p:ext uri="{BB962C8B-B14F-4D97-AF65-F5344CB8AC3E}">
        <p14:creationId xmlns:p14="http://schemas.microsoft.com/office/powerpoint/2010/main" val="31931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E02C5-8B9D-4BE3-9870-40DD28CB96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DF17765-AC01-4E83-B534-31834E80B8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383842DF-3F8F-436E-8D27-D08CA3005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18C0F2-FD30-4C65-877F-D8FA7CE6BA7A}"/>
              </a:ext>
            </a:extLst>
          </p:cNvPr>
          <p:cNvSpPr>
            <a:spLocks noGrp="1"/>
          </p:cNvSpPr>
          <p:nvPr>
            <p:ph type="dt" sz="half" idx="10"/>
          </p:nvPr>
        </p:nvSpPr>
        <p:spPr>
          <a:xfrm>
            <a:off x="838200" y="6356350"/>
            <a:ext cx="2743200" cy="365125"/>
          </a:xfrm>
          <a:prstGeom prst="rect">
            <a:avLst/>
          </a:prstGeom>
        </p:spPr>
        <p:txBody>
          <a:bodyPr/>
          <a:lstStyle/>
          <a:p>
            <a:fld id="{3444DC97-5103-49C8-BE5A-3196B277563C}" type="datetimeFigureOut">
              <a:rPr lang="zh-CN" altLang="en-US" smtClean="0"/>
              <a:t>2022/3/21</a:t>
            </a:fld>
            <a:endParaRPr lang="zh-CN" altLang="en-US"/>
          </a:p>
        </p:txBody>
      </p:sp>
      <p:sp>
        <p:nvSpPr>
          <p:cNvPr id="6" name="页脚占位符 5">
            <a:extLst>
              <a:ext uri="{FF2B5EF4-FFF2-40B4-BE49-F238E27FC236}">
                <a16:creationId xmlns:a16="http://schemas.microsoft.com/office/drawing/2014/main" id="{14254340-0D45-48C2-8713-A4F4392C8E4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48947F6D-96AD-4FE8-8B54-B566BC98181D}"/>
              </a:ext>
            </a:extLst>
          </p:cNvPr>
          <p:cNvSpPr>
            <a:spLocks noGrp="1"/>
          </p:cNvSpPr>
          <p:nvPr>
            <p:ph type="sldNum" sz="quarter" idx="12"/>
          </p:nvPr>
        </p:nvSpPr>
        <p:spPr>
          <a:xfrm>
            <a:off x="8610600" y="6356350"/>
            <a:ext cx="2743200" cy="365125"/>
          </a:xfrm>
          <a:prstGeom prst="rect">
            <a:avLst/>
          </a:prstGeom>
        </p:spPr>
        <p:txBody>
          <a:bodyPr/>
          <a:lstStyle/>
          <a:p>
            <a:fld id="{573555A9-E1FB-4024-B766-3E81485A60BA}" type="slidenum">
              <a:rPr lang="zh-CN" altLang="en-US" smtClean="0"/>
              <a:t>‹#›</a:t>
            </a:fld>
            <a:endParaRPr lang="zh-CN" altLang="en-US"/>
          </a:p>
        </p:txBody>
      </p:sp>
    </p:spTree>
    <p:extLst>
      <p:ext uri="{BB962C8B-B14F-4D97-AF65-F5344CB8AC3E}">
        <p14:creationId xmlns:p14="http://schemas.microsoft.com/office/powerpoint/2010/main" val="58026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18C758-7D92-4550-B433-990CF54D0CEE}"/>
              </a:ext>
            </a:extLst>
          </p:cNvPr>
          <p:cNvSpPr>
            <a:spLocks noGrp="1"/>
          </p:cNvSpPr>
          <p:nvPr>
            <p:ph type="title"/>
          </p:nvPr>
        </p:nvSpPr>
        <p:spPr>
          <a:xfrm>
            <a:off x="838200" y="18255"/>
            <a:ext cx="10515600" cy="619200"/>
          </a:xfrm>
          <a:prstGeom prst="rect">
            <a:avLst/>
          </a:prstGeom>
          <a:solidFill>
            <a:srgbClr val="000000">
              <a:alpha val="35000"/>
            </a:srgbClr>
          </a:solidFill>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1252EEAF-0D95-4F4D-815F-DE4AD9110596}"/>
              </a:ext>
            </a:extLst>
          </p:cNvPr>
          <p:cNvSpPr>
            <a:spLocks noGrp="1"/>
          </p:cNvSpPr>
          <p:nvPr>
            <p:ph type="body" idx="1"/>
          </p:nvPr>
        </p:nvSpPr>
        <p:spPr>
          <a:xfrm>
            <a:off x="838200" y="892800"/>
            <a:ext cx="10515600" cy="5662800"/>
          </a:xfrm>
          <a:prstGeom prst="rect">
            <a:avLst/>
          </a:prstGeom>
          <a:solidFill>
            <a:srgbClr val="000000">
              <a:alpha val="35000"/>
            </a:srgbClr>
          </a:solidFill>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2626155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4E985EF-6A5E-456C-ABF0-B6E250C2EDCB}"/>
              </a:ext>
            </a:extLst>
          </p:cNvPr>
          <p:cNvSpPr>
            <a:spLocks noGrp="1"/>
          </p:cNvSpPr>
          <p:nvPr>
            <p:ph sz="quarter" idx="11"/>
          </p:nvPr>
        </p:nvSpPr>
        <p:spPr>
          <a:xfrm>
            <a:off x="1591733" y="4848229"/>
            <a:ext cx="9144000" cy="455612"/>
          </a:xfrm>
          <a:solidFill>
            <a:srgbClr val="000000">
              <a:alpha val="25000"/>
            </a:srgbClr>
          </a:solidFill>
        </p:spPr>
        <p:txBody>
          <a:bodyPr/>
          <a:lstStyle/>
          <a:p>
            <a:r>
              <a:rPr lang="en-US" altLang="zh-CN" dirty="0" err="1"/>
              <a:t>Nickel_Angel</a:t>
            </a:r>
            <a:endParaRPr lang="zh-CN" altLang="en-US" dirty="0"/>
          </a:p>
        </p:txBody>
      </p:sp>
      <p:sp>
        <p:nvSpPr>
          <p:cNvPr id="5" name="文本占位符 4">
            <a:extLst>
              <a:ext uri="{FF2B5EF4-FFF2-40B4-BE49-F238E27FC236}">
                <a16:creationId xmlns:a16="http://schemas.microsoft.com/office/drawing/2014/main" id="{7CF10DB4-F084-4444-8672-C85FECE05AF9}"/>
              </a:ext>
            </a:extLst>
          </p:cNvPr>
          <p:cNvSpPr>
            <a:spLocks noGrp="1"/>
          </p:cNvSpPr>
          <p:nvPr>
            <p:ph type="body" sz="quarter" idx="12"/>
          </p:nvPr>
        </p:nvSpPr>
        <p:spPr>
          <a:xfrm>
            <a:off x="1524000" y="3859216"/>
            <a:ext cx="9144000" cy="989013"/>
          </a:xfrm>
          <a:solidFill>
            <a:srgbClr val="000000">
              <a:alpha val="25000"/>
            </a:srgbClr>
          </a:solidFill>
        </p:spPr>
        <p:txBody>
          <a:bodyPr/>
          <a:lstStyle/>
          <a:p>
            <a:r>
              <a:rPr lang="zh-CN" altLang="en-US"/>
              <a:t>并查集和最小生成树</a:t>
            </a:r>
            <a:endParaRPr lang="zh-CN" altLang="en-US" dirty="0"/>
          </a:p>
        </p:txBody>
      </p:sp>
    </p:spTree>
    <p:extLst>
      <p:ext uri="{BB962C8B-B14F-4D97-AF65-F5344CB8AC3E}">
        <p14:creationId xmlns:p14="http://schemas.microsoft.com/office/powerpoint/2010/main" val="3009306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75B56-3C6C-4863-977B-6C19384D06D1}"/>
              </a:ext>
            </a:extLst>
          </p:cNvPr>
          <p:cNvSpPr>
            <a:spLocks noGrp="1"/>
          </p:cNvSpPr>
          <p:nvPr>
            <p:ph type="title"/>
          </p:nvPr>
        </p:nvSpPr>
        <p:spPr/>
        <p:txBody>
          <a:bodyPr>
            <a:normAutofit fontScale="90000"/>
          </a:bodyPr>
          <a:lstStyle/>
          <a:p>
            <a:r>
              <a:rPr lang="zh-CN" altLang="en-US" dirty="0"/>
              <a:t>最小生成树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188D703-A628-4AAF-9DF7-BB112A21F3C8}"/>
                  </a:ext>
                </a:extLst>
              </p:cNvPr>
              <p:cNvSpPr>
                <a:spLocks noGrp="1"/>
              </p:cNvSpPr>
              <p:nvPr>
                <p:ph idx="1"/>
              </p:nvPr>
            </p:nvSpPr>
            <p:spPr/>
            <p:txBody>
              <a:bodyPr/>
              <a:lstStyle/>
              <a:p>
                <a:r>
                  <a:rPr lang="zh-CN" altLang="en-US" dirty="0"/>
                  <a:t>给定一个 </a:t>
                </a:r>
                <a14:m>
                  <m:oMath xmlns:m="http://schemas.openxmlformats.org/officeDocument/2006/math">
                    <m:r>
                      <a:rPr lang="en-US" altLang="zh-CN" b="0" i="1" smtClean="0">
                        <a:latin typeface="Cambria Math" panose="02040503050406030204" pitchFamily="18" charset="0"/>
                      </a:rPr>
                      <m:t>𝑛</m:t>
                    </m:r>
                  </m:oMath>
                </a14:m>
                <a:r>
                  <a:rPr lang="zh-CN" altLang="en-US" dirty="0"/>
                  <a:t> 个点 </a:t>
                </a:r>
                <a14:m>
                  <m:oMath xmlns:m="http://schemas.openxmlformats.org/officeDocument/2006/math">
                    <m:r>
                      <a:rPr lang="en-US" altLang="zh-CN" b="0" i="1" smtClean="0">
                        <a:latin typeface="Cambria Math" panose="02040503050406030204" pitchFamily="18" charset="0"/>
                      </a:rPr>
                      <m:t>𝑚</m:t>
                    </m:r>
                  </m:oMath>
                </a14:m>
                <a:r>
                  <a:rPr lang="zh-CN" altLang="en-US" dirty="0"/>
                  <a:t> 条边的带权无向图，定义图中一棵生成树的权值为该生成树中所有边权值之和。</a:t>
                </a:r>
                <a:endParaRPr lang="en-US" altLang="zh-CN" dirty="0"/>
              </a:p>
            </p:txBody>
          </p:sp>
        </mc:Choice>
        <mc:Fallback xmlns="">
          <p:sp>
            <p:nvSpPr>
              <p:cNvPr id="3" name="内容占位符 2">
                <a:extLst>
                  <a:ext uri="{FF2B5EF4-FFF2-40B4-BE49-F238E27FC236}">
                    <a16:creationId xmlns:a16="http://schemas.microsoft.com/office/drawing/2014/main" id="{3188D703-A628-4AAF-9DF7-BB112A21F3C8}"/>
                  </a:ext>
                </a:extLst>
              </p:cNvPr>
              <p:cNvSpPr>
                <a:spLocks noGrp="1" noRot="1" noChangeAspect="1" noMove="1" noResize="1" noEditPoints="1" noAdjustHandles="1" noChangeArrowheads="1" noChangeShapeType="1" noTextEdit="1"/>
              </p:cNvSpPr>
              <p:nvPr>
                <p:ph idx="1"/>
              </p:nvPr>
            </p:nvSpPr>
            <p:spPr>
              <a:blipFill>
                <a:blip r:embed="rId2"/>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755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10CB5-E7CD-4306-A4E2-98D6131C9383}"/>
              </a:ext>
            </a:extLst>
          </p:cNvPr>
          <p:cNvSpPr>
            <a:spLocks noGrp="1"/>
          </p:cNvSpPr>
          <p:nvPr>
            <p:ph type="title"/>
          </p:nvPr>
        </p:nvSpPr>
        <p:spPr/>
        <p:txBody>
          <a:bodyPr>
            <a:normAutofit fontScale="90000"/>
          </a:bodyPr>
          <a:lstStyle/>
          <a:p>
            <a:r>
              <a:rPr lang="en-US" altLang="zh-CN" dirty="0"/>
              <a:t>Prim </a:t>
            </a:r>
            <a:r>
              <a:rPr lang="zh-CN" altLang="en-US" dirty="0"/>
              <a:t>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7750257-841B-48BE-BCC7-38C28C9026B7}"/>
                  </a:ext>
                </a:extLst>
              </p:cNvPr>
              <p:cNvSpPr>
                <a:spLocks noGrp="1"/>
              </p:cNvSpPr>
              <p:nvPr>
                <p:ph idx="1"/>
              </p:nvPr>
            </p:nvSpPr>
            <p:spPr/>
            <p:txBody>
              <a:bodyPr/>
              <a:lstStyle/>
              <a:p>
                <a:r>
                  <a:rPr lang="zh-CN" altLang="en-US" dirty="0"/>
                  <a:t>由于图中所有点必然在生成树中，所以我们一开始可以选定一个源点 </a:t>
                </a:r>
                <a14:m>
                  <m:oMath xmlns:m="http://schemas.openxmlformats.org/officeDocument/2006/math">
                    <m:r>
                      <a:rPr lang="en-US" altLang="zh-CN" b="0" i="1" smtClean="0">
                        <a:latin typeface="Cambria Math" panose="02040503050406030204" pitchFamily="18" charset="0"/>
                      </a:rPr>
                      <m:t>𝑠</m:t>
                    </m:r>
                  </m:oMath>
                </a14:m>
                <a:r>
                  <a:rPr lang="zh-CN" altLang="en-US" dirty="0"/>
                  <a:t>，直接将其添加至生成树中。然后遍历与 </a:t>
                </a:r>
                <a14:m>
                  <m:oMath xmlns:m="http://schemas.openxmlformats.org/officeDocument/2006/math">
                    <m:r>
                      <a:rPr lang="en-US" altLang="zh-CN" b="0" i="1" smtClean="0">
                        <a:latin typeface="Cambria Math" panose="02040503050406030204" pitchFamily="18" charset="0"/>
                      </a:rPr>
                      <m:t>𝑠</m:t>
                    </m:r>
                  </m:oMath>
                </a14:m>
                <a:r>
                  <a:rPr lang="zh-CN" altLang="en-US" dirty="0"/>
                  <a:t> 所有直接相邻的结点 </a:t>
                </a:r>
                <a14:m>
                  <m:oMath xmlns:m="http://schemas.openxmlformats.org/officeDocument/2006/math">
                    <m:r>
                      <a:rPr lang="en-US" altLang="zh-CN" b="0" i="1" smtClean="0">
                        <a:latin typeface="Cambria Math" panose="02040503050406030204" pitchFamily="18" charset="0"/>
                      </a:rPr>
                      <m:t>𝑣</m:t>
                    </m:r>
                  </m:oMath>
                </a14:m>
                <a:r>
                  <a:rPr lang="zh-CN" altLang="en-US" dirty="0"/>
                  <a:t>，选取 </a:t>
                </a:r>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 最小的一个，将边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oMath>
                </a14:m>
                <a:r>
                  <a:rPr lang="zh-CN" altLang="en-US" dirty="0"/>
                  <a:t> 和结点 </a:t>
                </a:r>
                <a14:m>
                  <m:oMath xmlns:m="http://schemas.openxmlformats.org/officeDocument/2006/math">
                    <m:r>
                      <a:rPr lang="en-US" altLang="zh-CN" b="0" i="1" smtClean="0">
                        <a:latin typeface="Cambria Math" panose="02040503050406030204" pitchFamily="18" charset="0"/>
                      </a:rPr>
                      <m:t>𝑣</m:t>
                    </m:r>
                  </m:oMath>
                </a14:m>
                <a:r>
                  <a:rPr lang="zh-CN" altLang="en-US" dirty="0"/>
                  <a:t> 加入生成树中。之后每一次我们都选取与当前已经添加到生成树的结点相关联的边中边权最小的加入生成树中。</a:t>
                </a:r>
                <a:endParaRPr lang="en-US" altLang="zh-CN" dirty="0"/>
              </a:p>
              <a:p>
                <a:r>
                  <a:rPr lang="zh-CN" altLang="en-US" dirty="0"/>
                  <a:t>我们可以通过堆优化找最小值的过程。我们可以另设一个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sub>
                    </m:sSub>
                  </m:oMath>
                </a14:m>
                <a:r>
                  <a:rPr lang="zh-CN" altLang="en-US" dirty="0"/>
                  <a:t> 表明还未加入生成树的结点 </a:t>
                </a:r>
                <a14:m>
                  <m:oMath xmlns:m="http://schemas.openxmlformats.org/officeDocument/2006/math">
                    <m:r>
                      <a:rPr lang="en-US" altLang="zh-CN" b="0" i="1" smtClean="0">
                        <a:latin typeface="Cambria Math" panose="02040503050406030204" pitchFamily="18" charset="0"/>
                      </a:rPr>
                      <m:t>𝑢</m:t>
                    </m:r>
                  </m:oMath>
                </a14:m>
                <a:r>
                  <a:rPr lang="zh-CN" altLang="en-US" dirty="0"/>
                  <a:t> 到已经加入生成树的结点 </a:t>
                </a:r>
                <a14:m>
                  <m:oMath xmlns:m="http://schemas.openxmlformats.org/officeDocument/2006/math">
                    <m:r>
                      <a:rPr lang="en-US" altLang="zh-CN" b="0" i="1" smtClean="0">
                        <a:latin typeface="Cambria Math" panose="02040503050406030204" pitchFamily="18" charset="0"/>
                      </a:rPr>
                      <m:t>𝑣</m:t>
                    </m:r>
                  </m:oMath>
                </a14:m>
                <a:r>
                  <a:rPr lang="zh-CN" altLang="en-US" dirty="0"/>
                  <a:t> 的最小距离。每次我们从堆中取出一个结点 </a:t>
                </a:r>
                <a14:m>
                  <m:oMath xmlns:m="http://schemas.openxmlformats.org/officeDocument/2006/math">
                    <m:r>
                      <a:rPr lang="en-US" altLang="zh-CN" b="0" i="1" smtClean="0">
                        <a:latin typeface="Cambria Math" panose="02040503050406030204" pitchFamily="18" charset="0"/>
                      </a:rPr>
                      <m:t>𝑥</m:t>
                    </m:r>
                  </m:oMath>
                </a14:m>
                <a:r>
                  <a:rPr lang="zh-CN" altLang="en-US" dirty="0"/>
                  <a:t>，就更新所有与 </a:t>
                </a:r>
                <a14:m>
                  <m:oMath xmlns:m="http://schemas.openxmlformats.org/officeDocument/2006/math">
                    <m:r>
                      <a:rPr lang="en-US" altLang="zh-CN" b="0" i="1" smtClean="0">
                        <a:latin typeface="Cambria Math" panose="02040503050406030204" pitchFamily="18" charset="0"/>
                      </a:rPr>
                      <m:t>𝑥</m:t>
                    </m:r>
                  </m:oMath>
                </a14:m>
                <a:r>
                  <a:rPr lang="zh-CN" altLang="en-US" dirty="0"/>
                  <a:t> 相邻的结点的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𝑣</m:t>
                        </m:r>
                      </m:sub>
                    </m:sSub>
                    <m:r>
                      <a:rPr lang="zh-CN" altLang="en-US" i="1">
                        <a:latin typeface="Cambria Math" panose="02040503050406030204" pitchFamily="18" charset="0"/>
                      </a:rPr>
                      <m:t>，</m:t>
                    </m:r>
                  </m:oMath>
                </a14:m>
                <a:r>
                  <a:rPr lang="zh-CN" altLang="en-US" b="0" dirty="0"/>
                  <a:t>如果一个结点的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𝑣</m:t>
                        </m:r>
                      </m:sub>
                    </m:sSub>
                  </m:oMath>
                </a14:m>
                <a:r>
                  <a:rPr lang="en-US" altLang="zh-CN" b="0" dirty="0"/>
                  <a:t> </a:t>
                </a:r>
                <a:r>
                  <a:rPr lang="zh-CN" altLang="en-US" b="0" dirty="0"/>
                  <a:t>在此时被更新，那么我们就将其加入到堆中。</a:t>
                </a:r>
                <a:endParaRPr lang="en-US" altLang="zh-CN" b="0" dirty="0"/>
              </a:p>
              <a:p>
                <a:r>
                  <a:rPr lang="en-US" altLang="zh-CN" dirty="0"/>
                  <a:t>Prim </a:t>
                </a:r>
                <a:r>
                  <a:rPr lang="zh-CN" altLang="en-US" dirty="0"/>
                  <a:t>算法的时间复杂度为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e>
                    </m:func>
                    <m:r>
                      <a:rPr lang="en-US" altLang="zh-CN" b="0" i="1" smtClean="0">
                        <a:latin typeface="Cambria Math" panose="02040503050406030204" pitchFamily="18" charset="0"/>
                      </a:rPr>
                      <m:t>)</m:t>
                    </m:r>
                  </m:oMath>
                </a14:m>
                <a:r>
                  <a:rPr lang="zh-CN" altLang="en-US" b="0" dirty="0"/>
                  <a:t>。</a:t>
                </a:r>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C7750257-841B-48BE-BCC7-38C28C9026B7}"/>
                  </a:ext>
                </a:extLst>
              </p:cNvPr>
              <p:cNvSpPr>
                <a:spLocks noGrp="1" noRot="1" noChangeAspect="1" noMove="1" noResize="1" noEditPoints="1" noAdjustHandles="1" noChangeArrowheads="1" noChangeShapeType="1" noTextEdit="1"/>
              </p:cNvSpPr>
              <p:nvPr>
                <p:ph idx="1"/>
              </p:nvPr>
            </p:nvSpPr>
            <p:spPr>
              <a:blipFill>
                <a:blip r:embed="rId2"/>
                <a:stretch>
                  <a:fillRect l="-754" t="-1828"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377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27B3C-5B4C-4541-AB0C-58EB0AEB101C}"/>
              </a:ext>
            </a:extLst>
          </p:cNvPr>
          <p:cNvSpPr>
            <a:spLocks noGrp="1"/>
          </p:cNvSpPr>
          <p:nvPr>
            <p:ph type="title"/>
          </p:nvPr>
        </p:nvSpPr>
        <p:spPr/>
        <p:txBody>
          <a:bodyPr>
            <a:normAutofit fontScale="90000"/>
          </a:bodyPr>
          <a:lstStyle/>
          <a:p>
            <a:r>
              <a:rPr lang="en-US" altLang="zh-CN" dirty="0"/>
              <a:t>Kruskal </a:t>
            </a:r>
            <a:r>
              <a:rPr lang="zh-CN" altLang="en-US" dirty="0"/>
              <a:t>算法</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4A13C2C-6078-474C-B995-DAAC15124261}"/>
                  </a:ext>
                </a:extLst>
              </p:cNvPr>
              <p:cNvSpPr>
                <a:spLocks noGrp="1"/>
              </p:cNvSpPr>
              <p:nvPr>
                <p:ph idx="1"/>
              </p:nvPr>
            </p:nvSpPr>
            <p:spPr/>
            <p:txBody>
              <a:bodyPr>
                <a:normAutofit/>
              </a:bodyPr>
              <a:lstStyle/>
              <a:p>
                <a:r>
                  <a:rPr lang="zh-CN" altLang="en-US" dirty="0"/>
                  <a:t>我们还可以先将图中的边全部删去，然后依次按边权从小到大添加这些边。先给边按边权从小到大排序，我们就可以按边权依次从小到大遍历了。但是会出现一条边与其相关联的两个结点已经连通的情况，我们只需跳过这条边即可。当我们选定边总数到达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e>
                    </m:d>
                    <m:r>
                      <a:rPr lang="en-US" altLang="zh-CN" b="0" i="1" smtClean="0">
                        <a:latin typeface="Cambria Math" panose="02040503050406030204" pitchFamily="18" charset="0"/>
                      </a:rPr>
                      <m:t>−1</m:t>
                    </m:r>
                  </m:oMath>
                </a14:m>
                <a:r>
                  <a:rPr lang="en-US" altLang="zh-CN" dirty="0"/>
                  <a:t> </a:t>
                </a:r>
                <a:r>
                  <a:rPr lang="zh-CN" altLang="en-US" dirty="0"/>
                  <a:t>后，选定的边即为最小生成树中的边。</a:t>
                </a:r>
                <a:endParaRPr lang="en-US" altLang="zh-CN" dirty="0"/>
              </a:p>
              <a:p>
                <a:r>
                  <a:rPr lang="zh-CN" altLang="en-US" dirty="0"/>
                  <a:t>维护结点间的连通性可以直接考虑使用并查集维护。在合并两个连通分量的过程可以看作是森林中两棵树合并为一棵树的过程。</a:t>
                </a:r>
                <a:endParaRPr lang="en-US" altLang="zh-CN" dirty="0"/>
              </a:p>
              <a:p>
                <a:r>
                  <a:rPr lang="en-US" altLang="zh-CN" dirty="0"/>
                  <a:t>Kruskal </a:t>
                </a:r>
                <a:r>
                  <a:rPr lang="zh-CN" altLang="en-US" dirty="0"/>
                  <a:t>算法的时间复杂度瓶颈在给边排序，故其实际复杂度即为目前较为常用的排序算法的时间复杂度，即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e>
                    </m:func>
                    <m:r>
                      <a:rPr lang="en-US" altLang="zh-CN" b="0" i="1" smtClean="0">
                        <a:latin typeface="Cambria Math" panose="02040503050406030204" pitchFamily="18" charset="0"/>
                      </a:rPr>
                      <m:t>)</m:t>
                    </m:r>
                  </m:oMath>
                </a14:m>
                <a:r>
                  <a:rPr lang="zh-CN" altLang="en-US" dirty="0"/>
                  <a:t>。</a:t>
                </a:r>
                <a:endParaRPr lang="en-US" altLang="zh-CN" dirty="0"/>
              </a:p>
              <a:p>
                <a:endParaRPr lang="en-US" altLang="zh-CN" dirty="0"/>
              </a:p>
              <a:p>
                <a:r>
                  <a:rPr lang="zh-CN" altLang="en-US" dirty="0"/>
                  <a:t>比较来看，</a:t>
                </a:r>
                <a:r>
                  <a:rPr lang="en-US" altLang="zh-CN" dirty="0"/>
                  <a:t>Prim </a:t>
                </a:r>
                <a:r>
                  <a:rPr lang="zh-CN" altLang="en-US" dirty="0"/>
                  <a:t>算法在稠密图中的效率较 </a:t>
                </a:r>
                <a:r>
                  <a:rPr lang="en-US" altLang="zh-CN" dirty="0"/>
                  <a:t>Kruskal </a:t>
                </a:r>
                <a:r>
                  <a:rPr lang="zh-CN" altLang="en-US" dirty="0"/>
                  <a:t>高，但在稀疏图中的效率较 </a:t>
                </a:r>
                <a:r>
                  <a:rPr lang="en-US" altLang="zh-CN" dirty="0"/>
                  <a:t>Kruskal </a:t>
                </a:r>
                <a:r>
                  <a:rPr lang="zh-CN" altLang="en-US" dirty="0"/>
                  <a:t>低。</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4A13C2C-6078-474C-B995-DAAC15124261}"/>
                  </a:ext>
                </a:extLst>
              </p:cNvPr>
              <p:cNvSpPr>
                <a:spLocks noGrp="1" noRot="1" noChangeAspect="1" noMove="1" noResize="1" noEditPoints="1" noAdjustHandles="1" noChangeArrowheads="1" noChangeShapeType="1" noTextEdit="1"/>
              </p:cNvSpPr>
              <p:nvPr>
                <p:ph idx="1"/>
              </p:nvPr>
            </p:nvSpPr>
            <p:spPr>
              <a:blipFill>
                <a:blip r:embed="rId2"/>
                <a:stretch>
                  <a:fillRect l="-754" t="-1505" r="-3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7894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8E9F6-45D2-4EE1-9756-C7381B5EC37A}"/>
              </a:ext>
            </a:extLst>
          </p:cNvPr>
          <p:cNvSpPr>
            <a:spLocks noGrp="1"/>
          </p:cNvSpPr>
          <p:nvPr>
            <p:ph type="title"/>
          </p:nvPr>
        </p:nvSpPr>
        <p:spPr/>
        <p:txBody>
          <a:bodyPr>
            <a:normAutofit fontScale="90000"/>
          </a:bodyPr>
          <a:lstStyle/>
          <a:p>
            <a:r>
              <a:rPr lang="en-US" altLang="zh-CN" dirty="0"/>
              <a:t>POJ1679 The Unique MST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ABAA8BC-6B9B-4216-A69E-C3F41A67CBE4}"/>
                  </a:ext>
                </a:extLst>
              </p:cNvPr>
              <p:cNvSpPr>
                <a:spLocks noGrp="1"/>
              </p:cNvSpPr>
              <p:nvPr>
                <p:ph idx="1"/>
              </p:nvPr>
            </p:nvSpPr>
            <p:spPr/>
            <p:txBody>
              <a:bodyPr/>
              <a:lstStyle/>
              <a:p>
                <a:r>
                  <a:rPr lang="zh-CN" altLang="en-US" dirty="0"/>
                  <a:t>给定一个 </a:t>
                </a:r>
                <a14:m>
                  <m:oMath xmlns:m="http://schemas.openxmlformats.org/officeDocument/2006/math">
                    <m:r>
                      <a:rPr lang="en-US" altLang="zh-CN" b="0" i="1" smtClean="0">
                        <a:latin typeface="Cambria Math" panose="02040503050406030204" pitchFamily="18" charset="0"/>
                      </a:rPr>
                      <m:t>𝑛</m:t>
                    </m:r>
                  </m:oMath>
                </a14:m>
                <a:r>
                  <a:rPr lang="zh-CN" altLang="en-US" dirty="0"/>
                  <a:t> 个点 </a:t>
                </a:r>
                <a14:m>
                  <m:oMath xmlns:m="http://schemas.openxmlformats.org/officeDocument/2006/math">
                    <m:r>
                      <a:rPr lang="en-US" altLang="zh-CN" b="0" i="1" smtClean="0">
                        <a:latin typeface="Cambria Math" panose="02040503050406030204" pitchFamily="18" charset="0"/>
                      </a:rPr>
                      <m:t>𝑚</m:t>
                    </m:r>
                  </m:oMath>
                </a14:m>
                <a:r>
                  <a:rPr lang="zh-CN" altLang="en-US" dirty="0"/>
                  <a:t> 条边的连通无向图，判断该图中最小生成树是否唯一。</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≤100, 1≤</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 −1</m:t>
                            </m:r>
                          </m:e>
                        </m:d>
                      </m:num>
                      <m:den>
                        <m:r>
                          <a:rPr lang="en-US" altLang="zh-CN" b="0" i="1" smtClean="0">
                            <a:latin typeface="Cambria Math" panose="02040503050406030204" pitchFamily="18" charset="0"/>
                          </a:rPr>
                          <m:t>2</m:t>
                        </m:r>
                      </m:den>
                    </m:f>
                  </m:oMath>
                </a14:m>
                <a:r>
                  <a:rPr lang="zh-CN" altLang="en-US" dirty="0"/>
                  <a:t>。</a:t>
                </a:r>
              </a:p>
            </p:txBody>
          </p:sp>
        </mc:Choice>
        <mc:Fallback xmlns="">
          <p:sp>
            <p:nvSpPr>
              <p:cNvPr id="3" name="内容占位符 2">
                <a:extLst>
                  <a:ext uri="{FF2B5EF4-FFF2-40B4-BE49-F238E27FC236}">
                    <a16:creationId xmlns:a16="http://schemas.microsoft.com/office/drawing/2014/main" id="{EABAA8BC-6B9B-4216-A69E-C3F41A67CBE4}"/>
                  </a:ext>
                </a:extLst>
              </p:cNvPr>
              <p:cNvSpPr>
                <a:spLocks noGrp="1" noRot="1" noChangeAspect="1" noMove="1" noResize="1" noEditPoints="1" noAdjustHandles="1" noChangeArrowheads="1" noChangeShapeType="1" noTextEdit="1"/>
              </p:cNvSpPr>
              <p:nvPr>
                <p:ph idx="1"/>
              </p:nvPr>
            </p:nvSpPr>
            <p:spPr>
              <a:blipFill>
                <a:blip r:embed="rId2"/>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063619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7A687B-5EA4-47CC-A84C-FF75F93AF4FE}"/>
              </a:ext>
            </a:extLst>
          </p:cNvPr>
          <p:cNvSpPr>
            <a:spLocks noGrp="1"/>
          </p:cNvSpPr>
          <p:nvPr>
            <p:ph type="title"/>
          </p:nvPr>
        </p:nvSpPr>
        <p:spPr/>
        <p:txBody>
          <a:bodyPr>
            <a:normAutofit fontScale="90000"/>
          </a:bodyPr>
          <a:lstStyle/>
          <a:p>
            <a:r>
              <a:rPr lang="en-US" altLang="zh-CN" dirty="0"/>
              <a:t>P1967 </a:t>
            </a:r>
            <a:r>
              <a:rPr lang="zh-CN" altLang="en-US" dirty="0"/>
              <a:t>货车运输</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D5F178D-A1A5-4FF3-B6E9-772FF0A93231}"/>
                  </a:ext>
                </a:extLst>
              </p:cNvPr>
              <p:cNvSpPr>
                <a:spLocks noGrp="1"/>
              </p:cNvSpPr>
              <p:nvPr>
                <p:ph idx="1"/>
              </p:nvPr>
            </p:nvSpPr>
            <p:spPr/>
            <p:txBody>
              <a:bodyPr/>
              <a:lstStyle/>
              <a:p>
                <a:r>
                  <a:rPr lang="zh-CN" altLang="en-US" dirty="0"/>
                  <a:t>给定一个 </a:t>
                </a:r>
                <a14:m>
                  <m:oMath xmlns:m="http://schemas.openxmlformats.org/officeDocument/2006/math">
                    <m:r>
                      <a:rPr lang="en-US" altLang="zh-CN" b="0" i="1" smtClean="0">
                        <a:latin typeface="Cambria Math" panose="02040503050406030204" pitchFamily="18" charset="0"/>
                      </a:rPr>
                      <m:t>𝑛</m:t>
                    </m:r>
                  </m:oMath>
                </a14:m>
                <a:r>
                  <a:rPr lang="zh-CN" altLang="en-US" dirty="0"/>
                  <a:t> 个点 </a:t>
                </a:r>
                <a14:m>
                  <m:oMath xmlns:m="http://schemas.openxmlformats.org/officeDocument/2006/math">
                    <m:r>
                      <a:rPr lang="en-US" altLang="zh-CN" b="0" i="1" smtClean="0">
                        <a:latin typeface="Cambria Math" panose="02040503050406030204" pitchFamily="18" charset="0"/>
                      </a:rPr>
                      <m:t>𝑚</m:t>
                    </m:r>
                  </m:oMath>
                </a14:m>
                <a:r>
                  <a:rPr lang="zh-CN" altLang="en-US" dirty="0"/>
                  <a:t> 条边的无向图，每条边都有一个所能承受的最大重量。现在有 </a:t>
                </a:r>
                <a14:m>
                  <m:oMath xmlns:m="http://schemas.openxmlformats.org/officeDocument/2006/math">
                    <m:r>
                      <a:rPr lang="en-US" altLang="zh-CN" b="0" i="1" smtClean="0">
                        <a:latin typeface="Cambria Math" panose="02040503050406030204" pitchFamily="18" charset="0"/>
                      </a:rPr>
                      <m:t>𝑞</m:t>
                    </m:r>
                  </m:oMath>
                </a14:m>
                <a:r>
                  <a:rPr lang="zh-CN" altLang="en-US" dirty="0"/>
                  <a:t> 个货车，给定他们各自的起点和终点。问这 </a:t>
                </a:r>
                <a14:m>
                  <m:oMath xmlns:m="http://schemas.openxmlformats.org/officeDocument/2006/math">
                    <m:r>
                      <a:rPr lang="en-US" altLang="zh-CN" b="0" i="1" smtClean="0">
                        <a:latin typeface="Cambria Math" panose="02040503050406030204" pitchFamily="18" charset="0"/>
                      </a:rPr>
                      <m:t>𝑞</m:t>
                    </m:r>
                  </m:oMath>
                </a14:m>
                <a:r>
                  <a:rPr lang="zh-CN" altLang="en-US" dirty="0"/>
                  <a:t> 辆货车最大载重分别为多少。</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 1≤</m:t>
                    </m:r>
                    <m:r>
                      <a:rPr lang="en-US" altLang="zh-CN" b="0" i="1" smtClean="0">
                        <a:latin typeface="Cambria Math" panose="02040503050406030204" pitchFamily="18" charset="0"/>
                      </a:rPr>
                      <m:t>𝑚</m:t>
                    </m:r>
                    <m:r>
                      <a:rPr lang="en-US" altLang="zh-CN" b="0" i="1" smtClean="0">
                        <a:latin typeface="Cambria Math" panose="02040503050406030204" pitchFamily="18" charset="0"/>
                      </a:rPr>
                      <m:t>≤5×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 1≤</m:t>
                    </m:r>
                    <m:r>
                      <a:rPr lang="en-US" altLang="zh-CN" b="0" i="1" smtClean="0">
                        <a:latin typeface="Cambria Math" panose="02040503050406030204" pitchFamily="18" charset="0"/>
                      </a:rPr>
                      <m:t>𝑞</m:t>
                    </m:r>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oMath>
                </a14:m>
                <a:r>
                  <a:rPr lang="zh-CN" altLang="en-US" dirty="0"/>
                  <a:t>。</a:t>
                </a:r>
              </a:p>
            </p:txBody>
          </p:sp>
        </mc:Choice>
        <mc:Fallback xmlns="">
          <p:sp>
            <p:nvSpPr>
              <p:cNvPr id="3" name="内容占位符 2">
                <a:extLst>
                  <a:ext uri="{FF2B5EF4-FFF2-40B4-BE49-F238E27FC236}">
                    <a16:creationId xmlns:a16="http://schemas.microsoft.com/office/drawing/2014/main" id="{1D5F178D-A1A5-4FF3-B6E9-772FF0A93231}"/>
                  </a:ext>
                </a:extLst>
              </p:cNvPr>
              <p:cNvSpPr>
                <a:spLocks noGrp="1" noRot="1" noChangeAspect="1" noMove="1" noResize="1" noEditPoints="1" noAdjustHandles="1" noChangeArrowheads="1" noChangeShapeType="1" noTextEdit="1"/>
              </p:cNvSpPr>
              <p:nvPr>
                <p:ph idx="1"/>
              </p:nvPr>
            </p:nvSpPr>
            <p:spPr>
              <a:blipFill>
                <a:blip r:embed="rId2"/>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0564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0D2A8-C018-43AD-A0C3-18B18893C996}"/>
              </a:ext>
            </a:extLst>
          </p:cNvPr>
          <p:cNvSpPr>
            <a:spLocks noGrp="1"/>
          </p:cNvSpPr>
          <p:nvPr>
            <p:ph type="title"/>
          </p:nvPr>
        </p:nvSpPr>
        <p:spPr/>
        <p:txBody>
          <a:bodyPr>
            <a:normAutofit fontScale="90000"/>
          </a:bodyPr>
          <a:lstStyle/>
          <a:p>
            <a:r>
              <a:rPr lang="en-US" altLang="zh-CN" dirty="0"/>
              <a:t>P3623 </a:t>
            </a:r>
            <a:r>
              <a:rPr lang="zh-CN" altLang="en-US" dirty="0"/>
              <a:t>免费道路</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37BD2C3-B503-4B00-9E24-9B226464A121}"/>
                  </a:ext>
                </a:extLst>
              </p:cNvPr>
              <p:cNvSpPr>
                <a:spLocks noGrp="1"/>
              </p:cNvSpPr>
              <p:nvPr>
                <p:ph idx="1"/>
              </p:nvPr>
            </p:nvSpPr>
            <p:spPr/>
            <p:txBody>
              <a:bodyPr/>
              <a:lstStyle/>
              <a:p>
                <a:r>
                  <a:rPr lang="zh-CN" altLang="en-US" dirty="0"/>
                  <a:t>给定一张 </a:t>
                </a:r>
                <a14:m>
                  <m:oMath xmlns:m="http://schemas.openxmlformats.org/officeDocument/2006/math">
                    <m:r>
                      <a:rPr lang="en-US" altLang="zh-CN" b="0" i="1" smtClean="0">
                        <a:latin typeface="Cambria Math" panose="02040503050406030204" pitchFamily="18" charset="0"/>
                      </a:rPr>
                      <m:t>𝑛</m:t>
                    </m:r>
                  </m:oMath>
                </a14:m>
                <a:r>
                  <a:rPr lang="zh-CN" altLang="en-US" dirty="0"/>
                  <a:t> 个点 </a:t>
                </a:r>
                <a14:m>
                  <m:oMath xmlns:m="http://schemas.openxmlformats.org/officeDocument/2006/math">
                    <m:r>
                      <a:rPr lang="en-US" altLang="zh-CN" b="0" i="1" smtClean="0">
                        <a:latin typeface="Cambria Math" panose="02040503050406030204" pitchFamily="18" charset="0"/>
                      </a:rPr>
                      <m:t>𝑚</m:t>
                    </m:r>
                  </m:oMath>
                </a14:m>
                <a:r>
                  <a:rPr lang="zh-CN" altLang="en-US" dirty="0"/>
                  <a:t> 条边的无向图，其边权只有 </a:t>
                </a:r>
                <a:r>
                  <a:rPr lang="en-US" altLang="zh-CN" dirty="0"/>
                  <a:t>0 </a:t>
                </a:r>
                <a:r>
                  <a:rPr lang="zh-CN" altLang="en-US" dirty="0"/>
                  <a:t>或 </a:t>
                </a:r>
                <a:r>
                  <a:rPr lang="en-US" altLang="zh-CN" dirty="0"/>
                  <a:t>1</a:t>
                </a:r>
                <a:r>
                  <a:rPr lang="zh-CN" altLang="en-US" dirty="0"/>
                  <a:t>。请求出图中任意一种权重恰好为 </a:t>
                </a:r>
                <a14:m>
                  <m:oMath xmlns:m="http://schemas.openxmlformats.org/officeDocument/2006/math">
                    <m:r>
                      <a:rPr lang="en-US" altLang="zh-CN" b="0" i="1" smtClean="0">
                        <a:latin typeface="Cambria Math" panose="02040503050406030204" pitchFamily="18" charset="0"/>
                      </a:rPr>
                      <m:t>𝑘</m:t>
                    </m:r>
                  </m:oMath>
                </a14:m>
                <a:r>
                  <a:rPr lang="zh-CN" altLang="en-US" dirty="0"/>
                  <a:t> 的生成树，或者报告不存在这样的生成树。</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 1≤</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,0≤</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 −1</m:t>
                    </m:r>
                  </m:oMath>
                </a14:m>
                <a:r>
                  <a:rPr lang="zh-CN" altLang="en-US" dirty="0"/>
                  <a:t>。</a:t>
                </a:r>
              </a:p>
            </p:txBody>
          </p:sp>
        </mc:Choice>
        <mc:Fallback xmlns="">
          <p:sp>
            <p:nvSpPr>
              <p:cNvPr id="3" name="内容占位符 2">
                <a:extLst>
                  <a:ext uri="{FF2B5EF4-FFF2-40B4-BE49-F238E27FC236}">
                    <a16:creationId xmlns:a16="http://schemas.microsoft.com/office/drawing/2014/main" id="{637BD2C3-B503-4B00-9E24-9B226464A121}"/>
                  </a:ext>
                </a:extLst>
              </p:cNvPr>
              <p:cNvSpPr>
                <a:spLocks noGrp="1" noRot="1" noChangeAspect="1" noMove="1" noResize="1" noEditPoints="1" noAdjustHandles="1" noChangeArrowheads="1" noChangeShapeType="1" noTextEdit="1"/>
              </p:cNvSpPr>
              <p:nvPr>
                <p:ph idx="1"/>
              </p:nvPr>
            </p:nvSpPr>
            <p:spPr>
              <a:blipFill>
                <a:blip r:embed="rId2"/>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21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7B658-E35F-4358-8BDE-89F84BD58675}"/>
              </a:ext>
            </a:extLst>
          </p:cNvPr>
          <p:cNvSpPr>
            <a:spLocks noGrp="1"/>
          </p:cNvSpPr>
          <p:nvPr>
            <p:ph type="title"/>
          </p:nvPr>
        </p:nvSpPr>
        <p:spPr/>
        <p:txBody>
          <a:bodyPr>
            <a:normAutofit fontScale="90000"/>
          </a:bodyPr>
          <a:lstStyle/>
          <a:p>
            <a:r>
              <a:rPr lang="zh-CN" altLang="en-US" dirty="0"/>
              <a:t>一个简单的问题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2911FD6-11DE-4E7F-8612-678DDFB8BD7D}"/>
                  </a:ext>
                </a:extLst>
              </p:cNvPr>
              <p:cNvSpPr>
                <a:spLocks noGrp="1"/>
              </p:cNvSpPr>
              <p:nvPr>
                <p:ph idx="1"/>
              </p:nvPr>
            </p:nvSpPr>
            <p:spPr/>
            <p:txBody>
              <a:bodyPr/>
              <a:lstStyle/>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个人，给出 </a:t>
                </a:r>
                <a14:m>
                  <m:oMath xmlns:m="http://schemas.openxmlformats.org/officeDocument/2006/math">
                    <m:r>
                      <a:rPr lang="en-US" altLang="zh-CN" b="0" i="1" smtClean="0">
                        <a:latin typeface="Cambria Math" panose="02040503050406030204" pitchFamily="18" charset="0"/>
                      </a:rPr>
                      <m:t>𝑚</m:t>
                    </m:r>
                  </m:oMath>
                </a14:m>
                <a:r>
                  <a:rPr lang="zh-CN" altLang="en-US" dirty="0"/>
                  <a:t> 条形如 </a:t>
                </a:r>
                <a14:m>
                  <m:oMath xmlns:m="http://schemas.openxmlformats.org/officeDocument/2006/math">
                    <m:r>
                      <a:rPr lang="en-US" altLang="zh-CN" b="0" i="1" smtClean="0">
                        <a:latin typeface="Cambria Math" panose="02040503050406030204" pitchFamily="18" charset="0"/>
                      </a:rPr>
                      <m:t>𝑥</m:t>
                    </m:r>
                  </m:oMath>
                </a14:m>
                <a:r>
                  <a:rPr lang="zh-CN" altLang="en-US" dirty="0"/>
                  <a:t> 和 </a:t>
                </a:r>
                <a14:m>
                  <m:oMath xmlns:m="http://schemas.openxmlformats.org/officeDocument/2006/math">
                    <m:r>
                      <a:rPr lang="en-US" altLang="zh-CN" b="0" i="1" smtClean="0">
                        <a:latin typeface="Cambria Math" panose="02040503050406030204" pitchFamily="18" charset="0"/>
                      </a:rPr>
                      <m:t>𝑦</m:t>
                    </m:r>
                  </m:oMath>
                </a14:m>
                <a:r>
                  <a:rPr lang="zh-CN" altLang="en-US" dirty="0"/>
                  <a:t> 是一组的条件，然后给出 </a:t>
                </a:r>
                <a14:m>
                  <m:oMath xmlns:m="http://schemas.openxmlformats.org/officeDocument/2006/math">
                    <m:r>
                      <a:rPr lang="en-US" altLang="zh-CN" b="0" i="1" smtClean="0">
                        <a:latin typeface="Cambria Math" panose="02040503050406030204" pitchFamily="18" charset="0"/>
                      </a:rPr>
                      <m:t>𝑞</m:t>
                    </m:r>
                  </m:oMath>
                </a14:m>
                <a:r>
                  <a:rPr lang="zh-CN" altLang="en-US" dirty="0"/>
                  <a:t> 个询问，每次查询 </a:t>
                </a:r>
                <a14:m>
                  <m:oMath xmlns:m="http://schemas.openxmlformats.org/officeDocument/2006/math">
                    <m:r>
                      <a:rPr lang="en-US" altLang="zh-CN" b="0" i="1" smtClean="0">
                        <a:latin typeface="Cambria Math" panose="02040503050406030204" pitchFamily="18" charset="0"/>
                      </a:rPr>
                      <m:t>𝑎</m:t>
                    </m:r>
                  </m:oMath>
                </a14:m>
                <a:r>
                  <a:rPr lang="zh-CN" altLang="en-US" dirty="0"/>
                  <a:t> 和 </a:t>
                </a:r>
                <a14:m>
                  <m:oMath xmlns:m="http://schemas.openxmlformats.org/officeDocument/2006/math">
                    <m:r>
                      <a:rPr lang="en-US" altLang="zh-CN" b="0" i="1" smtClean="0">
                        <a:latin typeface="Cambria Math" panose="02040503050406030204" pitchFamily="18" charset="0"/>
                      </a:rPr>
                      <m:t>𝑏</m:t>
                    </m:r>
                  </m:oMath>
                </a14:m>
                <a:r>
                  <a:rPr lang="zh-CN" altLang="en-US" dirty="0"/>
                  <a:t> 是否在一个组中。</a:t>
                </a:r>
                <a:endParaRPr lang="en-US" altLang="zh-CN" dirty="0"/>
              </a:p>
              <a:p>
                <a:endParaRPr lang="en-US" altLang="zh-CN" dirty="0"/>
              </a:p>
              <a:p>
                <a:r>
                  <a:rPr lang="zh-CN" altLang="en-US" dirty="0"/>
                  <a:t>我们发现问题的难点在于，如果标号为 </a:t>
                </a:r>
                <a:r>
                  <a:rPr lang="en-US" altLang="zh-CN" dirty="0"/>
                  <a:t>1 </a:t>
                </a:r>
                <a:r>
                  <a:rPr lang="zh-CN" altLang="en-US" dirty="0"/>
                  <a:t>的人和标号为 </a:t>
                </a:r>
                <a:r>
                  <a:rPr lang="en-US" altLang="zh-CN" dirty="0"/>
                  <a:t>2 </a:t>
                </a:r>
                <a:r>
                  <a:rPr lang="zh-CN" altLang="en-US" dirty="0"/>
                  <a:t>的人是一组，标号为 </a:t>
                </a:r>
                <a:r>
                  <a:rPr lang="en-US" altLang="zh-CN" dirty="0"/>
                  <a:t>3 </a:t>
                </a:r>
                <a:r>
                  <a:rPr lang="zh-CN" altLang="en-US" dirty="0"/>
                  <a:t>的人和标号为 </a:t>
                </a:r>
                <a:r>
                  <a:rPr lang="en-US" altLang="zh-CN" dirty="0"/>
                  <a:t>1 </a:t>
                </a:r>
                <a:r>
                  <a:rPr lang="zh-CN" altLang="en-US" dirty="0"/>
                  <a:t>的人也是一组，我们如何将标号为 </a:t>
                </a:r>
                <a:r>
                  <a:rPr lang="en-US" altLang="zh-CN" dirty="0"/>
                  <a:t>1 </a:t>
                </a:r>
                <a:r>
                  <a:rPr lang="zh-CN" altLang="en-US" dirty="0"/>
                  <a:t>和标号为 </a:t>
                </a:r>
                <a:r>
                  <a:rPr lang="en-US" altLang="zh-CN" dirty="0"/>
                  <a:t>3 </a:t>
                </a:r>
                <a:r>
                  <a:rPr lang="zh-CN" altLang="en-US" dirty="0"/>
                  <a:t>的人在一组的关系表示出来？</a:t>
                </a:r>
                <a:endParaRPr lang="en-US" altLang="zh-CN" dirty="0"/>
              </a:p>
            </p:txBody>
          </p:sp>
        </mc:Choice>
        <mc:Fallback xmlns="">
          <p:sp>
            <p:nvSpPr>
              <p:cNvPr id="3" name="内容占位符 2">
                <a:extLst>
                  <a:ext uri="{FF2B5EF4-FFF2-40B4-BE49-F238E27FC236}">
                    <a16:creationId xmlns:a16="http://schemas.microsoft.com/office/drawing/2014/main" id="{C2911FD6-11DE-4E7F-8612-678DDFB8BD7D}"/>
                  </a:ext>
                </a:extLst>
              </p:cNvPr>
              <p:cNvSpPr>
                <a:spLocks noGrp="1" noRot="1" noChangeAspect="1" noMove="1" noResize="1" noEditPoints="1" noAdjustHandles="1" noChangeArrowheads="1" noChangeShapeType="1" noTextEdit="1"/>
              </p:cNvSpPr>
              <p:nvPr>
                <p:ph idx="1"/>
              </p:nvPr>
            </p:nvSpPr>
            <p:spPr>
              <a:blipFill>
                <a:blip r:embed="rId2"/>
                <a:stretch>
                  <a:fillRect l="-754" t="-1828" r="-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801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C6FDA4A-CC2E-45B9-BD5E-705AC09C20FD}"/>
              </a:ext>
            </a:extLst>
          </p:cNvPr>
          <p:cNvSpPr>
            <a:spLocks noGrp="1"/>
          </p:cNvSpPr>
          <p:nvPr>
            <p:ph type="title"/>
          </p:nvPr>
        </p:nvSpPr>
        <p:spPr/>
        <p:txBody>
          <a:bodyPr>
            <a:normAutofit fontScale="90000"/>
          </a:bodyPr>
          <a:lstStyle/>
          <a:p>
            <a:r>
              <a:rPr lang="zh-CN" altLang="en-US" dirty="0"/>
              <a:t>并查集</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5C2A9744-3B7D-4543-82DC-507AEDAEC8A5}"/>
                  </a:ext>
                </a:extLst>
              </p:cNvPr>
              <p:cNvSpPr>
                <a:spLocks noGrp="1"/>
              </p:cNvSpPr>
              <p:nvPr>
                <p:ph idx="1"/>
              </p:nvPr>
            </p:nvSpPr>
            <p:spPr/>
            <p:txBody>
              <a:bodyPr/>
              <a:lstStyle/>
              <a:p>
                <a:r>
                  <a:rPr lang="zh-CN" altLang="en-US" dirty="0"/>
                  <a:t>并查集用于处理不相交集合的数据结构。它以树形和自环的性质为基础，用于处理一些不相交集合的合并和查询的问题。</a:t>
                </a:r>
                <a:endParaRPr lang="en-US" altLang="zh-CN" dirty="0"/>
              </a:p>
              <a:p>
                <a:endParaRPr lang="en-US" altLang="zh-CN" dirty="0"/>
              </a:p>
              <a:p>
                <a:r>
                  <a:rPr lang="zh-CN" altLang="en-US" dirty="0"/>
                  <a:t>继续刚才分组的例子，我们可以考虑对于每一个组，我们使用一个特定的人来代表整个组。这样我们判断两个人是否在一组就只需看各自组内的代表人即可。当我们要表明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和 </a:t>
                </a:r>
                <a14:m>
                  <m:oMath xmlns:m="http://schemas.openxmlformats.org/officeDocument/2006/math">
                    <m:r>
                      <a:rPr lang="en-US" altLang="zh-CN" b="0" i="1" smtClean="0">
                        <a:latin typeface="Cambria Math" panose="02040503050406030204" pitchFamily="18" charset="0"/>
                      </a:rPr>
                      <m:t>𝑦</m:t>
                    </m:r>
                  </m:oMath>
                </a14:m>
                <a:r>
                  <a:rPr lang="en-US" altLang="zh-CN" dirty="0"/>
                  <a:t> </a:t>
                </a:r>
                <a:r>
                  <a:rPr lang="zh-CN" altLang="en-US" dirty="0"/>
                  <a:t>是一组的情况时，我们考虑直接让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所在组的代表人向 </a:t>
                </a:r>
                <a14:m>
                  <m:oMath xmlns:m="http://schemas.openxmlformats.org/officeDocument/2006/math">
                    <m:r>
                      <a:rPr lang="en-US" altLang="zh-CN" b="0" i="1" smtClean="0">
                        <a:latin typeface="Cambria Math" panose="02040503050406030204" pitchFamily="18" charset="0"/>
                      </a:rPr>
                      <m:t>𝑦</m:t>
                    </m:r>
                  </m:oMath>
                </a14:m>
                <a:r>
                  <a:rPr lang="en-US" altLang="zh-CN" dirty="0"/>
                  <a:t> </a:t>
                </a:r>
                <a:r>
                  <a:rPr lang="zh-CN" altLang="en-US" dirty="0"/>
                  <a:t>所在组的代表人建一条边。</a:t>
                </a:r>
                <a:endParaRPr lang="en-US" altLang="zh-CN" dirty="0"/>
              </a:p>
              <a:p>
                <a:endParaRPr lang="en-US" altLang="zh-CN" dirty="0"/>
              </a:p>
              <a:p>
                <a:pPr marL="0" indent="0">
                  <a:buNone/>
                </a:pPr>
                <a:endParaRPr lang="zh-CN" altLang="en-US" dirty="0"/>
              </a:p>
            </p:txBody>
          </p:sp>
        </mc:Choice>
        <mc:Fallback xmlns="">
          <p:sp>
            <p:nvSpPr>
              <p:cNvPr id="5" name="内容占位符 4">
                <a:extLst>
                  <a:ext uri="{FF2B5EF4-FFF2-40B4-BE49-F238E27FC236}">
                    <a16:creationId xmlns:a16="http://schemas.microsoft.com/office/drawing/2014/main" id="{5C2A9744-3B7D-4543-82DC-507AEDAEC8A5}"/>
                  </a:ext>
                </a:extLst>
              </p:cNvPr>
              <p:cNvSpPr>
                <a:spLocks noGrp="1" noRot="1" noChangeAspect="1" noMove="1" noResize="1" noEditPoints="1" noAdjustHandles="1" noChangeArrowheads="1" noChangeShapeType="1" noTextEdit="1"/>
              </p:cNvSpPr>
              <p:nvPr>
                <p:ph idx="1"/>
              </p:nvPr>
            </p:nvSpPr>
            <p:spPr>
              <a:blipFill>
                <a:blip r:embed="rId2"/>
                <a:stretch>
                  <a:fillRect l="-754" t="-1505"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112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230F0-4FF2-4C76-8A59-B00C2578F2A3}"/>
              </a:ext>
            </a:extLst>
          </p:cNvPr>
          <p:cNvSpPr>
            <a:spLocks noGrp="1"/>
          </p:cNvSpPr>
          <p:nvPr>
            <p:ph type="title"/>
          </p:nvPr>
        </p:nvSpPr>
        <p:spPr/>
        <p:txBody>
          <a:bodyPr>
            <a:normAutofit fontScale="90000"/>
          </a:bodyPr>
          <a:lstStyle/>
          <a:p>
            <a:r>
              <a:rPr lang="zh-CN" altLang="en-US" dirty="0"/>
              <a:t>并查集流程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201E2DD-7F04-4E1B-BB65-E25DAE8775B5}"/>
                  </a:ext>
                </a:extLst>
              </p:cNvPr>
              <p:cNvSpPr>
                <a:spLocks noGrp="1"/>
              </p:cNvSpPr>
              <p:nvPr>
                <p:ph idx="1"/>
              </p:nvPr>
            </p:nvSpPr>
            <p:spPr/>
            <p:txBody>
              <a:bodyPr>
                <a:normAutofit/>
              </a:bodyPr>
              <a:lstStyle/>
              <a:p>
                <a:r>
                  <a:rPr lang="zh-CN" altLang="en-US" dirty="0"/>
                  <a:t>由于每个集合只有一个代表元素，所以每个结点都只有一个出边。进而我们只需维护每个结点的唯一出边，让它指向该结点所在集合的当前的代表结点即可。所以并查集的图是由内向树组成的森林。</a:t>
                </a:r>
                <a:endParaRPr lang="en-US" altLang="zh-CN" dirty="0"/>
              </a:p>
              <a:p>
                <a:r>
                  <a:rPr lang="zh-CN" altLang="en-US" dirty="0"/>
                  <a:t>我们如何辨认一个结点是否是该集合的代表元素呢？根据定义，如果一个结点是该集合的代表元素，那么它的出边应该指向其自身。</a:t>
                </a:r>
                <a:endParaRPr lang="en-US" altLang="zh-CN" dirty="0"/>
              </a:p>
              <a:p>
                <a:r>
                  <a:rPr lang="zh-CN" altLang="en-US" dirty="0"/>
                  <a:t>当要将原来不在一个集合中的两个元素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和 </a:t>
                </a:r>
                <a14:m>
                  <m:oMath xmlns:m="http://schemas.openxmlformats.org/officeDocument/2006/math">
                    <m:r>
                      <a:rPr lang="en-US" altLang="zh-CN" b="0" i="1" smtClean="0">
                        <a:latin typeface="Cambria Math" panose="02040503050406030204" pitchFamily="18" charset="0"/>
                      </a:rPr>
                      <m:t>𝑦</m:t>
                    </m:r>
                  </m:oMath>
                </a14:m>
                <a:r>
                  <a:rPr lang="en-US" altLang="zh-CN" dirty="0"/>
                  <a:t> </a:t>
                </a:r>
                <a:r>
                  <a:rPr lang="zh-CN" altLang="en-US" dirty="0"/>
                  <a:t>合并到一个集合的时候，我们只需让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所在集合的代表元素的出边和 </a:t>
                </a:r>
                <a14:m>
                  <m:oMath xmlns:m="http://schemas.openxmlformats.org/officeDocument/2006/math">
                    <m:r>
                      <a:rPr lang="en-US" altLang="zh-CN" b="0" i="1" smtClean="0">
                        <a:latin typeface="Cambria Math" panose="02040503050406030204" pitchFamily="18" charset="0"/>
                      </a:rPr>
                      <m:t>𝑦</m:t>
                    </m:r>
                  </m:oMath>
                </a14:m>
                <a:r>
                  <a:rPr lang="en-US" altLang="zh-CN" dirty="0"/>
                  <a:t> </a:t>
                </a:r>
                <a:r>
                  <a:rPr lang="zh-CN" altLang="en-US" dirty="0"/>
                  <a:t>所在集合的代表元素即可。就相当于我们将结点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所在树的根结点建一条出边连到结点 </a:t>
                </a:r>
                <a14:m>
                  <m:oMath xmlns:m="http://schemas.openxmlformats.org/officeDocument/2006/math">
                    <m:r>
                      <a:rPr lang="en-US" altLang="zh-CN" b="0" i="1" smtClean="0">
                        <a:latin typeface="Cambria Math" panose="02040503050406030204" pitchFamily="18" charset="0"/>
                      </a:rPr>
                      <m:t>𝑦</m:t>
                    </m:r>
                  </m:oMath>
                </a14:m>
                <a:r>
                  <a:rPr lang="en-US" altLang="zh-CN" dirty="0"/>
                  <a:t> </a:t>
                </a:r>
                <a:r>
                  <a:rPr lang="zh-CN" altLang="en-US" dirty="0"/>
                  <a:t>所在树的根结点。</a:t>
                </a:r>
                <a:r>
                  <a:rPr lang="en-US" altLang="zh-CN" dirty="0"/>
                  <a:t> </a:t>
                </a:r>
              </a:p>
              <a:p>
                <a:r>
                  <a:rPr lang="zh-CN" altLang="en-US" dirty="0"/>
                  <a:t>如下图我们如要执行将 </a:t>
                </a:r>
                <a:r>
                  <a:rPr lang="en-US" altLang="zh-CN" dirty="0"/>
                  <a:t>3 </a:t>
                </a:r>
                <a:r>
                  <a:rPr lang="zh-CN" altLang="en-US" dirty="0"/>
                  <a:t>号结点和 </a:t>
                </a:r>
                <a:r>
                  <a:rPr lang="en-US" altLang="zh-CN" dirty="0"/>
                  <a:t>2 </a:t>
                </a:r>
                <a:r>
                  <a:rPr lang="zh-CN" altLang="en-US" dirty="0"/>
                  <a:t>号结点合并到一个集合，我们需要通过 </a:t>
                </a:r>
                <a:r>
                  <a:rPr lang="en-US" altLang="zh-CN" dirty="0"/>
                  <a:t>2 </a:t>
                </a:r>
                <a:r>
                  <a:rPr lang="zh-CN" altLang="en-US" dirty="0"/>
                  <a:t>的出边找到 </a:t>
                </a:r>
                <a:r>
                  <a:rPr lang="en-US" altLang="zh-CN" dirty="0"/>
                  <a:t>2 </a:t>
                </a:r>
                <a:r>
                  <a:rPr lang="zh-CN" altLang="en-US" dirty="0"/>
                  <a:t>所在集合的代表结点。然后再让 </a:t>
                </a:r>
                <a:r>
                  <a:rPr lang="en-US" altLang="zh-CN" dirty="0"/>
                  <a:t>3 </a:t>
                </a:r>
                <a:r>
                  <a:rPr lang="zh-CN" altLang="en-US" dirty="0"/>
                  <a:t>号结点指向 </a:t>
                </a:r>
                <a:r>
                  <a:rPr lang="en-US" altLang="zh-CN" dirty="0"/>
                  <a:t>1 </a:t>
                </a:r>
                <a:r>
                  <a:rPr lang="zh-CN" altLang="en-US" dirty="0"/>
                  <a:t>号结点。</a:t>
                </a:r>
                <a:endParaRPr lang="en-US" altLang="zh-CN" dirty="0"/>
              </a:p>
            </p:txBody>
          </p:sp>
        </mc:Choice>
        <mc:Fallback xmlns="">
          <p:sp>
            <p:nvSpPr>
              <p:cNvPr id="3" name="内容占位符 2">
                <a:extLst>
                  <a:ext uri="{FF2B5EF4-FFF2-40B4-BE49-F238E27FC236}">
                    <a16:creationId xmlns:a16="http://schemas.microsoft.com/office/drawing/2014/main" id="{A201E2DD-7F04-4E1B-BB65-E25DAE8775B5}"/>
                  </a:ext>
                </a:extLst>
              </p:cNvPr>
              <p:cNvSpPr>
                <a:spLocks noGrp="1" noRot="1" noChangeAspect="1" noMove="1" noResize="1" noEditPoints="1" noAdjustHandles="1" noChangeArrowheads="1" noChangeShapeType="1" noTextEdit="1"/>
              </p:cNvSpPr>
              <p:nvPr>
                <p:ph idx="1"/>
              </p:nvPr>
            </p:nvSpPr>
            <p:spPr>
              <a:blipFill>
                <a:blip r:embed="rId2"/>
                <a:stretch>
                  <a:fillRect l="-754" t="-1505" r="-1797"/>
                </a:stretch>
              </a:blipFill>
            </p:spPr>
            <p:txBody>
              <a:bodyPr/>
              <a:lstStyle/>
              <a:p>
                <a:r>
                  <a:rPr lang="zh-CN" altLang="en-US">
                    <a:noFill/>
                  </a:rPr>
                  <a:t> </a:t>
                </a:r>
              </a:p>
            </p:txBody>
          </p:sp>
        </mc:Fallback>
      </mc:AlternateContent>
      <p:grpSp>
        <p:nvGrpSpPr>
          <p:cNvPr id="48" name="组合 47">
            <a:extLst>
              <a:ext uri="{FF2B5EF4-FFF2-40B4-BE49-F238E27FC236}">
                <a16:creationId xmlns:a16="http://schemas.microsoft.com/office/drawing/2014/main" id="{99439AC6-D49F-4FC4-8CAD-DE7656CFA3AA}"/>
              </a:ext>
            </a:extLst>
          </p:cNvPr>
          <p:cNvGrpSpPr/>
          <p:nvPr/>
        </p:nvGrpSpPr>
        <p:grpSpPr>
          <a:xfrm>
            <a:off x="1310097" y="5530236"/>
            <a:ext cx="9461466" cy="871177"/>
            <a:chOff x="1181404" y="4194450"/>
            <a:chExt cx="9461466" cy="871177"/>
          </a:xfrm>
        </p:grpSpPr>
        <p:grpSp>
          <p:nvGrpSpPr>
            <p:cNvPr id="47" name="组合 46">
              <a:extLst>
                <a:ext uri="{FF2B5EF4-FFF2-40B4-BE49-F238E27FC236}">
                  <a16:creationId xmlns:a16="http://schemas.microsoft.com/office/drawing/2014/main" id="{438462B5-E7A2-4E46-900E-2C4285C57CB8}"/>
                </a:ext>
              </a:extLst>
            </p:cNvPr>
            <p:cNvGrpSpPr/>
            <p:nvPr/>
          </p:nvGrpSpPr>
          <p:grpSpPr>
            <a:xfrm>
              <a:off x="1181404" y="4194450"/>
              <a:ext cx="9461466" cy="871177"/>
              <a:chOff x="1289777" y="4018343"/>
              <a:chExt cx="9461466" cy="871177"/>
            </a:xfrm>
          </p:grpSpPr>
          <p:grpSp>
            <p:nvGrpSpPr>
              <p:cNvPr id="8" name="组合 7">
                <a:extLst>
                  <a:ext uri="{FF2B5EF4-FFF2-40B4-BE49-F238E27FC236}">
                    <a16:creationId xmlns:a16="http://schemas.microsoft.com/office/drawing/2014/main" id="{DE160AE9-C958-4AC2-9274-A6932C4F16C8}"/>
                  </a:ext>
                </a:extLst>
              </p:cNvPr>
              <p:cNvGrpSpPr/>
              <p:nvPr/>
            </p:nvGrpSpPr>
            <p:grpSpPr>
              <a:xfrm>
                <a:off x="1289777" y="4028771"/>
                <a:ext cx="2821096" cy="860749"/>
                <a:chOff x="1828800" y="4721009"/>
                <a:chExt cx="2821096" cy="860749"/>
              </a:xfrm>
            </p:grpSpPr>
            <p:sp>
              <p:nvSpPr>
                <p:cNvPr id="4" name="椭圆 3">
                  <a:extLst>
                    <a:ext uri="{FF2B5EF4-FFF2-40B4-BE49-F238E27FC236}">
                      <a16:creationId xmlns:a16="http://schemas.microsoft.com/office/drawing/2014/main" id="{D4EDCA4A-1686-4E0A-BC99-2F75F5D40B1D}"/>
                    </a:ext>
                  </a:extLst>
                </p:cNvPr>
                <p:cNvSpPr/>
                <p:nvPr/>
              </p:nvSpPr>
              <p:spPr>
                <a:xfrm>
                  <a:off x="1828800" y="4721012"/>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9" name="连接符: 曲线 8">
                  <a:extLst>
                    <a:ext uri="{FF2B5EF4-FFF2-40B4-BE49-F238E27FC236}">
                      <a16:creationId xmlns:a16="http://schemas.microsoft.com/office/drawing/2014/main" id="{C81D870D-4064-434C-987A-49DBE484DABB}"/>
                    </a:ext>
                  </a:extLst>
                </p:cNvPr>
                <p:cNvCxnSpPr>
                  <a:cxnSpLocks/>
                  <a:stCxn id="4" idx="0"/>
                  <a:endCxn id="4" idx="1"/>
                </p:cNvCxnSpPr>
                <p:nvPr/>
              </p:nvCxnSpPr>
              <p:spPr>
                <a:xfrm rot="16200000" flipH="1" flipV="1">
                  <a:off x="2038774" y="4634038"/>
                  <a:ext cx="123000" cy="296947"/>
                </a:xfrm>
                <a:prstGeom prst="curvedConnector3">
                  <a:avLst>
                    <a:gd name="adj1" fmla="val -185854"/>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4E172F5-C744-4BCB-897E-BA795DAA8A77}"/>
                    </a:ext>
                  </a:extLst>
                </p:cNvPr>
                <p:cNvSpPr/>
                <p:nvPr/>
              </p:nvSpPr>
              <p:spPr>
                <a:xfrm>
                  <a:off x="3810002" y="4741864"/>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2" name="连接符: 曲线 11">
                  <a:extLst>
                    <a:ext uri="{FF2B5EF4-FFF2-40B4-BE49-F238E27FC236}">
                      <a16:creationId xmlns:a16="http://schemas.microsoft.com/office/drawing/2014/main" id="{B18C8CF1-E80E-458A-BEDB-B8E42871D26F}"/>
                    </a:ext>
                  </a:extLst>
                </p:cNvPr>
                <p:cNvCxnSpPr>
                  <a:cxnSpLocks/>
                  <a:stCxn id="11" idx="0"/>
                  <a:endCxn id="11" idx="1"/>
                </p:cNvCxnSpPr>
                <p:nvPr/>
              </p:nvCxnSpPr>
              <p:spPr>
                <a:xfrm rot="16200000" flipH="1" flipV="1">
                  <a:off x="4019976" y="4654890"/>
                  <a:ext cx="123000" cy="296947"/>
                </a:xfrm>
                <a:prstGeom prst="curvedConnector3">
                  <a:avLst>
                    <a:gd name="adj1" fmla="val -185854"/>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76C38346-D701-4472-83F1-26817692217B}"/>
                    </a:ext>
                  </a:extLst>
                </p:cNvPr>
                <p:cNvSpPr/>
                <p:nvPr/>
              </p:nvSpPr>
              <p:spPr>
                <a:xfrm>
                  <a:off x="2819401" y="4721009"/>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15" name="连接符: 曲线 14">
                  <a:extLst>
                    <a:ext uri="{FF2B5EF4-FFF2-40B4-BE49-F238E27FC236}">
                      <a16:creationId xmlns:a16="http://schemas.microsoft.com/office/drawing/2014/main" id="{F46FB6C0-20A7-445F-94AB-D992A5AF72FE}"/>
                    </a:ext>
                  </a:extLst>
                </p:cNvPr>
                <p:cNvCxnSpPr>
                  <a:cxnSpLocks/>
                  <a:stCxn id="14" idx="0"/>
                  <a:endCxn id="14" idx="1"/>
                </p:cNvCxnSpPr>
                <p:nvPr/>
              </p:nvCxnSpPr>
              <p:spPr>
                <a:xfrm rot="16200000" flipH="1" flipV="1">
                  <a:off x="3029375" y="4634035"/>
                  <a:ext cx="123000" cy="296947"/>
                </a:xfrm>
                <a:prstGeom prst="curvedConnector3">
                  <a:avLst>
                    <a:gd name="adj1" fmla="val -185854"/>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420D577C-1992-47DB-A2E5-3497F12C7AA8}"/>
                  </a:ext>
                </a:extLst>
              </p:cNvPr>
              <p:cNvGrpSpPr/>
              <p:nvPr/>
            </p:nvGrpSpPr>
            <p:grpSpPr>
              <a:xfrm>
                <a:off x="4685451" y="4018343"/>
                <a:ext cx="2821096" cy="860750"/>
                <a:chOff x="1828800" y="4721008"/>
                <a:chExt cx="2821096" cy="860750"/>
              </a:xfrm>
            </p:grpSpPr>
            <p:sp>
              <p:nvSpPr>
                <p:cNvPr id="20" name="椭圆 19">
                  <a:extLst>
                    <a:ext uri="{FF2B5EF4-FFF2-40B4-BE49-F238E27FC236}">
                      <a16:creationId xmlns:a16="http://schemas.microsoft.com/office/drawing/2014/main" id="{FB91458D-C33B-4526-A960-8FC1C93D1768}"/>
                    </a:ext>
                  </a:extLst>
                </p:cNvPr>
                <p:cNvSpPr/>
                <p:nvPr/>
              </p:nvSpPr>
              <p:spPr>
                <a:xfrm>
                  <a:off x="1828800" y="4721012"/>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21" name="连接符: 曲线 20">
                  <a:extLst>
                    <a:ext uri="{FF2B5EF4-FFF2-40B4-BE49-F238E27FC236}">
                      <a16:creationId xmlns:a16="http://schemas.microsoft.com/office/drawing/2014/main" id="{584BBA6D-71A7-43D9-AAC3-7AF7F0B6E16D}"/>
                    </a:ext>
                  </a:extLst>
                </p:cNvPr>
                <p:cNvCxnSpPr>
                  <a:cxnSpLocks/>
                  <a:stCxn id="20" idx="0"/>
                  <a:endCxn id="20" idx="1"/>
                </p:cNvCxnSpPr>
                <p:nvPr/>
              </p:nvCxnSpPr>
              <p:spPr>
                <a:xfrm rot="16200000" flipH="1" flipV="1">
                  <a:off x="2038774" y="4634038"/>
                  <a:ext cx="123000" cy="296947"/>
                </a:xfrm>
                <a:prstGeom prst="curvedConnector3">
                  <a:avLst>
                    <a:gd name="adj1" fmla="val -185854"/>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CDDE007E-19D1-4C20-BF3E-654EADAE37A4}"/>
                    </a:ext>
                  </a:extLst>
                </p:cNvPr>
                <p:cNvSpPr/>
                <p:nvPr/>
              </p:nvSpPr>
              <p:spPr>
                <a:xfrm>
                  <a:off x="3810002" y="4741864"/>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23" name="连接符: 曲线 22">
                  <a:extLst>
                    <a:ext uri="{FF2B5EF4-FFF2-40B4-BE49-F238E27FC236}">
                      <a16:creationId xmlns:a16="http://schemas.microsoft.com/office/drawing/2014/main" id="{CBF482A3-28EF-4201-B364-55D7353E0D70}"/>
                    </a:ext>
                  </a:extLst>
                </p:cNvPr>
                <p:cNvCxnSpPr>
                  <a:cxnSpLocks/>
                  <a:stCxn id="22" idx="0"/>
                  <a:endCxn id="22" idx="1"/>
                </p:cNvCxnSpPr>
                <p:nvPr/>
              </p:nvCxnSpPr>
              <p:spPr>
                <a:xfrm rot="16200000" flipH="1" flipV="1">
                  <a:off x="4019976" y="4654890"/>
                  <a:ext cx="123000" cy="296947"/>
                </a:xfrm>
                <a:prstGeom prst="curvedConnector3">
                  <a:avLst>
                    <a:gd name="adj1" fmla="val -185854"/>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06BEE41E-1D1D-4D9A-83EF-3442DD12CE35}"/>
                    </a:ext>
                  </a:extLst>
                </p:cNvPr>
                <p:cNvSpPr/>
                <p:nvPr/>
              </p:nvSpPr>
              <p:spPr>
                <a:xfrm>
                  <a:off x="2819401" y="4721009"/>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25" name="连接符: 曲线 24">
                  <a:extLst>
                    <a:ext uri="{FF2B5EF4-FFF2-40B4-BE49-F238E27FC236}">
                      <a16:creationId xmlns:a16="http://schemas.microsoft.com/office/drawing/2014/main" id="{89F74B8F-E2E6-410E-859E-D0C3147B1DB9}"/>
                    </a:ext>
                  </a:extLst>
                </p:cNvPr>
                <p:cNvCxnSpPr>
                  <a:cxnSpLocks/>
                  <a:stCxn id="24" idx="0"/>
                  <a:endCxn id="20" idx="7"/>
                </p:cNvCxnSpPr>
                <p:nvPr/>
              </p:nvCxnSpPr>
              <p:spPr>
                <a:xfrm rot="16200000" flipH="1" flipV="1">
                  <a:off x="2831019" y="4435683"/>
                  <a:ext cx="123003" cy="693654"/>
                </a:xfrm>
                <a:prstGeom prst="curvedConnector3">
                  <a:avLst>
                    <a:gd name="adj1" fmla="val -185849"/>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399825BD-F43A-492A-9877-80548BA89DB2}"/>
                  </a:ext>
                </a:extLst>
              </p:cNvPr>
              <p:cNvGrpSpPr/>
              <p:nvPr/>
            </p:nvGrpSpPr>
            <p:grpSpPr>
              <a:xfrm>
                <a:off x="7930147" y="4018343"/>
                <a:ext cx="2821096" cy="860750"/>
                <a:chOff x="1828800" y="4721008"/>
                <a:chExt cx="2821096" cy="860750"/>
              </a:xfrm>
            </p:grpSpPr>
            <p:sp>
              <p:nvSpPr>
                <p:cNvPr id="29" name="椭圆 28">
                  <a:extLst>
                    <a:ext uri="{FF2B5EF4-FFF2-40B4-BE49-F238E27FC236}">
                      <a16:creationId xmlns:a16="http://schemas.microsoft.com/office/drawing/2014/main" id="{628D6CF5-0EFE-484D-A792-DD7C0314EDEB}"/>
                    </a:ext>
                  </a:extLst>
                </p:cNvPr>
                <p:cNvSpPr/>
                <p:nvPr/>
              </p:nvSpPr>
              <p:spPr>
                <a:xfrm>
                  <a:off x="1828800" y="4721012"/>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30" name="连接符: 曲线 29">
                  <a:extLst>
                    <a:ext uri="{FF2B5EF4-FFF2-40B4-BE49-F238E27FC236}">
                      <a16:creationId xmlns:a16="http://schemas.microsoft.com/office/drawing/2014/main" id="{300C664B-8333-4F2C-97ED-D403249B649E}"/>
                    </a:ext>
                  </a:extLst>
                </p:cNvPr>
                <p:cNvCxnSpPr>
                  <a:cxnSpLocks/>
                  <a:stCxn id="29" idx="0"/>
                  <a:endCxn id="29" idx="1"/>
                </p:cNvCxnSpPr>
                <p:nvPr/>
              </p:nvCxnSpPr>
              <p:spPr>
                <a:xfrm rot="16200000" flipH="1" flipV="1">
                  <a:off x="2038774" y="4634038"/>
                  <a:ext cx="123000" cy="296947"/>
                </a:xfrm>
                <a:prstGeom prst="curvedConnector3">
                  <a:avLst>
                    <a:gd name="adj1" fmla="val -185854"/>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4631A90E-CD3D-41E3-BC2C-B4908175F54F}"/>
                    </a:ext>
                  </a:extLst>
                </p:cNvPr>
                <p:cNvSpPr/>
                <p:nvPr/>
              </p:nvSpPr>
              <p:spPr>
                <a:xfrm>
                  <a:off x="3810002" y="4741864"/>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3" name="椭圆 32">
                  <a:extLst>
                    <a:ext uri="{FF2B5EF4-FFF2-40B4-BE49-F238E27FC236}">
                      <a16:creationId xmlns:a16="http://schemas.microsoft.com/office/drawing/2014/main" id="{41EDC92C-3FB2-4913-9B4C-17136D0F7862}"/>
                    </a:ext>
                  </a:extLst>
                </p:cNvPr>
                <p:cNvSpPr/>
                <p:nvPr/>
              </p:nvSpPr>
              <p:spPr>
                <a:xfrm>
                  <a:off x="2819401" y="4721009"/>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34" name="连接符: 曲线 33">
                  <a:extLst>
                    <a:ext uri="{FF2B5EF4-FFF2-40B4-BE49-F238E27FC236}">
                      <a16:creationId xmlns:a16="http://schemas.microsoft.com/office/drawing/2014/main" id="{FC72F952-E65D-4204-84E8-1E41DAEE951D}"/>
                    </a:ext>
                  </a:extLst>
                </p:cNvPr>
                <p:cNvCxnSpPr>
                  <a:cxnSpLocks/>
                  <a:stCxn id="33" idx="0"/>
                  <a:endCxn id="29" idx="7"/>
                </p:cNvCxnSpPr>
                <p:nvPr/>
              </p:nvCxnSpPr>
              <p:spPr>
                <a:xfrm rot="16200000" flipH="1" flipV="1">
                  <a:off x="2831019" y="4435683"/>
                  <a:ext cx="123003" cy="693654"/>
                </a:xfrm>
                <a:prstGeom prst="curvedConnector3">
                  <a:avLst>
                    <a:gd name="adj1" fmla="val -185849"/>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cxnSp>
          <p:nvCxnSpPr>
            <p:cNvPr id="39" name="连接符: 曲线 38">
              <a:extLst>
                <a:ext uri="{FF2B5EF4-FFF2-40B4-BE49-F238E27FC236}">
                  <a16:creationId xmlns:a16="http://schemas.microsoft.com/office/drawing/2014/main" id="{01DBCE56-3B93-4CF9-BF6A-2ED22EC54E6E}"/>
                </a:ext>
              </a:extLst>
            </p:cNvPr>
            <p:cNvCxnSpPr>
              <a:cxnSpLocks/>
              <a:stCxn id="31" idx="4"/>
              <a:endCxn id="29" idx="4"/>
            </p:cNvCxnSpPr>
            <p:nvPr/>
          </p:nvCxnSpPr>
          <p:spPr>
            <a:xfrm rot="5400000" flipH="1">
              <a:off x="9221896" y="4054173"/>
              <a:ext cx="20852" cy="1981202"/>
            </a:xfrm>
            <a:prstGeom prst="curvedConnector3">
              <a:avLst>
                <a:gd name="adj1" fmla="val -1096298"/>
              </a:avLst>
            </a:prstGeom>
            <a:ln w="1905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350545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9723E-CC54-478C-97A0-152FDCDD9FF3}"/>
              </a:ext>
            </a:extLst>
          </p:cNvPr>
          <p:cNvSpPr>
            <a:spLocks noGrp="1"/>
          </p:cNvSpPr>
          <p:nvPr>
            <p:ph type="title"/>
          </p:nvPr>
        </p:nvSpPr>
        <p:spPr/>
        <p:txBody>
          <a:bodyPr>
            <a:normAutofit fontScale="90000"/>
          </a:bodyPr>
          <a:lstStyle/>
          <a:p>
            <a:r>
              <a:rPr lang="zh-CN" altLang="en-US" dirty="0"/>
              <a:t>并查集操作</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97A4EC2-3F11-45AE-9DC2-53A989CF2C76}"/>
                  </a:ext>
                </a:extLst>
              </p:cNvPr>
              <p:cNvSpPr>
                <a:spLocks noGrp="1"/>
              </p:cNvSpPr>
              <p:nvPr>
                <p:ph idx="1"/>
              </p:nvPr>
            </p:nvSpPr>
            <p:spPr/>
            <p:txBody>
              <a:bodyPr/>
              <a:lstStyle/>
              <a:p>
                <a:r>
                  <a:rPr lang="zh-CN" altLang="en-US" dirty="0"/>
                  <a:t>由之前的分析，我们可以得出要实现并查集合并两个集合，我们就需要一种最基本的操作：求任意的结点 </a:t>
                </a:r>
                <a14:m>
                  <m:oMath xmlns:m="http://schemas.openxmlformats.org/officeDocument/2006/math">
                    <m:r>
                      <a:rPr lang="en-US" altLang="zh-CN" b="0" i="1" smtClean="0">
                        <a:latin typeface="Cambria Math" panose="02040503050406030204" pitchFamily="18" charset="0"/>
                      </a:rPr>
                      <m:t>𝑥</m:t>
                    </m:r>
                  </m:oMath>
                </a14:m>
                <a:r>
                  <a:rPr lang="zh-CN" altLang="en-US" dirty="0"/>
                  <a:t> 所在集合的代表元素。我们称这个操作为寻找操作。</a:t>
                </a:r>
                <a:endParaRPr lang="en-US" altLang="zh-CN" dirty="0"/>
              </a:p>
              <a:p>
                <a:r>
                  <a:rPr lang="zh-CN" altLang="en-US" dirty="0"/>
                  <a:t>我们发现，随着集合的合并，一个集合的代表元素是会改变的，这也就会使得一些元素的出边指向的结点并不是该集合的代表元素，所以我们需要不断递归直到找到该集合的代表元素。</a:t>
                </a:r>
                <a:endParaRPr lang="en-US" altLang="zh-CN" dirty="0"/>
              </a:p>
              <a:p>
                <a:r>
                  <a:rPr lang="zh-CN" altLang="en-US" dirty="0"/>
                  <a:t>如下图，如果我们依次合并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3, 4</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2, 3</m:t>
                        </m:r>
                      </m:e>
                    </m:d>
                    <m:r>
                      <a:rPr lang="en-US" altLang="zh-CN" b="0" i="1" smtClean="0">
                        <a:latin typeface="Cambria Math" panose="02040503050406030204" pitchFamily="18" charset="0"/>
                      </a:rPr>
                      <m:t>, (1, 2)</m:t>
                    </m:r>
                  </m:oMath>
                </a14:m>
                <a:r>
                  <a:rPr lang="zh-CN" altLang="en-US" dirty="0"/>
                  <a:t>，那么并查集一种可能的形态为下图所示。我们发现 </a:t>
                </a:r>
                <a:r>
                  <a:rPr lang="en-US" altLang="zh-CN" dirty="0"/>
                  <a:t>3</a:t>
                </a:r>
                <a:r>
                  <a:rPr lang="zh-CN" altLang="en-US" dirty="0"/>
                  <a:t>、</a:t>
                </a:r>
                <a:r>
                  <a:rPr lang="en-US" altLang="zh-CN" dirty="0"/>
                  <a:t>4 </a:t>
                </a:r>
                <a:r>
                  <a:rPr lang="zh-CN" altLang="en-US" dirty="0"/>
                  <a:t>号结点的出边指向的都不是现在其所在集合的代表结点。这是因为我们每次合并两个集合时只会在两棵树的根结点之间建一条边，而对于这棵树内的所有结点，我们并没有将其的出边改为合并后集合的新的代表元素。所以导致我们必须递归的寻找集合的代表元素。</a:t>
                </a:r>
              </a:p>
            </p:txBody>
          </p:sp>
        </mc:Choice>
        <mc:Fallback xmlns="">
          <p:sp>
            <p:nvSpPr>
              <p:cNvPr id="3" name="内容占位符 2">
                <a:extLst>
                  <a:ext uri="{FF2B5EF4-FFF2-40B4-BE49-F238E27FC236}">
                    <a16:creationId xmlns:a16="http://schemas.microsoft.com/office/drawing/2014/main" id="{497A4EC2-3F11-45AE-9DC2-53A989CF2C76}"/>
                  </a:ext>
                </a:extLst>
              </p:cNvPr>
              <p:cNvSpPr>
                <a:spLocks noGrp="1" noRot="1" noChangeAspect="1" noMove="1" noResize="1" noEditPoints="1" noAdjustHandles="1" noChangeArrowheads="1" noChangeShapeType="1" noTextEdit="1"/>
              </p:cNvSpPr>
              <p:nvPr>
                <p:ph idx="1"/>
              </p:nvPr>
            </p:nvSpPr>
            <p:spPr>
              <a:blipFill>
                <a:blip r:embed="rId2"/>
                <a:stretch>
                  <a:fillRect l="-754" t="-1505" r="-870"/>
                </a:stretch>
              </a:blipFill>
            </p:spPr>
            <p:txBody>
              <a:bodyPr/>
              <a:lstStyle/>
              <a:p>
                <a:r>
                  <a:rPr lang="zh-CN" altLang="en-US">
                    <a:noFill/>
                  </a:rPr>
                  <a:t> </a:t>
                </a:r>
              </a:p>
            </p:txBody>
          </p:sp>
        </mc:Fallback>
      </mc:AlternateContent>
      <p:grpSp>
        <p:nvGrpSpPr>
          <p:cNvPr id="41" name="组合 40">
            <a:extLst>
              <a:ext uri="{FF2B5EF4-FFF2-40B4-BE49-F238E27FC236}">
                <a16:creationId xmlns:a16="http://schemas.microsoft.com/office/drawing/2014/main" id="{1687E94E-469D-4914-9A8D-23C50B725D3C}"/>
              </a:ext>
            </a:extLst>
          </p:cNvPr>
          <p:cNvGrpSpPr/>
          <p:nvPr/>
        </p:nvGrpSpPr>
        <p:grpSpPr>
          <a:xfrm>
            <a:off x="3420244" y="5266811"/>
            <a:ext cx="5351509" cy="839894"/>
            <a:chOff x="3420244" y="5266811"/>
            <a:chExt cx="5351509" cy="839894"/>
          </a:xfrm>
        </p:grpSpPr>
        <p:grpSp>
          <p:nvGrpSpPr>
            <p:cNvPr id="26" name="组合 25">
              <a:extLst>
                <a:ext uri="{FF2B5EF4-FFF2-40B4-BE49-F238E27FC236}">
                  <a16:creationId xmlns:a16="http://schemas.microsoft.com/office/drawing/2014/main" id="{B336D9A5-5DF2-47F7-AEFB-C8CC432D7D93}"/>
                </a:ext>
              </a:extLst>
            </p:cNvPr>
            <p:cNvGrpSpPr/>
            <p:nvPr/>
          </p:nvGrpSpPr>
          <p:grpSpPr>
            <a:xfrm>
              <a:off x="3420244" y="5266811"/>
              <a:ext cx="5351509" cy="839894"/>
              <a:chOff x="1865511" y="4095025"/>
              <a:chExt cx="5351509" cy="839894"/>
            </a:xfrm>
          </p:grpSpPr>
          <p:sp>
            <p:nvSpPr>
              <p:cNvPr id="6" name="椭圆 5">
                <a:extLst>
                  <a:ext uri="{FF2B5EF4-FFF2-40B4-BE49-F238E27FC236}">
                    <a16:creationId xmlns:a16="http://schemas.microsoft.com/office/drawing/2014/main" id="{C5B7A388-8BEA-4E78-90FA-F91A16AF5CD7}"/>
                  </a:ext>
                </a:extLst>
              </p:cNvPr>
              <p:cNvSpPr/>
              <p:nvPr/>
            </p:nvSpPr>
            <p:spPr>
              <a:xfrm>
                <a:off x="1865511" y="4095025"/>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B447AD76-A42E-4E73-A54C-51B2BD4F1819}"/>
                  </a:ext>
                </a:extLst>
              </p:cNvPr>
              <p:cNvSpPr/>
              <p:nvPr/>
            </p:nvSpPr>
            <p:spPr>
              <a:xfrm>
                <a:off x="3312770" y="4095025"/>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 name="椭圆 7">
                <a:extLst>
                  <a:ext uri="{FF2B5EF4-FFF2-40B4-BE49-F238E27FC236}">
                    <a16:creationId xmlns:a16="http://schemas.microsoft.com/office/drawing/2014/main" id="{01F0E725-8A1E-49F2-A049-375A561CE429}"/>
                  </a:ext>
                </a:extLst>
              </p:cNvPr>
              <p:cNvSpPr/>
              <p:nvPr/>
            </p:nvSpPr>
            <p:spPr>
              <a:xfrm>
                <a:off x="4844948" y="4095025"/>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9" name="椭圆 8">
                <a:extLst>
                  <a:ext uri="{FF2B5EF4-FFF2-40B4-BE49-F238E27FC236}">
                    <a16:creationId xmlns:a16="http://schemas.microsoft.com/office/drawing/2014/main" id="{54C7DD6E-6181-49C5-9CE6-401C4A073610}"/>
                  </a:ext>
                </a:extLst>
              </p:cNvPr>
              <p:cNvSpPr/>
              <p:nvPr/>
            </p:nvSpPr>
            <p:spPr>
              <a:xfrm>
                <a:off x="6377126" y="4095025"/>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13" name="直接箭头连接符 12">
                <a:extLst>
                  <a:ext uri="{FF2B5EF4-FFF2-40B4-BE49-F238E27FC236}">
                    <a16:creationId xmlns:a16="http://schemas.microsoft.com/office/drawing/2014/main" id="{B69E0AAA-7A8E-448F-86A3-EC8CEED4607C}"/>
                  </a:ext>
                </a:extLst>
              </p:cNvPr>
              <p:cNvCxnSpPr>
                <a:stCxn id="7" idx="2"/>
                <a:endCxn id="6" idx="6"/>
              </p:cNvCxnSpPr>
              <p:nvPr/>
            </p:nvCxnSpPr>
            <p:spPr>
              <a:xfrm flipH="1">
                <a:off x="2705405" y="4514972"/>
                <a:ext cx="607365"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406AA00-C79C-4278-B991-2E1B2FE6194F}"/>
                  </a:ext>
                </a:extLst>
              </p:cNvPr>
              <p:cNvCxnSpPr>
                <a:stCxn id="8" idx="2"/>
                <a:endCxn id="7" idx="6"/>
              </p:cNvCxnSpPr>
              <p:nvPr/>
            </p:nvCxnSpPr>
            <p:spPr>
              <a:xfrm flipH="1">
                <a:off x="4152664" y="4514972"/>
                <a:ext cx="692284"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0FE9C96-F8FA-401A-85A1-16399126B461}"/>
                  </a:ext>
                </a:extLst>
              </p:cNvPr>
              <p:cNvCxnSpPr>
                <a:stCxn id="9" idx="2"/>
                <a:endCxn id="8" idx="6"/>
              </p:cNvCxnSpPr>
              <p:nvPr/>
            </p:nvCxnSpPr>
            <p:spPr>
              <a:xfrm flipH="1">
                <a:off x="5684842" y="4514972"/>
                <a:ext cx="692284"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连接符: 曲线 27">
              <a:extLst>
                <a:ext uri="{FF2B5EF4-FFF2-40B4-BE49-F238E27FC236}">
                  <a16:creationId xmlns:a16="http://schemas.microsoft.com/office/drawing/2014/main" id="{30F36D63-F66C-4229-8CE3-617FF901F14D}"/>
                </a:ext>
              </a:extLst>
            </p:cNvPr>
            <p:cNvCxnSpPr>
              <a:cxnSpLocks/>
              <a:stCxn id="6" idx="2"/>
              <a:endCxn id="6" idx="1"/>
            </p:cNvCxnSpPr>
            <p:nvPr/>
          </p:nvCxnSpPr>
          <p:spPr>
            <a:xfrm rot="10800000" flipH="1">
              <a:off x="3420244" y="5389812"/>
              <a:ext cx="123000" cy="296947"/>
            </a:xfrm>
            <a:prstGeom prst="curvedConnector4">
              <a:avLst>
                <a:gd name="adj1" fmla="val -147306"/>
                <a:gd name="adj2" fmla="val 134008"/>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99990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BE36E-522F-4FDF-8C4F-E1BDDC496476}"/>
              </a:ext>
            </a:extLst>
          </p:cNvPr>
          <p:cNvSpPr>
            <a:spLocks noGrp="1"/>
          </p:cNvSpPr>
          <p:nvPr>
            <p:ph type="title"/>
          </p:nvPr>
        </p:nvSpPr>
        <p:spPr/>
        <p:txBody>
          <a:bodyPr>
            <a:normAutofit fontScale="90000"/>
          </a:bodyPr>
          <a:lstStyle/>
          <a:p>
            <a:r>
              <a:rPr lang="zh-CN" altLang="en-US" dirty="0"/>
              <a:t>并查集时间复杂度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190B9F-742D-4058-BEB7-3C15C92B6FCA}"/>
                  </a:ext>
                </a:extLst>
              </p:cNvPr>
              <p:cNvSpPr>
                <a:spLocks noGrp="1"/>
              </p:cNvSpPr>
              <p:nvPr>
                <p:ph idx="1"/>
              </p:nvPr>
            </p:nvSpPr>
            <p:spPr/>
            <p:txBody>
              <a:bodyPr/>
              <a:lstStyle/>
              <a:p>
                <a:r>
                  <a:rPr lang="zh-CN" altLang="en-US" dirty="0"/>
                  <a:t>考虑一次合并操作其实就是两次寻找操作和一次加边操作。加边操作的时间复杂度为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，我们无须考虑。所以整个数据结构的时间复杂度瓶颈就在寻找操作。</a:t>
                </a:r>
                <a:endParaRPr lang="en-US" altLang="zh-CN" dirty="0"/>
              </a:p>
              <a:p>
                <a:endParaRPr lang="en-US" altLang="zh-CN" dirty="0"/>
              </a:p>
              <a:p>
                <a:r>
                  <a:rPr lang="zh-CN" altLang="en-US" dirty="0"/>
                  <a:t>我们考虑一次寻找操作最坏的时间复杂度。我们发现如果并查集的森林中最大的树高为 </a:t>
                </a:r>
                <a14:m>
                  <m:oMath xmlns:m="http://schemas.openxmlformats.org/officeDocument/2006/math">
                    <m:r>
                      <a:rPr lang="en-US" altLang="zh-CN" b="0" i="1" smtClean="0">
                        <a:latin typeface="Cambria Math" panose="02040503050406030204" pitchFamily="18" charset="0"/>
                      </a:rPr>
                      <m:t>h</m:t>
                    </m:r>
                  </m:oMath>
                </a14:m>
                <a:r>
                  <a:rPr lang="zh-CN" altLang="en-US" dirty="0"/>
                  <a:t>，那么一次寻找操作最坏的时间复杂度为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正如前面的图所示，如果我们按照一定顺序合并并查集，是可以将其合并成一条链的，这使得我们的树高可以达到结点总数 </a:t>
                </a:r>
                <a14:m>
                  <m:oMath xmlns:m="http://schemas.openxmlformats.org/officeDocument/2006/math">
                    <m:r>
                      <a:rPr lang="en-US" altLang="zh-CN" b="0" i="1" smtClean="0">
                        <a:latin typeface="Cambria Math" panose="02040503050406030204" pitchFamily="18" charset="0"/>
                      </a:rPr>
                      <m:t>𝑛</m:t>
                    </m:r>
                  </m:oMath>
                </a14:m>
                <a:r>
                  <a:rPr lang="zh-CN" altLang="en-US" dirty="0"/>
                  <a:t> 的量级，所以并查集的时间复杂度最坏为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a:t>
                </a:r>
              </a:p>
            </p:txBody>
          </p:sp>
        </mc:Choice>
        <mc:Fallback xmlns="">
          <p:sp>
            <p:nvSpPr>
              <p:cNvPr id="3" name="内容占位符 2">
                <a:extLst>
                  <a:ext uri="{FF2B5EF4-FFF2-40B4-BE49-F238E27FC236}">
                    <a16:creationId xmlns:a16="http://schemas.microsoft.com/office/drawing/2014/main" id="{E8190B9F-742D-4058-BEB7-3C15C92B6FCA}"/>
                  </a:ext>
                </a:extLst>
              </p:cNvPr>
              <p:cNvSpPr>
                <a:spLocks noGrp="1" noRot="1" noChangeAspect="1" noMove="1" noResize="1" noEditPoints="1" noAdjustHandles="1" noChangeArrowheads="1" noChangeShapeType="1" noTextEdit="1"/>
              </p:cNvSpPr>
              <p:nvPr>
                <p:ph idx="1"/>
              </p:nvPr>
            </p:nvSpPr>
            <p:spPr>
              <a:blipFill>
                <a:blip r:embed="rId2"/>
                <a:stretch>
                  <a:fillRect l="-754" t="-1505" r="-9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960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F27FC-34D6-48B1-94A9-74A4C5039E87}"/>
              </a:ext>
            </a:extLst>
          </p:cNvPr>
          <p:cNvSpPr>
            <a:spLocks noGrp="1"/>
          </p:cNvSpPr>
          <p:nvPr>
            <p:ph type="title"/>
          </p:nvPr>
        </p:nvSpPr>
        <p:spPr/>
        <p:txBody>
          <a:bodyPr>
            <a:normAutofit fontScale="90000"/>
          </a:bodyPr>
          <a:lstStyle/>
          <a:p>
            <a:r>
              <a:rPr lang="zh-CN" altLang="en-US" dirty="0"/>
              <a:t>路径压缩</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1BCF5B6-5EF7-45A6-88E0-5480AC0025AE}"/>
                  </a:ext>
                </a:extLst>
              </p:cNvPr>
              <p:cNvSpPr>
                <a:spLocks noGrp="1"/>
              </p:cNvSpPr>
              <p:nvPr>
                <p:ph idx="1"/>
              </p:nvPr>
            </p:nvSpPr>
            <p:spPr/>
            <p:txBody>
              <a:bodyPr/>
              <a:lstStyle/>
              <a:p>
                <a:r>
                  <a:rPr lang="zh-CN" altLang="en-US" dirty="0"/>
                  <a:t>普通并查集显然过慢，所以我们考虑优化寻找操作。我们发现最主要问题是树高过大。考虑如何尽可能减少树高，我们发现由于合并时我们没有更新除根结点以外的树的信息，这导致树高只增不减。所以我们考虑每次执行寻找操作时都将 </a:t>
                </a:r>
                <a14:m>
                  <m:oMath xmlns:m="http://schemas.openxmlformats.org/officeDocument/2006/math">
                    <m:r>
                      <a:rPr lang="en-US" altLang="zh-CN" b="0" i="1" smtClean="0">
                        <a:latin typeface="Cambria Math" panose="02040503050406030204" pitchFamily="18" charset="0"/>
                      </a:rPr>
                      <m:t>𝑥</m:t>
                    </m:r>
                  </m:oMath>
                </a14:m>
                <a:r>
                  <a:rPr lang="zh-CN" altLang="en-US" dirty="0"/>
                  <a:t> 到根节点路径上的点都直接连到根结点上。</a:t>
                </a:r>
                <a:endParaRPr lang="en-US" altLang="zh-CN" dirty="0"/>
              </a:p>
              <a:p>
                <a:r>
                  <a:rPr lang="zh-CN" altLang="en-US" dirty="0"/>
                  <a:t>如上图为并查集的形态，我们对 </a:t>
                </a:r>
                <a:r>
                  <a:rPr lang="en-US" altLang="zh-CN" dirty="0"/>
                  <a:t>4 </a:t>
                </a:r>
                <a:r>
                  <a:rPr lang="zh-CN" altLang="en-US" dirty="0"/>
                  <a:t>号结点执行寻找操作后，就变成了下图所示的样子，这样就使树高得到了减小。</a:t>
                </a:r>
                <a:endParaRPr lang="en-US" altLang="zh-CN" dirty="0"/>
              </a:p>
              <a:p>
                <a:r>
                  <a:rPr lang="zh-CN" altLang="en-US" dirty="0"/>
                  <a:t>路径压缩可以使得并查集的时间复杂度降至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91BCF5B6-5EF7-45A6-88E0-5480AC0025AE}"/>
                  </a:ext>
                </a:extLst>
              </p:cNvPr>
              <p:cNvSpPr>
                <a:spLocks noGrp="1" noRot="1" noChangeAspect="1" noMove="1" noResize="1" noEditPoints="1" noAdjustHandles="1" noChangeArrowheads="1" noChangeShapeType="1" noTextEdit="1"/>
              </p:cNvSpPr>
              <p:nvPr>
                <p:ph idx="1"/>
              </p:nvPr>
            </p:nvSpPr>
            <p:spPr>
              <a:blipFill>
                <a:blip r:embed="rId2"/>
                <a:stretch>
                  <a:fillRect l="-754" t="-1505" r="-812"/>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B223F838-718F-4238-97FC-0BF73CD02A97}"/>
              </a:ext>
            </a:extLst>
          </p:cNvPr>
          <p:cNvGrpSpPr/>
          <p:nvPr/>
        </p:nvGrpSpPr>
        <p:grpSpPr>
          <a:xfrm>
            <a:off x="3474430" y="3545170"/>
            <a:ext cx="5351509" cy="839894"/>
            <a:chOff x="3420244" y="5266811"/>
            <a:chExt cx="5351509" cy="839894"/>
          </a:xfrm>
        </p:grpSpPr>
        <p:grpSp>
          <p:nvGrpSpPr>
            <p:cNvPr id="13" name="组合 12">
              <a:extLst>
                <a:ext uri="{FF2B5EF4-FFF2-40B4-BE49-F238E27FC236}">
                  <a16:creationId xmlns:a16="http://schemas.microsoft.com/office/drawing/2014/main" id="{0FF1A70B-4E53-4970-A22A-FD2D48731280}"/>
                </a:ext>
              </a:extLst>
            </p:cNvPr>
            <p:cNvGrpSpPr/>
            <p:nvPr/>
          </p:nvGrpSpPr>
          <p:grpSpPr>
            <a:xfrm>
              <a:off x="3420244" y="5266811"/>
              <a:ext cx="5351509" cy="839894"/>
              <a:chOff x="1865511" y="4095025"/>
              <a:chExt cx="5351509" cy="839894"/>
            </a:xfrm>
          </p:grpSpPr>
          <p:sp>
            <p:nvSpPr>
              <p:cNvPr id="15" name="椭圆 14">
                <a:extLst>
                  <a:ext uri="{FF2B5EF4-FFF2-40B4-BE49-F238E27FC236}">
                    <a16:creationId xmlns:a16="http://schemas.microsoft.com/office/drawing/2014/main" id="{B443677C-46B4-4DEE-A42F-0AC48D71EE09}"/>
                  </a:ext>
                </a:extLst>
              </p:cNvPr>
              <p:cNvSpPr/>
              <p:nvPr/>
            </p:nvSpPr>
            <p:spPr>
              <a:xfrm>
                <a:off x="1865511" y="4095025"/>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6" name="椭圆 15">
                <a:extLst>
                  <a:ext uri="{FF2B5EF4-FFF2-40B4-BE49-F238E27FC236}">
                    <a16:creationId xmlns:a16="http://schemas.microsoft.com/office/drawing/2014/main" id="{8F7306DD-E7EF-44F6-A40D-6291DE3D509C}"/>
                  </a:ext>
                </a:extLst>
              </p:cNvPr>
              <p:cNvSpPr/>
              <p:nvPr/>
            </p:nvSpPr>
            <p:spPr>
              <a:xfrm>
                <a:off x="3312770" y="4095025"/>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 name="椭圆 16">
                <a:extLst>
                  <a:ext uri="{FF2B5EF4-FFF2-40B4-BE49-F238E27FC236}">
                    <a16:creationId xmlns:a16="http://schemas.microsoft.com/office/drawing/2014/main" id="{5533B62F-0935-4878-B34A-0089BDD14981}"/>
                  </a:ext>
                </a:extLst>
              </p:cNvPr>
              <p:cNvSpPr/>
              <p:nvPr/>
            </p:nvSpPr>
            <p:spPr>
              <a:xfrm>
                <a:off x="4844948" y="4095025"/>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8" name="椭圆 17">
                <a:extLst>
                  <a:ext uri="{FF2B5EF4-FFF2-40B4-BE49-F238E27FC236}">
                    <a16:creationId xmlns:a16="http://schemas.microsoft.com/office/drawing/2014/main" id="{EFBC8E68-9B72-4C5D-B907-2185C22CED69}"/>
                  </a:ext>
                </a:extLst>
              </p:cNvPr>
              <p:cNvSpPr/>
              <p:nvPr/>
            </p:nvSpPr>
            <p:spPr>
              <a:xfrm>
                <a:off x="6377126" y="4095025"/>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19" name="直接箭头连接符 18">
                <a:extLst>
                  <a:ext uri="{FF2B5EF4-FFF2-40B4-BE49-F238E27FC236}">
                    <a16:creationId xmlns:a16="http://schemas.microsoft.com/office/drawing/2014/main" id="{0A5DF92E-F297-46EE-8474-C77592CEEC5F}"/>
                  </a:ext>
                </a:extLst>
              </p:cNvPr>
              <p:cNvCxnSpPr>
                <a:stCxn id="16" idx="2"/>
                <a:endCxn id="15" idx="6"/>
              </p:cNvCxnSpPr>
              <p:nvPr/>
            </p:nvCxnSpPr>
            <p:spPr>
              <a:xfrm flipH="1">
                <a:off x="2705405" y="4514972"/>
                <a:ext cx="607365"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C25CE56-A805-42D0-9D0C-3D0B98A03111}"/>
                  </a:ext>
                </a:extLst>
              </p:cNvPr>
              <p:cNvCxnSpPr>
                <a:cxnSpLocks/>
                <a:stCxn id="17" idx="2"/>
                <a:endCxn id="16" idx="6"/>
              </p:cNvCxnSpPr>
              <p:nvPr/>
            </p:nvCxnSpPr>
            <p:spPr>
              <a:xfrm flipH="1">
                <a:off x="4152664" y="4514972"/>
                <a:ext cx="692284"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BD1714A7-2996-4E83-927E-2400A1246404}"/>
                  </a:ext>
                </a:extLst>
              </p:cNvPr>
              <p:cNvCxnSpPr>
                <a:stCxn id="18" idx="2"/>
                <a:endCxn id="17" idx="6"/>
              </p:cNvCxnSpPr>
              <p:nvPr/>
            </p:nvCxnSpPr>
            <p:spPr>
              <a:xfrm flipH="1">
                <a:off x="5684842" y="4514972"/>
                <a:ext cx="692284"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连接符: 曲线 13">
              <a:extLst>
                <a:ext uri="{FF2B5EF4-FFF2-40B4-BE49-F238E27FC236}">
                  <a16:creationId xmlns:a16="http://schemas.microsoft.com/office/drawing/2014/main" id="{EB3F06BD-70B1-40EC-BF92-5293619AD052}"/>
                </a:ext>
              </a:extLst>
            </p:cNvPr>
            <p:cNvCxnSpPr>
              <a:cxnSpLocks/>
              <a:stCxn id="15" idx="2"/>
              <a:endCxn id="15" idx="1"/>
            </p:cNvCxnSpPr>
            <p:nvPr/>
          </p:nvCxnSpPr>
          <p:spPr>
            <a:xfrm rot="10800000" flipH="1">
              <a:off x="3420244" y="5389812"/>
              <a:ext cx="123000" cy="296947"/>
            </a:xfrm>
            <a:prstGeom prst="curvedConnector4">
              <a:avLst>
                <a:gd name="adj1" fmla="val -147306"/>
                <a:gd name="adj2" fmla="val 134008"/>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E540D06F-CFBE-4D6E-86B5-C659A789C9F5}"/>
              </a:ext>
            </a:extLst>
          </p:cNvPr>
          <p:cNvGrpSpPr/>
          <p:nvPr/>
        </p:nvGrpSpPr>
        <p:grpSpPr>
          <a:xfrm>
            <a:off x="4567206" y="4472037"/>
            <a:ext cx="3057586" cy="2084549"/>
            <a:chOff x="2401182" y="4785364"/>
            <a:chExt cx="3057586" cy="2084549"/>
          </a:xfrm>
        </p:grpSpPr>
        <p:grpSp>
          <p:nvGrpSpPr>
            <p:cNvPr id="26" name="组合 25">
              <a:extLst>
                <a:ext uri="{FF2B5EF4-FFF2-40B4-BE49-F238E27FC236}">
                  <a16:creationId xmlns:a16="http://schemas.microsoft.com/office/drawing/2014/main" id="{102B7A87-1E15-433B-B0F6-CDB2DF056503}"/>
                </a:ext>
              </a:extLst>
            </p:cNvPr>
            <p:cNvGrpSpPr/>
            <p:nvPr/>
          </p:nvGrpSpPr>
          <p:grpSpPr>
            <a:xfrm>
              <a:off x="2401182" y="4785364"/>
              <a:ext cx="3057586" cy="2084549"/>
              <a:chOff x="846449" y="3613578"/>
              <a:chExt cx="3057586" cy="2084549"/>
            </a:xfrm>
          </p:grpSpPr>
          <p:sp>
            <p:nvSpPr>
              <p:cNvPr id="28" name="椭圆 27">
                <a:extLst>
                  <a:ext uri="{FF2B5EF4-FFF2-40B4-BE49-F238E27FC236}">
                    <a16:creationId xmlns:a16="http://schemas.microsoft.com/office/drawing/2014/main" id="{251C82B1-FB24-405C-AC92-0B286745EB4A}"/>
                  </a:ext>
                </a:extLst>
              </p:cNvPr>
              <p:cNvSpPr/>
              <p:nvPr/>
            </p:nvSpPr>
            <p:spPr>
              <a:xfrm>
                <a:off x="1865511" y="4095025"/>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9" name="椭圆 28">
                <a:extLst>
                  <a:ext uri="{FF2B5EF4-FFF2-40B4-BE49-F238E27FC236}">
                    <a16:creationId xmlns:a16="http://schemas.microsoft.com/office/drawing/2014/main" id="{49C98F33-D2C0-4238-89E9-5E962904591D}"/>
                  </a:ext>
                </a:extLst>
              </p:cNvPr>
              <p:cNvSpPr/>
              <p:nvPr/>
            </p:nvSpPr>
            <p:spPr>
              <a:xfrm>
                <a:off x="3064141" y="3613578"/>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0" name="椭圆 29">
                <a:extLst>
                  <a:ext uri="{FF2B5EF4-FFF2-40B4-BE49-F238E27FC236}">
                    <a16:creationId xmlns:a16="http://schemas.microsoft.com/office/drawing/2014/main" id="{1BF278EC-F930-4A3B-87D8-F8E1A8E44B81}"/>
                  </a:ext>
                </a:extLst>
              </p:cNvPr>
              <p:cNvSpPr/>
              <p:nvPr/>
            </p:nvSpPr>
            <p:spPr>
              <a:xfrm>
                <a:off x="3064141" y="4858233"/>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1" name="椭圆 30">
                <a:extLst>
                  <a:ext uri="{FF2B5EF4-FFF2-40B4-BE49-F238E27FC236}">
                    <a16:creationId xmlns:a16="http://schemas.microsoft.com/office/drawing/2014/main" id="{D2BF22EC-CC66-4FDD-8A84-7B07DEBB315A}"/>
                  </a:ext>
                </a:extLst>
              </p:cNvPr>
              <p:cNvSpPr/>
              <p:nvPr/>
            </p:nvSpPr>
            <p:spPr>
              <a:xfrm>
                <a:off x="846449" y="4858233"/>
                <a:ext cx="839894" cy="839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32" name="直接箭头连接符 31">
                <a:extLst>
                  <a:ext uri="{FF2B5EF4-FFF2-40B4-BE49-F238E27FC236}">
                    <a16:creationId xmlns:a16="http://schemas.microsoft.com/office/drawing/2014/main" id="{0F5A1EC6-F449-4F14-A372-CEA51E35FCA6}"/>
                  </a:ext>
                </a:extLst>
              </p:cNvPr>
              <p:cNvCxnSpPr>
                <a:cxnSpLocks/>
                <a:stCxn id="29" idx="3"/>
                <a:endCxn id="28" idx="6"/>
              </p:cNvCxnSpPr>
              <p:nvPr/>
            </p:nvCxnSpPr>
            <p:spPr>
              <a:xfrm flipH="1">
                <a:off x="2705405" y="4330472"/>
                <a:ext cx="481736" cy="1845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7373FDD9-0577-4CCA-8EC9-F39CB8519A03}"/>
                  </a:ext>
                </a:extLst>
              </p:cNvPr>
              <p:cNvCxnSpPr>
                <a:cxnSpLocks/>
                <a:stCxn id="30" idx="1"/>
                <a:endCxn id="28" idx="5"/>
              </p:cNvCxnSpPr>
              <p:nvPr/>
            </p:nvCxnSpPr>
            <p:spPr>
              <a:xfrm flipH="1" flipV="1">
                <a:off x="2582405" y="4811919"/>
                <a:ext cx="604736" cy="16931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8EC361F0-D442-4760-A5A7-66FBD402A071}"/>
                  </a:ext>
                </a:extLst>
              </p:cNvPr>
              <p:cNvCxnSpPr>
                <a:cxnSpLocks/>
                <a:stCxn id="31" idx="7"/>
                <a:endCxn id="28" idx="3"/>
              </p:cNvCxnSpPr>
              <p:nvPr/>
            </p:nvCxnSpPr>
            <p:spPr>
              <a:xfrm flipV="1">
                <a:off x="1563343" y="4811919"/>
                <a:ext cx="425168" cy="16931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 name="连接符: 曲线 26">
              <a:extLst>
                <a:ext uri="{FF2B5EF4-FFF2-40B4-BE49-F238E27FC236}">
                  <a16:creationId xmlns:a16="http://schemas.microsoft.com/office/drawing/2014/main" id="{185D6259-D22E-4EB9-AA39-10B3853B2CA0}"/>
                </a:ext>
              </a:extLst>
            </p:cNvPr>
            <p:cNvCxnSpPr>
              <a:cxnSpLocks/>
              <a:stCxn id="28" idx="2"/>
              <a:endCxn id="28" idx="1"/>
            </p:cNvCxnSpPr>
            <p:nvPr/>
          </p:nvCxnSpPr>
          <p:spPr>
            <a:xfrm rot="10800000" flipH="1">
              <a:off x="3420244" y="5389812"/>
              <a:ext cx="123000" cy="296947"/>
            </a:xfrm>
            <a:prstGeom prst="curvedConnector4">
              <a:avLst>
                <a:gd name="adj1" fmla="val -147306"/>
                <a:gd name="adj2" fmla="val 134008"/>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199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C692B-8FC9-474F-950F-835A1EA04C5F}"/>
              </a:ext>
            </a:extLst>
          </p:cNvPr>
          <p:cNvSpPr>
            <a:spLocks noGrp="1"/>
          </p:cNvSpPr>
          <p:nvPr>
            <p:ph type="title"/>
          </p:nvPr>
        </p:nvSpPr>
        <p:spPr/>
        <p:txBody>
          <a:bodyPr>
            <a:normAutofit fontScale="90000"/>
          </a:bodyPr>
          <a:lstStyle/>
          <a:p>
            <a:r>
              <a:rPr lang="zh-CN" altLang="en-US" dirty="0"/>
              <a:t>按秩合并</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D29FBD5-DFF2-4D64-987E-965FC1CCDB63}"/>
                  </a:ext>
                </a:extLst>
              </p:cNvPr>
              <p:cNvSpPr>
                <a:spLocks noGrp="1"/>
              </p:cNvSpPr>
              <p:nvPr>
                <p:ph idx="1"/>
              </p:nvPr>
            </p:nvSpPr>
            <p:spPr/>
            <p:txBody>
              <a:bodyPr/>
              <a:lstStyle/>
              <a:p>
                <a:r>
                  <a:rPr lang="zh-CN" altLang="en-US" dirty="0"/>
                  <a:t>考虑进一步优化路径压缩的时间复杂度。我们发现路径压缩会被卡的主要原因是如果我们每次合并两个结点时恰好选取的都是两棵树的根结点，这样就会导致我们路径压缩无法起到作用。所以我们考虑通过改变合并时加边的方式来减少树高增加的可能性。</a:t>
                </a:r>
                <a:endParaRPr lang="en-US" altLang="zh-CN" dirty="0"/>
              </a:p>
              <a:p>
                <a:r>
                  <a:rPr lang="zh-CN" altLang="en-US" dirty="0"/>
                  <a:t>具体来讲，我们维护每个根结点的树高，每次合并时我们将树高相对较小的根节点向树高相对较大的根节点连一条边。我们发现这样合并后树的树高只有在要合并的两棵树相等的时候才会增加。这样就起到了减缓树高增加的作用。</a:t>
                </a:r>
                <a:endParaRPr lang="en-US" altLang="zh-CN" dirty="0"/>
              </a:p>
              <a:p>
                <a:r>
                  <a:rPr lang="zh-CN" altLang="en-US" dirty="0"/>
                  <a:t>如果我们将路径压缩和按秩合并一起使用，并查集的时间复杂度为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。其中 </a:t>
                </a:r>
                <a14:m>
                  <m:oMath xmlns:m="http://schemas.openxmlformats.org/officeDocument/2006/math">
                    <m:r>
                      <a:rPr lang="en-US" altLang="zh-CN" b="0" i="1" smtClean="0">
                        <a:latin typeface="Cambria Math" panose="02040503050406030204" pitchFamily="18" charset="0"/>
                      </a:rPr>
                      <m:t>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oMath>
                </a14:m>
                <a:r>
                  <a:rPr lang="en-US" altLang="zh-CN" dirty="0"/>
                  <a:t> </a:t>
                </a:r>
                <a:r>
                  <a:rPr lang="zh-CN" altLang="en-US" dirty="0"/>
                  <a:t>为反阿克曼函数，这是一种增长极慢的函数，它在小于等于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2048</m:t>
                        </m:r>
                      </m:sup>
                    </m:sSup>
                  </m:oMath>
                </a14:m>
                <a:r>
                  <a:rPr lang="en-US" altLang="zh-CN" dirty="0"/>
                  <a:t> </a:t>
                </a:r>
                <a:r>
                  <a:rPr lang="zh-CN" altLang="en-US" dirty="0"/>
                  <a:t>使的函数值都不会超过 </a:t>
                </a:r>
                <a:r>
                  <a:rPr lang="en-US" altLang="zh-CN" dirty="0"/>
                  <a:t>4</a:t>
                </a:r>
                <a:r>
                  <a:rPr lang="zh-CN" altLang="en-US" dirty="0"/>
                  <a:t>。</a:t>
                </a:r>
                <a:r>
                  <a:rPr lang="en-US" altLang="zh-CN" dirty="0"/>
                  <a:t> </a:t>
                </a:r>
              </a:p>
              <a:p>
                <a:endParaRPr lang="zh-CN" altLang="en-US" dirty="0"/>
              </a:p>
            </p:txBody>
          </p:sp>
        </mc:Choice>
        <mc:Fallback xmlns="">
          <p:sp>
            <p:nvSpPr>
              <p:cNvPr id="3" name="内容占位符 2">
                <a:extLst>
                  <a:ext uri="{FF2B5EF4-FFF2-40B4-BE49-F238E27FC236}">
                    <a16:creationId xmlns:a16="http://schemas.microsoft.com/office/drawing/2014/main" id="{BD29FBD5-DFF2-4D64-987E-965FC1CCDB63}"/>
                  </a:ext>
                </a:extLst>
              </p:cNvPr>
              <p:cNvSpPr>
                <a:spLocks noGrp="1" noRot="1" noChangeAspect="1" noMove="1" noResize="1" noEditPoints="1" noAdjustHandles="1" noChangeArrowheads="1" noChangeShapeType="1" noTextEdit="1"/>
              </p:cNvSpPr>
              <p:nvPr>
                <p:ph idx="1"/>
              </p:nvPr>
            </p:nvSpPr>
            <p:spPr>
              <a:blipFill>
                <a:blip r:embed="rId2"/>
                <a:stretch>
                  <a:fillRect l="-754" t="-1505" r="-3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87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A9DF5-42F8-4D81-BD53-BAEC1FD4249C}"/>
              </a:ext>
            </a:extLst>
          </p:cNvPr>
          <p:cNvSpPr>
            <a:spLocks noGrp="1"/>
          </p:cNvSpPr>
          <p:nvPr>
            <p:ph type="title"/>
          </p:nvPr>
        </p:nvSpPr>
        <p:spPr/>
        <p:txBody>
          <a:bodyPr>
            <a:normAutofit fontScale="90000"/>
          </a:bodyPr>
          <a:lstStyle/>
          <a:p>
            <a:r>
              <a:rPr lang="en-US" altLang="zh-CN" dirty="0"/>
              <a:t>P1197 </a:t>
            </a:r>
            <a:r>
              <a:rPr lang="zh-CN" altLang="en-US" dirty="0"/>
              <a:t>星球大战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749D500-578F-42C2-A276-BDFEDE963F8F}"/>
                  </a:ext>
                </a:extLst>
              </p:cNvPr>
              <p:cNvSpPr>
                <a:spLocks noGrp="1"/>
              </p:cNvSpPr>
              <p:nvPr>
                <p:ph idx="1"/>
              </p:nvPr>
            </p:nvSpPr>
            <p:spPr/>
            <p:txBody>
              <a:bodyPr/>
              <a:lstStyle/>
              <a:p>
                <a:r>
                  <a:rPr lang="zh-CN" altLang="en-US" dirty="0"/>
                  <a:t>给定一张 </a:t>
                </a:r>
                <a14:m>
                  <m:oMath xmlns:m="http://schemas.openxmlformats.org/officeDocument/2006/math">
                    <m:r>
                      <a:rPr lang="en-US" altLang="zh-CN" b="0" i="1" smtClean="0">
                        <a:latin typeface="Cambria Math" panose="02040503050406030204" pitchFamily="18" charset="0"/>
                      </a:rPr>
                      <m:t>𝑛</m:t>
                    </m:r>
                  </m:oMath>
                </a14:m>
                <a:r>
                  <a:rPr lang="zh-CN" altLang="en-US" dirty="0"/>
                  <a:t> 个点 </a:t>
                </a:r>
                <a14:m>
                  <m:oMath xmlns:m="http://schemas.openxmlformats.org/officeDocument/2006/math">
                    <m:r>
                      <a:rPr lang="en-US" altLang="zh-CN" b="0" i="1" smtClean="0">
                        <a:latin typeface="Cambria Math" panose="02040503050406030204" pitchFamily="18" charset="0"/>
                      </a:rPr>
                      <m:t>𝑚</m:t>
                    </m:r>
                  </m:oMath>
                </a14:m>
                <a:r>
                  <a:rPr lang="zh-CN" altLang="en-US" dirty="0"/>
                  <a:t> 条边的无向图，现在依次对该图进行 </a:t>
                </a:r>
                <a14:m>
                  <m:oMath xmlns:m="http://schemas.openxmlformats.org/officeDocument/2006/math">
                    <m:r>
                      <a:rPr lang="en-US" altLang="zh-CN" b="0" i="1" smtClean="0">
                        <a:latin typeface="Cambria Math" panose="02040503050406030204" pitchFamily="18" charset="0"/>
                      </a:rPr>
                      <m:t>𝑘</m:t>
                    </m:r>
                  </m:oMath>
                </a14:m>
                <a:r>
                  <a:rPr lang="zh-CN" altLang="en-US" dirty="0"/>
                  <a:t> 次删边操作，求每次删边后该无向图的连通分支个数。</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1≤</m:t>
                    </m:r>
                    <m:r>
                      <a:rPr lang="en-US" altLang="zh-CN" b="0" i="1" smtClean="0">
                        <a:latin typeface="Cambria Math" panose="02040503050406030204" pitchFamily="18" charset="0"/>
                      </a:rPr>
                      <m:t>𝑛</m:t>
                    </m:r>
                    <m:r>
                      <a:rPr lang="en-US" altLang="zh-CN" b="0" i="1" smtClean="0">
                        <a:latin typeface="Cambria Math" panose="02040503050406030204" pitchFamily="18" charset="0"/>
                      </a:rPr>
                      <m:t>≤2</m:t>
                    </m:r>
                    <m:r>
                      <a:rPr lang="en-US" altLang="zh-CN" b="0" i="1" smtClean="0">
                        <a:latin typeface="Cambria Math" panose="02040503050406030204" pitchFamily="18" charset="0"/>
                      </a:rPr>
                      <m:t>𝑚</m:t>
                    </m:r>
                    <m:r>
                      <a:rPr lang="en-US" altLang="zh-CN" b="0" i="1" smtClean="0">
                        <a:latin typeface="Cambria Math" panose="02040503050406030204" pitchFamily="18" charset="0"/>
                      </a:rPr>
                      <m:t>, 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a:t>
                </a:r>
              </a:p>
            </p:txBody>
          </p:sp>
        </mc:Choice>
        <mc:Fallback xmlns="">
          <p:sp>
            <p:nvSpPr>
              <p:cNvPr id="3" name="内容占位符 2">
                <a:extLst>
                  <a:ext uri="{FF2B5EF4-FFF2-40B4-BE49-F238E27FC236}">
                    <a16:creationId xmlns:a16="http://schemas.microsoft.com/office/drawing/2014/main" id="{5749D500-578F-42C2-A276-BDFEDE963F8F}"/>
                  </a:ext>
                </a:extLst>
              </p:cNvPr>
              <p:cNvSpPr>
                <a:spLocks noGrp="1" noRot="1" noChangeAspect="1" noMove="1" noResize="1" noEditPoints="1" noAdjustHandles="1" noChangeArrowheads="1" noChangeShapeType="1" noTextEdit="1"/>
              </p:cNvSpPr>
              <p:nvPr>
                <p:ph idx="1"/>
              </p:nvPr>
            </p:nvSpPr>
            <p:spPr>
              <a:blipFill>
                <a:blip r:embed="rId2"/>
                <a:stretch>
                  <a:fillRect l="-754"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6493474"/>
      </p:ext>
    </p:extLst>
  </p:cSld>
  <p:clrMapOvr>
    <a:masterClrMapping/>
  </p:clrMapOvr>
</p:sld>
</file>

<file path=ppt/theme/theme1.xml><?xml version="1.0" encoding="utf-8"?>
<a:theme xmlns:a="http://schemas.openxmlformats.org/drawingml/2006/main" name="picture_insert">
  <a:themeElements>
    <a:clrScheme name="mymaintitle">
      <a:dk1>
        <a:srgbClr val="FFFFFF"/>
      </a:dk1>
      <a:lt1>
        <a:sysClr val="window" lastClr="FFFFFF"/>
      </a:lt1>
      <a:dk2>
        <a:srgbClr val="000000"/>
      </a:dk2>
      <a:lt2>
        <a:srgbClr val="E7E6E6"/>
      </a:lt2>
      <a:accent1>
        <a:srgbClr val="4472C4"/>
      </a:accent1>
      <a:accent2>
        <a:srgbClr val="ED7D31"/>
      </a:accent2>
      <a:accent3>
        <a:srgbClr val="A5A5A5"/>
      </a:accent3>
      <a:accent4>
        <a:srgbClr val="FFC000"/>
      </a:accent4>
      <a:accent5>
        <a:srgbClr val="5B9BD5"/>
      </a:accent5>
      <a:accent6>
        <a:srgbClr val="70AD47"/>
      </a:accent6>
      <a:hlink>
        <a:srgbClr val="FFFFFF"/>
      </a:hlink>
      <a:folHlink>
        <a:srgbClr val="D8D8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bg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icture_insert" id="{04D40DA6-782C-45A3-A3B6-2B2F38BFE515}" vid="{A11BC8F1-A992-43BF-B8F3-2D76E51630FF}"/>
    </a:ext>
  </a:extLst>
</a:theme>
</file>

<file path=docProps/app.xml><?xml version="1.0" encoding="utf-8"?>
<Properties xmlns="http://schemas.openxmlformats.org/officeDocument/2006/extended-properties" xmlns:vt="http://schemas.openxmlformats.org/officeDocument/2006/docPropsVTypes">
  <Template>picture_insert</Template>
  <TotalTime>647</TotalTime>
  <Words>1851</Words>
  <Application>Microsoft Office PowerPoint</Application>
  <PresentationFormat>宽屏</PresentationFormat>
  <Paragraphs>81</Paragraphs>
  <Slides>15</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15</vt:i4>
      </vt:variant>
    </vt:vector>
  </HeadingPairs>
  <TitlesOfParts>
    <vt:vector size="18" baseType="lpstr">
      <vt:lpstr>Arial</vt:lpstr>
      <vt:lpstr>Cambria Math</vt:lpstr>
      <vt:lpstr>picture_insert</vt:lpstr>
      <vt:lpstr>PowerPoint 演示文稿</vt:lpstr>
      <vt:lpstr>一个简单的问题</vt:lpstr>
      <vt:lpstr>并查集</vt:lpstr>
      <vt:lpstr>并查集流程</vt:lpstr>
      <vt:lpstr>并查集操作</vt:lpstr>
      <vt:lpstr>并查集时间复杂度</vt:lpstr>
      <vt:lpstr>路径压缩</vt:lpstr>
      <vt:lpstr>按秩合并</vt:lpstr>
      <vt:lpstr>P1197 星球大战</vt:lpstr>
      <vt:lpstr>最小生成树</vt:lpstr>
      <vt:lpstr>Prim 算法</vt:lpstr>
      <vt:lpstr>Kruskal 算法</vt:lpstr>
      <vt:lpstr>POJ1679 The Unique MST</vt:lpstr>
      <vt:lpstr>P1967 货车运输</vt:lpstr>
      <vt:lpstr>P3623 免费道路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Nickel</dc:creator>
  <cp:lastModifiedBy>Zhang Nickel</cp:lastModifiedBy>
  <cp:revision>24</cp:revision>
  <dcterms:created xsi:type="dcterms:W3CDTF">2022-03-11T09:13:08Z</dcterms:created>
  <dcterms:modified xsi:type="dcterms:W3CDTF">2022-03-21T13:53:25Z</dcterms:modified>
</cp:coreProperties>
</file>