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3" r:id="rId8"/>
    <p:sldId id="270" r:id="rId9"/>
    <p:sldId id="261" r:id="rId10"/>
    <p:sldId id="269" r:id="rId11"/>
    <p:sldId id="265" r:id="rId12"/>
    <p:sldId id="266"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94" d="100"/>
          <a:sy n="94" d="100"/>
        </p:scale>
        <p:origin x="5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3047942-8D43-4CDB-A061-A16D2E87C718}"/>
              </a:ext>
            </a:extLst>
          </p:cNvPr>
          <p:cNvSpPr>
            <a:spLocks noGrp="1"/>
          </p:cNvSpPr>
          <p:nvPr>
            <p:ph sz="quarter" idx="11"/>
          </p:nvPr>
        </p:nvSpPr>
        <p:spPr>
          <a:xfrm>
            <a:off x="1524000" y="3191829"/>
            <a:ext cx="9144000" cy="455612"/>
          </a:xfrm>
          <a:solidFill>
            <a:srgbClr val="000000">
              <a:alpha val="10000"/>
            </a:srgbClr>
          </a:solidFill>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10">
            <a:extLst>
              <a:ext uri="{FF2B5EF4-FFF2-40B4-BE49-F238E27FC236}">
                <a16:creationId xmlns:a16="http://schemas.microsoft.com/office/drawing/2014/main" id="{50A6E7EE-289E-4BE1-9583-675D8BFA896B}"/>
              </a:ext>
            </a:extLst>
          </p:cNvPr>
          <p:cNvSpPr>
            <a:spLocks noGrp="1"/>
          </p:cNvSpPr>
          <p:nvPr>
            <p:ph type="body" sz="quarter" idx="12"/>
          </p:nvPr>
        </p:nvSpPr>
        <p:spPr>
          <a:xfrm>
            <a:off x="1524000" y="2199749"/>
            <a:ext cx="9144000" cy="989013"/>
          </a:xfrm>
          <a:solidFill>
            <a:srgbClr val="000000">
              <a:alpha val="10000"/>
            </a:srgbClr>
          </a:solidFill>
        </p:spPr>
        <p:txBody>
          <a:bodyPr/>
          <a:lstStyle>
            <a:lvl1pPr marL="0" indent="0">
              <a:buNone/>
              <a:defRPr sz="4400"/>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extLst>
      <p:ext uri="{BB962C8B-B14F-4D97-AF65-F5344CB8AC3E}">
        <p14:creationId xmlns:p14="http://schemas.microsoft.com/office/powerpoint/2010/main" val="82344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4D28-95E0-42AA-B399-87E98987EE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9F74DE-D371-4037-8FFF-C024760A54B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0F21C2-7B33-4C24-9B5A-A5E68492AD1D}"/>
              </a:ext>
            </a:extLst>
          </p:cNvPr>
          <p:cNvSpPr>
            <a:spLocks noGrp="1"/>
          </p:cNvSpPr>
          <p:nvPr>
            <p:ph type="dt" sz="half" idx="10"/>
          </p:nvPr>
        </p:nvSpPr>
        <p:spPr>
          <a:xfrm>
            <a:off x="838200" y="6356350"/>
            <a:ext cx="2743200" cy="365125"/>
          </a:xfrm>
          <a:prstGeom prst="rect">
            <a:avLst/>
          </a:prstGeom>
        </p:spPr>
        <p:txBody>
          <a:bodyPr/>
          <a:lstStyle/>
          <a:p>
            <a:fld id="{2150D635-B18A-42BF-A779-97DB152A7630}"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6B028253-6058-444D-9A40-3D8013A6728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A59A516-A1B2-4522-B2DE-0A4A840F102D}"/>
              </a:ext>
            </a:extLst>
          </p:cNvPr>
          <p:cNvSpPr>
            <a:spLocks noGrp="1"/>
          </p:cNvSpPr>
          <p:nvPr>
            <p:ph type="sldNum" sz="quarter" idx="12"/>
          </p:nvPr>
        </p:nvSpPr>
        <p:spPr>
          <a:xfrm>
            <a:off x="8610600" y="6356350"/>
            <a:ext cx="2743200" cy="365125"/>
          </a:xfrm>
          <a:prstGeom prst="rect">
            <a:avLst/>
          </a:prstGeom>
        </p:spPr>
        <p:txBody>
          <a:bodyPr/>
          <a:lstStyle/>
          <a:p>
            <a:fld id="{E4F19664-F738-447E-9279-8CC83A6888C8}" type="slidenum">
              <a:rPr lang="zh-CN" altLang="en-US" smtClean="0"/>
              <a:t>‹#›</a:t>
            </a:fld>
            <a:endParaRPr lang="zh-CN" altLang="en-US"/>
          </a:p>
        </p:txBody>
      </p:sp>
    </p:spTree>
    <p:extLst>
      <p:ext uri="{BB962C8B-B14F-4D97-AF65-F5344CB8AC3E}">
        <p14:creationId xmlns:p14="http://schemas.microsoft.com/office/powerpoint/2010/main" val="153403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268858-3943-43D9-B4FE-6DDDB87DCE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0F2CF5-F71E-4802-9720-8AA0F0C73A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1D2BE9-33D2-4FD5-BE68-391012A87301}"/>
              </a:ext>
            </a:extLst>
          </p:cNvPr>
          <p:cNvSpPr>
            <a:spLocks noGrp="1"/>
          </p:cNvSpPr>
          <p:nvPr>
            <p:ph type="dt" sz="half" idx="10"/>
          </p:nvPr>
        </p:nvSpPr>
        <p:spPr>
          <a:xfrm>
            <a:off x="838200" y="6356350"/>
            <a:ext cx="2743200" cy="365125"/>
          </a:xfrm>
          <a:prstGeom prst="rect">
            <a:avLst/>
          </a:prstGeom>
        </p:spPr>
        <p:txBody>
          <a:bodyPr/>
          <a:lstStyle/>
          <a:p>
            <a:fld id="{2150D635-B18A-42BF-A779-97DB152A7630}"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4A58CAA1-8016-4049-9DB1-3B20C97DA9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DEFD71D-3D2D-40B8-BDE1-1E6DE064666B}"/>
              </a:ext>
            </a:extLst>
          </p:cNvPr>
          <p:cNvSpPr>
            <a:spLocks noGrp="1"/>
          </p:cNvSpPr>
          <p:nvPr>
            <p:ph type="sldNum" sz="quarter" idx="12"/>
          </p:nvPr>
        </p:nvSpPr>
        <p:spPr>
          <a:xfrm>
            <a:off x="8610600" y="6356350"/>
            <a:ext cx="2743200" cy="365125"/>
          </a:xfrm>
          <a:prstGeom prst="rect">
            <a:avLst/>
          </a:prstGeom>
        </p:spPr>
        <p:txBody>
          <a:bodyPr/>
          <a:lstStyle/>
          <a:p>
            <a:fld id="{E4F19664-F738-447E-9279-8CC83A6888C8}" type="slidenum">
              <a:rPr lang="zh-CN" altLang="en-US" smtClean="0"/>
              <a:t>‹#›</a:t>
            </a:fld>
            <a:endParaRPr lang="zh-CN" altLang="en-US"/>
          </a:p>
        </p:txBody>
      </p:sp>
    </p:spTree>
    <p:extLst>
      <p:ext uri="{BB962C8B-B14F-4D97-AF65-F5344CB8AC3E}">
        <p14:creationId xmlns:p14="http://schemas.microsoft.com/office/powerpoint/2010/main" val="390587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9BD08-56A6-4894-85DE-D62CECD4CC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23330C-0F4B-4BC2-A511-FFD62F4B53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7958C6D-F9A8-4094-883E-CC5D538FA92D}"/>
              </a:ext>
            </a:extLst>
          </p:cNvPr>
          <p:cNvSpPr>
            <a:spLocks noGrp="1"/>
          </p:cNvSpPr>
          <p:nvPr>
            <p:ph type="dt" sz="half" idx="10"/>
          </p:nvPr>
        </p:nvSpPr>
        <p:spPr/>
        <p:txBody>
          <a:bodyPr/>
          <a:lstStyle/>
          <a:p>
            <a:fld id="{2150D635-B18A-42BF-A779-97DB152A7630}"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88E2EC1D-73C9-41BC-B9E9-99D73B35A4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CC381F-C018-4495-A8D5-55457EBEC207}"/>
              </a:ext>
            </a:extLst>
          </p:cNvPr>
          <p:cNvSpPr>
            <a:spLocks noGrp="1"/>
          </p:cNvSpPr>
          <p:nvPr>
            <p:ph type="sldNum" sz="quarter" idx="12"/>
          </p:nvPr>
        </p:nvSpPr>
        <p:spPr/>
        <p:txBody>
          <a:bodyPr/>
          <a:lstStyle/>
          <a:p>
            <a:fld id="{E4F19664-F738-447E-9279-8CC83A6888C8}" type="slidenum">
              <a:rPr lang="zh-CN" altLang="en-US" smtClean="0"/>
              <a:t>‹#›</a:t>
            </a:fld>
            <a:endParaRPr lang="zh-CN" altLang="en-US"/>
          </a:p>
        </p:txBody>
      </p:sp>
    </p:spTree>
    <p:extLst>
      <p:ext uri="{BB962C8B-B14F-4D97-AF65-F5344CB8AC3E}">
        <p14:creationId xmlns:p14="http://schemas.microsoft.com/office/powerpoint/2010/main" val="75763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62595-7262-43C9-B551-9860B5EF51E7}"/>
              </a:ext>
            </a:extLst>
          </p:cNvPr>
          <p:cNvSpPr>
            <a:spLocks noGrp="1"/>
          </p:cNvSpPr>
          <p:nvPr>
            <p:ph type="title"/>
          </p:nvPr>
        </p:nvSpPr>
        <p:spPr>
          <a:xfrm>
            <a:off x="838200" y="18256"/>
            <a:ext cx="10515600" cy="620184"/>
          </a:xfrm>
          <a:solidFill>
            <a:srgbClr val="000000">
              <a:alpha val="45000"/>
            </a:srgbClr>
          </a:solidFill>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6B6E2BC5-5850-465F-BD39-318964C07A56}"/>
              </a:ext>
            </a:extLst>
          </p:cNvPr>
          <p:cNvSpPr>
            <a:spLocks noGrp="1"/>
          </p:cNvSpPr>
          <p:nvPr>
            <p:ph idx="1"/>
          </p:nvPr>
        </p:nvSpPr>
        <p:spPr>
          <a:xfrm>
            <a:off x="838199" y="892175"/>
            <a:ext cx="10515600" cy="5664411"/>
          </a:xfrm>
          <a:solidFill>
            <a:srgbClr val="000000">
              <a:alpha val="45000"/>
            </a:srgbClr>
          </a:solidFill>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91842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9173E-3872-4717-BDE1-68F1CE8A71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dirty="0"/>
          </a:p>
        </p:txBody>
      </p:sp>
      <p:sp>
        <p:nvSpPr>
          <p:cNvPr id="3" name="文本占位符 2">
            <a:extLst>
              <a:ext uri="{FF2B5EF4-FFF2-40B4-BE49-F238E27FC236}">
                <a16:creationId xmlns:a16="http://schemas.microsoft.com/office/drawing/2014/main" id="{3A3666FA-B8F4-42B6-870E-87B9B8FD1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75653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1B918-755C-4CB5-BE95-E36C71F559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02EB28-0805-437B-96D6-D055484D2D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421142-C26F-4A5A-A40F-7DA26D6278E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3C7190-8275-4A78-99B8-409FF28D20EB}"/>
              </a:ext>
            </a:extLst>
          </p:cNvPr>
          <p:cNvSpPr>
            <a:spLocks noGrp="1"/>
          </p:cNvSpPr>
          <p:nvPr>
            <p:ph type="dt" sz="half" idx="10"/>
          </p:nvPr>
        </p:nvSpPr>
        <p:spPr>
          <a:xfrm>
            <a:off x="838200" y="6356350"/>
            <a:ext cx="2743200" cy="365125"/>
          </a:xfrm>
          <a:prstGeom prst="rect">
            <a:avLst/>
          </a:prstGeom>
        </p:spPr>
        <p:txBody>
          <a:bodyPr/>
          <a:lstStyle/>
          <a:p>
            <a:fld id="{2150D635-B18A-42BF-A779-97DB152A7630}" type="datetimeFigureOut">
              <a:rPr lang="zh-CN" altLang="en-US" smtClean="0"/>
              <a:t>2022/4/4</a:t>
            </a:fld>
            <a:endParaRPr lang="zh-CN" altLang="en-US"/>
          </a:p>
        </p:txBody>
      </p:sp>
      <p:sp>
        <p:nvSpPr>
          <p:cNvPr id="6" name="页脚占位符 5">
            <a:extLst>
              <a:ext uri="{FF2B5EF4-FFF2-40B4-BE49-F238E27FC236}">
                <a16:creationId xmlns:a16="http://schemas.microsoft.com/office/drawing/2014/main" id="{1D1C1478-B210-4AA4-A9A8-CB49BE69463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4A6C76-53FC-4750-8BEE-F7BF4B6631CD}"/>
              </a:ext>
            </a:extLst>
          </p:cNvPr>
          <p:cNvSpPr>
            <a:spLocks noGrp="1"/>
          </p:cNvSpPr>
          <p:nvPr>
            <p:ph type="sldNum" sz="quarter" idx="12"/>
          </p:nvPr>
        </p:nvSpPr>
        <p:spPr>
          <a:xfrm>
            <a:off x="8610600" y="6356350"/>
            <a:ext cx="2743200" cy="365125"/>
          </a:xfrm>
          <a:prstGeom prst="rect">
            <a:avLst/>
          </a:prstGeom>
        </p:spPr>
        <p:txBody>
          <a:bodyPr/>
          <a:lstStyle/>
          <a:p>
            <a:fld id="{E4F19664-F738-447E-9279-8CC83A6888C8}" type="slidenum">
              <a:rPr lang="zh-CN" altLang="en-US" smtClean="0"/>
              <a:t>‹#›</a:t>
            </a:fld>
            <a:endParaRPr lang="zh-CN" altLang="en-US"/>
          </a:p>
        </p:txBody>
      </p:sp>
    </p:spTree>
    <p:extLst>
      <p:ext uri="{BB962C8B-B14F-4D97-AF65-F5344CB8AC3E}">
        <p14:creationId xmlns:p14="http://schemas.microsoft.com/office/powerpoint/2010/main" val="139151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BE2DB-868F-42AA-A8D2-273AF3B603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B6E9FF-8168-44F2-945D-097558175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0CFFF4-DB25-4425-B025-586575F584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726FDB6-715E-46B7-8853-9609D9DBD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100D65-099C-4AED-9824-754F0FC1EF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8006980-9C6A-4EF9-B2E3-84736181DE86}"/>
              </a:ext>
            </a:extLst>
          </p:cNvPr>
          <p:cNvSpPr>
            <a:spLocks noGrp="1"/>
          </p:cNvSpPr>
          <p:nvPr>
            <p:ph type="dt" sz="half" idx="10"/>
          </p:nvPr>
        </p:nvSpPr>
        <p:spPr>
          <a:xfrm>
            <a:off x="838200" y="6356350"/>
            <a:ext cx="2743200" cy="365125"/>
          </a:xfrm>
          <a:prstGeom prst="rect">
            <a:avLst/>
          </a:prstGeom>
        </p:spPr>
        <p:txBody>
          <a:bodyPr/>
          <a:lstStyle/>
          <a:p>
            <a:fld id="{2150D635-B18A-42BF-A779-97DB152A7630}" type="datetimeFigureOut">
              <a:rPr lang="zh-CN" altLang="en-US" smtClean="0"/>
              <a:t>2022/4/4</a:t>
            </a:fld>
            <a:endParaRPr lang="zh-CN" altLang="en-US"/>
          </a:p>
        </p:txBody>
      </p:sp>
      <p:sp>
        <p:nvSpPr>
          <p:cNvPr id="8" name="页脚占位符 7">
            <a:extLst>
              <a:ext uri="{FF2B5EF4-FFF2-40B4-BE49-F238E27FC236}">
                <a16:creationId xmlns:a16="http://schemas.microsoft.com/office/drawing/2014/main" id="{4C87518A-8D66-4034-AE93-FE36989C39B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2A35C52-260C-442E-B0FA-2B124D821529}"/>
              </a:ext>
            </a:extLst>
          </p:cNvPr>
          <p:cNvSpPr>
            <a:spLocks noGrp="1"/>
          </p:cNvSpPr>
          <p:nvPr>
            <p:ph type="sldNum" sz="quarter" idx="12"/>
          </p:nvPr>
        </p:nvSpPr>
        <p:spPr>
          <a:xfrm>
            <a:off x="8610600" y="6356350"/>
            <a:ext cx="2743200" cy="365125"/>
          </a:xfrm>
          <a:prstGeom prst="rect">
            <a:avLst/>
          </a:prstGeom>
        </p:spPr>
        <p:txBody>
          <a:bodyPr/>
          <a:lstStyle/>
          <a:p>
            <a:fld id="{E4F19664-F738-447E-9279-8CC83A6888C8}" type="slidenum">
              <a:rPr lang="zh-CN" altLang="en-US" smtClean="0"/>
              <a:t>‹#›</a:t>
            </a:fld>
            <a:endParaRPr lang="zh-CN" altLang="en-US"/>
          </a:p>
        </p:txBody>
      </p:sp>
    </p:spTree>
    <p:extLst>
      <p:ext uri="{BB962C8B-B14F-4D97-AF65-F5344CB8AC3E}">
        <p14:creationId xmlns:p14="http://schemas.microsoft.com/office/powerpoint/2010/main" val="239628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7F28F-697B-43DE-8665-9B2EDAFE18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1EABA9-A374-4A7A-A6CB-9D953532C125}"/>
              </a:ext>
            </a:extLst>
          </p:cNvPr>
          <p:cNvSpPr>
            <a:spLocks noGrp="1"/>
          </p:cNvSpPr>
          <p:nvPr>
            <p:ph type="dt" sz="half" idx="10"/>
          </p:nvPr>
        </p:nvSpPr>
        <p:spPr>
          <a:xfrm>
            <a:off x="838200" y="6356350"/>
            <a:ext cx="2743200" cy="365125"/>
          </a:xfrm>
          <a:prstGeom prst="rect">
            <a:avLst/>
          </a:prstGeom>
        </p:spPr>
        <p:txBody>
          <a:bodyPr/>
          <a:lstStyle/>
          <a:p>
            <a:fld id="{2150D635-B18A-42BF-A779-97DB152A7630}" type="datetimeFigureOut">
              <a:rPr lang="zh-CN" altLang="en-US" smtClean="0"/>
              <a:t>2022/4/4</a:t>
            </a:fld>
            <a:endParaRPr lang="zh-CN" altLang="en-US"/>
          </a:p>
        </p:txBody>
      </p:sp>
      <p:sp>
        <p:nvSpPr>
          <p:cNvPr id="4" name="页脚占位符 3">
            <a:extLst>
              <a:ext uri="{FF2B5EF4-FFF2-40B4-BE49-F238E27FC236}">
                <a16:creationId xmlns:a16="http://schemas.microsoft.com/office/drawing/2014/main" id="{A2FDEFF3-C804-4F2D-B635-6C6E8725860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DB013E18-9A62-4E39-B5D0-C4B291167237}"/>
              </a:ext>
            </a:extLst>
          </p:cNvPr>
          <p:cNvSpPr>
            <a:spLocks noGrp="1"/>
          </p:cNvSpPr>
          <p:nvPr>
            <p:ph type="sldNum" sz="quarter" idx="12"/>
          </p:nvPr>
        </p:nvSpPr>
        <p:spPr>
          <a:xfrm>
            <a:off x="8610600" y="6356350"/>
            <a:ext cx="2743200" cy="365125"/>
          </a:xfrm>
          <a:prstGeom prst="rect">
            <a:avLst/>
          </a:prstGeom>
        </p:spPr>
        <p:txBody>
          <a:bodyPr/>
          <a:lstStyle/>
          <a:p>
            <a:fld id="{E4F19664-F738-447E-9279-8CC83A6888C8}" type="slidenum">
              <a:rPr lang="zh-CN" altLang="en-US" smtClean="0"/>
              <a:t>‹#›</a:t>
            </a:fld>
            <a:endParaRPr lang="zh-CN" altLang="en-US"/>
          </a:p>
        </p:txBody>
      </p:sp>
    </p:spTree>
    <p:extLst>
      <p:ext uri="{BB962C8B-B14F-4D97-AF65-F5344CB8AC3E}">
        <p14:creationId xmlns:p14="http://schemas.microsoft.com/office/powerpoint/2010/main" val="383860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9DE371-9B57-43CD-AEA1-6455FB378857}"/>
              </a:ext>
            </a:extLst>
          </p:cNvPr>
          <p:cNvSpPr>
            <a:spLocks noGrp="1"/>
          </p:cNvSpPr>
          <p:nvPr>
            <p:ph type="dt" sz="half" idx="10"/>
          </p:nvPr>
        </p:nvSpPr>
        <p:spPr>
          <a:xfrm>
            <a:off x="838200" y="6356350"/>
            <a:ext cx="2743200" cy="365125"/>
          </a:xfrm>
          <a:prstGeom prst="rect">
            <a:avLst/>
          </a:prstGeom>
        </p:spPr>
        <p:txBody>
          <a:bodyPr/>
          <a:lstStyle/>
          <a:p>
            <a:fld id="{2150D635-B18A-42BF-A779-97DB152A7630}" type="datetimeFigureOut">
              <a:rPr lang="zh-CN" altLang="en-US" smtClean="0"/>
              <a:t>2022/4/4</a:t>
            </a:fld>
            <a:endParaRPr lang="zh-CN" altLang="en-US"/>
          </a:p>
        </p:txBody>
      </p:sp>
      <p:sp>
        <p:nvSpPr>
          <p:cNvPr id="3" name="页脚占位符 2">
            <a:extLst>
              <a:ext uri="{FF2B5EF4-FFF2-40B4-BE49-F238E27FC236}">
                <a16:creationId xmlns:a16="http://schemas.microsoft.com/office/drawing/2014/main" id="{73A7720F-FA81-4620-8C74-E9C33C80683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5942791-441B-425D-B49B-A2E68FA802D9}"/>
              </a:ext>
            </a:extLst>
          </p:cNvPr>
          <p:cNvSpPr>
            <a:spLocks noGrp="1"/>
          </p:cNvSpPr>
          <p:nvPr>
            <p:ph type="sldNum" sz="quarter" idx="12"/>
          </p:nvPr>
        </p:nvSpPr>
        <p:spPr>
          <a:xfrm>
            <a:off x="8610600" y="6356350"/>
            <a:ext cx="2743200" cy="365125"/>
          </a:xfrm>
          <a:prstGeom prst="rect">
            <a:avLst/>
          </a:prstGeom>
        </p:spPr>
        <p:txBody>
          <a:bodyPr/>
          <a:lstStyle/>
          <a:p>
            <a:fld id="{E4F19664-F738-447E-9279-8CC83A6888C8}" type="slidenum">
              <a:rPr lang="zh-CN" altLang="en-US" smtClean="0"/>
              <a:t>‹#›</a:t>
            </a:fld>
            <a:endParaRPr lang="zh-CN" altLang="en-US"/>
          </a:p>
        </p:txBody>
      </p:sp>
    </p:spTree>
    <p:extLst>
      <p:ext uri="{BB962C8B-B14F-4D97-AF65-F5344CB8AC3E}">
        <p14:creationId xmlns:p14="http://schemas.microsoft.com/office/powerpoint/2010/main" val="176359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DC840-5271-42EF-A370-AECD3B4B57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8EDA49-64A1-4E74-A8FC-D965BA047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A01552-AB79-409C-A734-EF855D232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1343CD-09BC-4BB9-A1D4-69FE875A11AE}"/>
              </a:ext>
            </a:extLst>
          </p:cNvPr>
          <p:cNvSpPr>
            <a:spLocks noGrp="1"/>
          </p:cNvSpPr>
          <p:nvPr>
            <p:ph type="dt" sz="half" idx="10"/>
          </p:nvPr>
        </p:nvSpPr>
        <p:spPr>
          <a:xfrm>
            <a:off x="838200" y="6356350"/>
            <a:ext cx="2743200" cy="365125"/>
          </a:xfrm>
          <a:prstGeom prst="rect">
            <a:avLst/>
          </a:prstGeom>
        </p:spPr>
        <p:txBody>
          <a:bodyPr/>
          <a:lstStyle/>
          <a:p>
            <a:fld id="{2150D635-B18A-42BF-A779-97DB152A7630}" type="datetimeFigureOut">
              <a:rPr lang="zh-CN" altLang="en-US" smtClean="0"/>
              <a:t>2022/4/4</a:t>
            </a:fld>
            <a:endParaRPr lang="zh-CN" altLang="en-US"/>
          </a:p>
        </p:txBody>
      </p:sp>
      <p:sp>
        <p:nvSpPr>
          <p:cNvPr id="6" name="页脚占位符 5">
            <a:extLst>
              <a:ext uri="{FF2B5EF4-FFF2-40B4-BE49-F238E27FC236}">
                <a16:creationId xmlns:a16="http://schemas.microsoft.com/office/drawing/2014/main" id="{66B478D3-7516-4836-933A-8A3963181F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78A74B5-555B-49FA-B18C-609790DB73B6}"/>
              </a:ext>
            </a:extLst>
          </p:cNvPr>
          <p:cNvSpPr>
            <a:spLocks noGrp="1"/>
          </p:cNvSpPr>
          <p:nvPr>
            <p:ph type="sldNum" sz="quarter" idx="12"/>
          </p:nvPr>
        </p:nvSpPr>
        <p:spPr>
          <a:xfrm>
            <a:off x="8610600" y="6356350"/>
            <a:ext cx="2743200" cy="365125"/>
          </a:xfrm>
          <a:prstGeom prst="rect">
            <a:avLst/>
          </a:prstGeom>
        </p:spPr>
        <p:txBody>
          <a:bodyPr/>
          <a:lstStyle/>
          <a:p>
            <a:fld id="{E4F19664-F738-447E-9279-8CC83A6888C8}" type="slidenum">
              <a:rPr lang="zh-CN" altLang="en-US" smtClean="0"/>
              <a:t>‹#›</a:t>
            </a:fld>
            <a:endParaRPr lang="zh-CN" altLang="en-US"/>
          </a:p>
        </p:txBody>
      </p:sp>
    </p:spTree>
    <p:extLst>
      <p:ext uri="{BB962C8B-B14F-4D97-AF65-F5344CB8AC3E}">
        <p14:creationId xmlns:p14="http://schemas.microsoft.com/office/powerpoint/2010/main" val="39425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E02C5-8B9D-4BE3-9870-40DD28CB96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F17765-AC01-4E83-B534-31834E80B8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383842DF-3F8F-436E-8D27-D08CA3005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18C0F2-FD30-4C65-877F-D8FA7CE6BA7A}"/>
              </a:ext>
            </a:extLst>
          </p:cNvPr>
          <p:cNvSpPr>
            <a:spLocks noGrp="1"/>
          </p:cNvSpPr>
          <p:nvPr>
            <p:ph type="dt" sz="half" idx="10"/>
          </p:nvPr>
        </p:nvSpPr>
        <p:spPr>
          <a:xfrm>
            <a:off x="838200" y="6356350"/>
            <a:ext cx="2743200" cy="365125"/>
          </a:xfrm>
          <a:prstGeom prst="rect">
            <a:avLst/>
          </a:prstGeom>
        </p:spPr>
        <p:txBody>
          <a:bodyPr/>
          <a:lstStyle/>
          <a:p>
            <a:fld id="{2150D635-B18A-42BF-A779-97DB152A7630}" type="datetimeFigureOut">
              <a:rPr lang="zh-CN" altLang="en-US" smtClean="0"/>
              <a:t>2022/4/4</a:t>
            </a:fld>
            <a:endParaRPr lang="zh-CN" altLang="en-US"/>
          </a:p>
        </p:txBody>
      </p:sp>
      <p:sp>
        <p:nvSpPr>
          <p:cNvPr id="6" name="页脚占位符 5">
            <a:extLst>
              <a:ext uri="{FF2B5EF4-FFF2-40B4-BE49-F238E27FC236}">
                <a16:creationId xmlns:a16="http://schemas.microsoft.com/office/drawing/2014/main" id="{14254340-0D45-48C2-8713-A4F4392C8E4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8947F6D-96AD-4FE8-8B54-B566BC98181D}"/>
              </a:ext>
            </a:extLst>
          </p:cNvPr>
          <p:cNvSpPr>
            <a:spLocks noGrp="1"/>
          </p:cNvSpPr>
          <p:nvPr>
            <p:ph type="sldNum" sz="quarter" idx="12"/>
          </p:nvPr>
        </p:nvSpPr>
        <p:spPr>
          <a:xfrm>
            <a:off x="8610600" y="6356350"/>
            <a:ext cx="2743200" cy="365125"/>
          </a:xfrm>
          <a:prstGeom prst="rect">
            <a:avLst/>
          </a:prstGeom>
        </p:spPr>
        <p:txBody>
          <a:bodyPr/>
          <a:lstStyle/>
          <a:p>
            <a:fld id="{E4F19664-F738-447E-9279-8CC83A6888C8}" type="slidenum">
              <a:rPr lang="zh-CN" altLang="en-US" smtClean="0"/>
              <a:t>‹#›</a:t>
            </a:fld>
            <a:endParaRPr lang="zh-CN" altLang="en-US"/>
          </a:p>
        </p:txBody>
      </p:sp>
    </p:spTree>
    <p:extLst>
      <p:ext uri="{BB962C8B-B14F-4D97-AF65-F5344CB8AC3E}">
        <p14:creationId xmlns:p14="http://schemas.microsoft.com/office/powerpoint/2010/main" val="195809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18C758-7D92-4550-B433-990CF54D0CEE}"/>
              </a:ext>
            </a:extLst>
          </p:cNvPr>
          <p:cNvSpPr>
            <a:spLocks noGrp="1"/>
          </p:cNvSpPr>
          <p:nvPr>
            <p:ph type="title"/>
          </p:nvPr>
        </p:nvSpPr>
        <p:spPr>
          <a:xfrm>
            <a:off x="838200" y="18255"/>
            <a:ext cx="10515600" cy="619200"/>
          </a:xfrm>
          <a:prstGeom prst="rect">
            <a:avLst/>
          </a:prstGeom>
          <a:solidFill>
            <a:srgbClr val="000000">
              <a:alpha val="35000"/>
            </a:srgbClr>
          </a:solidFill>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252EEAF-0D95-4F4D-815F-DE4AD9110596}"/>
              </a:ext>
            </a:extLst>
          </p:cNvPr>
          <p:cNvSpPr>
            <a:spLocks noGrp="1"/>
          </p:cNvSpPr>
          <p:nvPr>
            <p:ph type="body" idx="1"/>
          </p:nvPr>
        </p:nvSpPr>
        <p:spPr>
          <a:xfrm>
            <a:off x="838200" y="892800"/>
            <a:ext cx="10515600" cy="5662800"/>
          </a:xfrm>
          <a:prstGeom prst="rect">
            <a:avLst/>
          </a:prstGeom>
          <a:solidFill>
            <a:srgbClr val="000000">
              <a:alpha val="35000"/>
            </a:srgbClr>
          </a:solidFill>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80658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C791340-0C23-4811-995D-0C8FC982D60E}"/>
              </a:ext>
            </a:extLst>
          </p:cNvPr>
          <p:cNvSpPr>
            <a:spLocks noGrp="1"/>
          </p:cNvSpPr>
          <p:nvPr>
            <p:ph sz="quarter" idx="11"/>
          </p:nvPr>
        </p:nvSpPr>
        <p:spPr/>
        <p:txBody>
          <a:bodyPr/>
          <a:lstStyle/>
          <a:p>
            <a:pPr algn="r"/>
            <a:r>
              <a:rPr lang="en-US" altLang="zh-CN" dirty="0" err="1"/>
              <a:t>Nickel_Angel</a:t>
            </a:r>
            <a:endParaRPr lang="zh-CN" altLang="en-US" dirty="0"/>
          </a:p>
        </p:txBody>
      </p:sp>
      <p:sp>
        <p:nvSpPr>
          <p:cNvPr id="5" name="文本占位符 4">
            <a:extLst>
              <a:ext uri="{FF2B5EF4-FFF2-40B4-BE49-F238E27FC236}">
                <a16:creationId xmlns:a16="http://schemas.microsoft.com/office/drawing/2014/main" id="{A4B0E307-6716-4051-A11A-13FC03068C73}"/>
              </a:ext>
            </a:extLst>
          </p:cNvPr>
          <p:cNvSpPr>
            <a:spLocks noGrp="1"/>
          </p:cNvSpPr>
          <p:nvPr>
            <p:ph type="body" sz="quarter" idx="12"/>
          </p:nvPr>
        </p:nvSpPr>
        <p:spPr/>
        <p:txBody>
          <a:bodyPr/>
          <a:lstStyle/>
          <a:p>
            <a:pPr algn="r"/>
            <a:r>
              <a:rPr lang="zh-CN" altLang="en-US" dirty="0"/>
              <a:t>树形</a:t>
            </a:r>
            <a:r>
              <a:rPr lang="en-US" altLang="zh-CN" dirty="0" err="1"/>
              <a:t>dp</a:t>
            </a:r>
            <a:endParaRPr lang="zh-CN" altLang="en-US" dirty="0"/>
          </a:p>
        </p:txBody>
      </p:sp>
    </p:spTree>
    <p:extLst>
      <p:ext uri="{BB962C8B-B14F-4D97-AF65-F5344CB8AC3E}">
        <p14:creationId xmlns:p14="http://schemas.microsoft.com/office/powerpoint/2010/main" val="182369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C0417-1E3D-49FA-AF20-1AF8B0AB7E01}"/>
              </a:ext>
            </a:extLst>
          </p:cNvPr>
          <p:cNvSpPr>
            <a:spLocks noGrp="1"/>
          </p:cNvSpPr>
          <p:nvPr>
            <p:ph type="title"/>
          </p:nvPr>
        </p:nvSpPr>
        <p:spPr/>
        <p:txBody>
          <a:bodyPr>
            <a:normAutofit fontScale="90000"/>
          </a:bodyPr>
          <a:lstStyle/>
          <a:p>
            <a:r>
              <a:rPr lang="en-US" altLang="zh-CN" dirty="0"/>
              <a:t>P3177 </a:t>
            </a:r>
            <a:r>
              <a:rPr lang="zh-CN" altLang="en-US" dirty="0"/>
              <a:t>树上染色</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C358C8-B4F1-443C-A3A3-4BFD25C2B9C8}"/>
                  </a:ext>
                </a:extLst>
              </p:cNvPr>
              <p:cNvSpPr>
                <a:spLocks noGrp="1"/>
              </p:cNvSpPr>
              <p:nvPr>
                <p:ph idx="1"/>
              </p:nvPr>
            </p:nvSpPr>
            <p:spPr/>
            <p:txBody>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oMath>
                </a14:m>
                <a:r>
                  <a:rPr lang="zh-CN" altLang="en-US" dirty="0"/>
                  <a:t> 个结点的树，每条边有长度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t>。要求选择恰好 </a:t>
                </a:r>
                <a14:m>
                  <m:oMath xmlns:m="http://schemas.openxmlformats.org/officeDocument/2006/math">
                    <m:r>
                      <a:rPr lang="en-US" altLang="zh-CN" b="0" i="1" smtClean="0">
                        <a:latin typeface="Cambria Math" panose="02040503050406030204" pitchFamily="18" charset="0"/>
                      </a:rPr>
                      <m:t>𝑘</m:t>
                    </m:r>
                  </m:oMath>
                </a14:m>
                <a:r>
                  <a:rPr lang="zh-CN" altLang="en-US" dirty="0"/>
                  <a:t> 个结点染成黑色，其余结点染成白色，这时会获得黑点两两之间的距离加上白点两两之间的距离的和的受益。问收益的最大值。</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≤2000</m:t>
                    </m:r>
                  </m:oMath>
                </a14:m>
                <a:r>
                  <a:rPr lang="zh-CN" altLang="en-US" b="0" dirty="0"/>
                  <a:t>。</a:t>
                </a:r>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90C358C8-B4F1-443C-A3A3-4BFD25C2B9C8}"/>
                  </a:ext>
                </a:extLst>
              </p:cNvPr>
              <p:cNvSpPr>
                <a:spLocks noGrp="1" noRot="1" noChangeAspect="1" noMove="1" noResize="1" noEditPoints="1" noAdjustHandles="1" noChangeArrowheads="1" noChangeShapeType="1" noTextEdit="1"/>
              </p:cNvSpPr>
              <p:nvPr>
                <p:ph idx="1"/>
              </p:nvPr>
            </p:nvSpPr>
            <p:spPr>
              <a:blipFill>
                <a:blip r:embed="rId2"/>
                <a:stretch>
                  <a:fillRect l="-754" t="-1828"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6565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FFDDA-0589-4BC1-8503-C3B4181F49DA}"/>
              </a:ext>
            </a:extLst>
          </p:cNvPr>
          <p:cNvSpPr>
            <a:spLocks noGrp="1"/>
          </p:cNvSpPr>
          <p:nvPr>
            <p:ph type="title"/>
          </p:nvPr>
        </p:nvSpPr>
        <p:spPr/>
        <p:txBody>
          <a:bodyPr>
            <a:normAutofit fontScale="90000"/>
          </a:bodyPr>
          <a:lstStyle/>
          <a:p>
            <a:r>
              <a:rPr lang="en-US" altLang="zh-CN" dirty="0"/>
              <a:t>P1352 </a:t>
            </a:r>
            <a:r>
              <a:rPr lang="zh-CN" altLang="en-US" dirty="0"/>
              <a:t>没有上司的舞会</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4F1A8E1-C05F-4DFB-8ABB-7402BCEB3AE5}"/>
                  </a:ext>
                </a:extLst>
              </p:cNvPr>
              <p:cNvSpPr>
                <a:spLocks noGrp="1"/>
              </p:cNvSpPr>
              <p:nvPr>
                <p:ph idx="1"/>
              </p:nvPr>
            </p:nvSpPr>
            <p:spPr/>
            <p:txBody>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oMath>
                </a14:m>
                <a:r>
                  <a:rPr lang="zh-CN" altLang="en-US" dirty="0"/>
                  <a:t> 个结点的有根树，每个点的点权为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，现在要选择一些结点使得权值和最大。要求如果两个结点有边直接相连，那么这两个结点不能同时被选择。</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24F1A8E1-C05F-4DFB-8ABB-7402BCEB3AE5}"/>
                  </a:ext>
                </a:extLst>
              </p:cNvPr>
              <p:cNvSpPr>
                <a:spLocks noGrp="1" noRot="1" noChangeAspect="1" noMove="1" noResize="1" noEditPoints="1" noAdjustHandles="1" noChangeArrowheads="1" noChangeShapeType="1" noTextEdit="1"/>
              </p:cNvSpPr>
              <p:nvPr>
                <p:ph idx="1"/>
              </p:nvPr>
            </p:nvSpPr>
            <p:spPr>
              <a:blipFill>
                <a:blip r:embed="rId2"/>
                <a:stretch>
                  <a:fillRect l="-754" t="-1828"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15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453B6-C495-4CED-A472-43E5F8EB13A3}"/>
              </a:ext>
            </a:extLst>
          </p:cNvPr>
          <p:cNvSpPr>
            <a:spLocks noGrp="1"/>
          </p:cNvSpPr>
          <p:nvPr>
            <p:ph type="title"/>
          </p:nvPr>
        </p:nvSpPr>
        <p:spPr/>
        <p:txBody>
          <a:bodyPr>
            <a:normAutofit fontScale="90000"/>
          </a:bodyPr>
          <a:lstStyle/>
          <a:p>
            <a:r>
              <a:rPr lang="zh-CN" altLang="en-US" dirty="0"/>
              <a:t>结点选择</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E4020DB-EB48-45DB-94B9-0A791A63E316}"/>
                  </a:ext>
                </a:extLst>
              </p:cNvPr>
              <p:cNvSpPr>
                <a:spLocks noGrp="1"/>
              </p:cNvSpPr>
              <p:nvPr>
                <p:ph idx="1"/>
              </p:nvPr>
            </p:nvSpPr>
            <p:spPr/>
            <p:txBody>
              <a:bodyPr/>
              <a:lstStyle/>
              <a:p>
                <a:r>
                  <a:rPr lang="zh-CN" altLang="en-US" dirty="0"/>
                  <a:t>我们仍然考虑将问题分解成以某个结点 </a:t>
                </a:r>
                <a14:m>
                  <m:oMath xmlns:m="http://schemas.openxmlformats.org/officeDocument/2006/math">
                    <m:r>
                      <a:rPr lang="en-US" altLang="zh-CN" b="0" i="1" smtClean="0">
                        <a:latin typeface="Cambria Math" panose="02040503050406030204" pitchFamily="18" charset="0"/>
                      </a:rPr>
                      <m:t>𝑢</m:t>
                    </m:r>
                  </m:oMath>
                </a14:m>
                <a:r>
                  <a:rPr lang="zh-CN" altLang="en-US" dirty="0"/>
                  <a:t> 为根的子树的子问题，不难发现我们在考虑 </a:t>
                </a:r>
                <a14:m>
                  <m:oMath xmlns:m="http://schemas.openxmlformats.org/officeDocument/2006/math">
                    <m:r>
                      <a:rPr lang="en-US" altLang="zh-CN" b="0" i="1" smtClean="0">
                        <a:latin typeface="Cambria Math" panose="02040503050406030204" pitchFamily="18" charset="0"/>
                      </a:rPr>
                      <m:t>𝑢</m:t>
                    </m:r>
                  </m:oMath>
                </a14:m>
                <a:r>
                  <a:rPr lang="zh-CN" altLang="en-US" dirty="0"/>
                  <a:t> 的儿子结点 </a:t>
                </a:r>
                <a14:m>
                  <m:oMath xmlns:m="http://schemas.openxmlformats.org/officeDocument/2006/math">
                    <m:r>
                      <a:rPr lang="en-US" altLang="zh-CN" b="0" i="1" smtClean="0">
                        <a:latin typeface="Cambria Math" panose="02040503050406030204" pitchFamily="18" charset="0"/>
                      </a:rPr>
                      <m:t>𝑣</m:t>
                    </m:r>
                  </m:oMath>
                </a14:m>
                <a:r>
                  <a:rPr lang="zh-CN" altLang="en-US" dirty="0"/>
                  <a:t> 的答案如何合并时，我们发现我们只需考虑 </a:t>
                </a:r>
                <a14:m>
                  <m:oMath xmlns:m="http://schemas.openxmlformats.org/officeDocument/2006/math">
                    <m:r>
                      <a:rPr lang="en-US" altLang="zh-CN" b="0" i="1" smtClean="0">
                        <a:latin typeface="Cambria Math" panose="02040503050406030204" pitchFamily="18" charset="0"/>
                      </a:rPr>
                      <m:t>𝑢</m:t>
                    </m:r>
                  </m:oMath>
                </a14:m>
                <a:r>
                  <a:rPr lang="zh-CN" altLang="en-US" dirty="0"/>
                  <a:t> 和 </a:t>
                </a:r>
                <a14:m>
                  <m:oMath xmlns:m="http://schemas.openxmlformats.org/officeDocument/2006/math">
                    <m:r>
                      <a:rPr lang="en-US" altLang="zh-CN" b="0" i="1" smtClean="0">
                        <a:latin typeface="Cambria Math" panose="02040503050406030204" pitchFamily="18" charset="0"/>
                      </a:rPr>
                      <m:t>𝑣</m:t>
                    </m:r>
                  </m:oMath>
                </a14:m>
                <a:r>
                  <a:rPr lang="zh-CN" altLang="en-US" dirty="0"/>
                  <a:t> 是否被我们选择。</a:t>
                </a:r>
                <a:endParaRPr lang="en-US" altLang="zh-CN" dirty="0"/>
              </a:p>
              <a:p>
                <a:r>
                  <a:rPr lang="zh-CN" altLang="en-US" dirty="0"/>
                  <a:t>所以我们可以考虑设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,0/1</m:t>
                        </m:r>
                      </m:sub>
                    </m:sSub>
                  </m:oMath>
                </a14:m>
                <a:r>
                  <a:rPr lang="zh-CN" altLang="en-US" dirty="0"/>
                  <a:t> 表明以 </a:t>
                </a:r>
                <a14:m>
                  <m:oMath xmlns:m="http://schemas.openxmlformats.org/officeDocument/2006/math">
                    <m:r>
                      <a:rPr lang="en-US" altLang="zh-CN" b="0" i="1" smtClean="0">
                        <a:latin typeface="Cambria Math" panose="02040503050406030204" pitchFamily="18" charset="0"/>
                      </a:rPr>
                      <m:t>𝑢</m:t>
                    </m:r>
                  </m:oMath>
                </a14:m>
                <a:r>
                  <a:rPr lang="zh-CN" altLang="en-US" dirty="0"/>
                  <a:t> 为根的子树中，没有选择 </a:t>
                </a:r>
                <a:r>
                  <a:rPr lang="en-US" altLang="zh-CN" dirty="0"/>
                  <a:t>/ </a:t>
                </a:r>
                <a:r>
                  <a:rPr lang="zh-CN" altLang="en-US" dirty="0"/>
                  <a:t>选择了结点 </a:t>
                </a:r>
                <a14:m>
                  <m:oMath xmlns:m="http://schemas.openxmlformats.org/officeDocument/2006/math">
                    <m:r>
                      <a:rPr lang="en-US" altLang="zh-CN" b="0" i="1" smtClean="0">
                        <a:latin typeface="Cambria Math" panose="02040503050406030204" pitchFamily="18" charset="0"/>
                      </a:rPr>
                      <m:t>𝑢</m:t>
                    </m:r>
                  </m:oMath>
                </a14:m>
                <a:r>
                  <a:rPr lang="zh-CN" altLang="en-US" dirty="0"/>
                  <a:t> 的最大权值和。则转移为：</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𝑠𝑜𝑛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ub>
                        <m:sup/>
                        <m:e>
                          <m:r>
                            <m:rPr>
                              <m:sty m:val="p"/>
                            </m:rPr>
                            <a:rPr lang="en-US" altLang="zh-CN" b="0" i="1" smtClean="0">
                              <a:latin typeface="Cambria Math" panose="02040503050406030204" pitchFamily="18" charset="0"/>
                            </a:rPr>
                            <m:t>max</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nary>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𝑠𝑜𝑛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,0</m:t>
                              </m:r>
                            </m:sub>
                          </m:sSub>
                        </m:e>
                      </m:nary>
                    </m:oMath>
                  </m:oMathPara>
                </a14:m>
                <a:endParaRPr lang="en-US" altLang="zh-CN" dirty="0"/>
              </a:p>
              <a:p>
                <a:r>
                  <a:rPr lang="zh-CN" altLang="en-US" dirty="0"/>
                  <a:t>最终答案为 </a:t>
                </a:r>
                <a14:m>
                  <m:oMath xmlns:m="http://schemas.openxmlformats.org/officeDocument/2006/math">
                    <m:r>
                      <m:rPr>
                        <m:sty m:val="p"/>
                      </m:rPr>
                      <a:rPr lang="en-US" altLang="zh-CN" b="0" i="1" smtClean="0">
                        <a:latin typeface="Cambria Math" panose="02040503050406030204" pitchFamily="18" charset="0"/>
                      </a:rPr>
                      <m:t>max</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𝑟𝑜𝑜𝑡</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𝑟𝑜𝑜𝑡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4E4020DB-EB48-45DB-94B9-0A791A63E316}"/>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138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78A67-E0CD-473A-9203-70E94D45CCC0}"/>
              </a:ext>
            </a:extLst>
          </p:cNvPr>
          <p:cNvSpPr>
            <a:spLocks noGrp="1"/>
          </p:cNvSpPr>
          <p:nvPr>
            <p:ph type="title"/>
          </p:nvPr>
        </p:nvSpPr>
        <p:spPr/>
        <p:txBody>
          <a:bodyPr>
            <a:normAutofit fontScale="90000"/>
          </a:bodyPr>
          <a:lstStyle/>
          <a:p>
            <a:r>
              <a:rPr lang="en-US" altLang="zh-CN" dirty="0"/>
              <a:t>P2986 Great Cow Gathering 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E98EB3-65F2-4CDB-9908-BB3DB4802A1D}"/>
                  </a:ext>
                </a:extLst>
              </p:cNvPr>
              <p:cNvSpPr>
                <a:spLocks noGrp="1"/>
              </p:cNvSpPr>
              <p:nvPr>
                <p:ph idx="1"/>
              </p:nvPr>
            </p:nvSpPr>
            <p:spPr/>
            <p:txBody>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oMath>
                </a14:m>
                <a:r>
                  <a:rPr lang="zh-CN" altLang="en-US" dirty="0"/>
                  <a:t> 个结点的树，每条边有长度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t>，每个结点 </a:t>
                </a:r>
                <a14:m>
                  <m:oMath xmlns:m="http://schemas.openxmlformats.org/officeDocument/2006/math">
                    <m:r>
                      <a:rPr lang="en-US" altLang="zh-CN" b="0" i="1" smtClean="0">
                        <a:latin typeface="Cambria Math" panose="02040503050406030204" pitchFamily="18" charset="0"/>
                      </a:rPr>
                      <m:t>𝑢</m:t>
                    </m:r>
                  </m:oMath>
                </a14:m>
                <a:r>
                  <a:rPr lang="zh-CN" altLang="en-US" dirty="0"/>
                  <a:t> 都有一个牛棚，牛棚中住着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𝑢</m:t>
                        </m:r>
                      </m:sub>
                    </m:sSub>
                  </m:oMath>
                </a14:m>
                <a:r>
                  <a:rPr lang="zh-CN" altLang="en-US" dirty="0"/>
                  <a:t> 头牛。现在要将所有的牛聚到一个结点中进行集会，要选择一个集会的结点，使得所有牛到该点的总距离最短，求出最短的总距离。</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3</m:t>
                        </m:r>
                      </m:sup>
                    </m:sSup>
                    <m:r>
                      <a:rPr lang="zh-CN" altLang="en-US"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C3E98EB3-65F2-4CDB-9908-BB3DB4802A1D}"/>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74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55C45-D5D8-4F5F-B760-E75F06ABB094}"/>
              </a:ext>
            </a:extLst>
          </p:cNvPr>
          <p:cNvSpPr>
            <a:spLocks noGrp="1"/>
          </p:cNvSpPr>
          <p:nvPr>
            <p:ph type="title"/>
          </p:nvPr>
        </p:nvSpPr>
        <p:spPr/>
        <p:txBody>
          <a:bodyPr>
            <a:normAutofit fontScale="90000"/>
          </a:bodyPr>
          <a:lstStyle/>
          <a:p>
            <a:r>
              <a:rPr lang="zh-CN" altLang="en-US" dirty="0"/>
              <a:t>换根法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57EC7A8-9172-4561-A142-8774A61BEB47}"/>
                  </a:ext>
                </a:extLst>
              </p:cNvPr>
              <p:cNvSpPr>
                <a:spLocks noGrp="1"/>
              </p:cNvSpPr>
              <p:nvPr>
                <p:ph idx="1"/>
              </p:nvPr>
            </p:nvSpPr>
            <p:spPr/>
            <p:txBody>
              <a:bodyPr/>
              <a:lstStyle/>
              <a:p>
                <a:r>
                  <a:rPr lang="zh-CN" altLang="en-US" dirty="0"/>
                  <a:t>考虑对于任意一个结点为集会结点（不妨先将其设为根 </a:t>
                </a:r>
                <a14:m>
                  <m:oMath xmlns:m="http://schemas.openxmlformats.org/officeDocument/2006/math">
                    <m:r>
                      <a:rPr lang="en-US" altLang="zh-CN" b="0" i="1" smtClean="0">
                        <a:latin typeface="Cambria Math" panose="02040503050406030204" pitchFamily="18" charset="0"/>
                      </a:rPr>
                      <m:t>𝑟𝑜𝑜𝑡</m:t>
                    </m:r>
                  </m:oMath>
                </a14:m>
                <a:r>
                  <a:rPr lang="zh-CN" altLang="en-US" dirty="0"/>
                  <a:t>），总距离如何使用 </a:t>
                </a:r>
                <a:r>
                  <a:rPr lang="en-US" altLang="zh-CN" dirty="0" err="1"/>
                  <a:t>dp</a:t>
                </a:r>
                <a:r>
                  <a:rPr lang="en-US" altLang="zh-CN" dirty="0"/>
                  <a:t> </a:t>
                </a:r>
                <a:r>
                  <a:rPr lang="zh-CN" altLang="en-US" dirty="0"/>
                  <a:t>计算。</a:t>
                </a:r>
                <a:endParaRPr lang="en-US" altLang="zh-CN" dirty="0"/>
              </a:p>
              <a:p>
                <a:r>
                  <a:rPr lang="zh-CN" altLang="en-US" dirty="0"/>
                  <a:t>不妨设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oMath>
                </a14:m>
                <a:r>
                  <a:rPr lang="zh-CN" altLang="en-US" dirty="0"/>
                  <a:t> 表明 </a:t>
                </a:r>
                <a14:m>
                  <m:oMath xmlns:m="http://schemas.openxmlformats.org/officeDocument/2006/math">
                    <m:r>
                      <a:rPr lang="en-US" altLang="zh-CN" b="0" i="1" smtClean="0">
                        <a:latin typeface="Cambria Math" panose="02040503050406030204" pitchFamily="18" charset="0"/>
                      </a:rPr>
                      <m:t>𝑢</m:t>
                    </m:r>
                  </m:oMath>
                </a14:m>
                <a:r>
                  <a:rPr lang="zh-CN" altLang="en-US" dirty="0"/>
                  <a:t> 子树内的所有牛都集结到结点 </a:t>
                </a:r>
                <a14:m>
                  <m:oMath xmlns:m="http://schemas.openxmlformats.org/officeDocument/2006/math">
                    <m:r>
                      <a:rPr lang="en-US" altLang="zh-CN" b="0" i="1" smtClean="0">
                        <a:latin typeface="Cambria Math" panose="02040503050406030204" pitchFamily="18" charset="0"/>
                      </a:rPr>
                      <m:t>𝑢</m:t>
                    </m:r>
                  </m:oMath>
                </a14:m>
                <a:r>
                  <a:rPr lang="zh-CN" altLang="en-US" dirty="0"/>
                  <a:t> 所需要走的总距离。若设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𝑢</m:t>
                        </m:r>
                      </m:sub>
                    </m:sSub>
                  </m:oMath>
                </a14:m>
                <a:r>
                  <a:rPr lang="zh-CN" altLang="en-US" dirty="0"/>
                  <a:t> 为 </a:t>
                </a:r>
                <a14:m>
                  <m:oMath xmlns:m="http://schemas.openxmlformats.org/officeDocument/2006/math">
                    <m:r>
                      <a:rPr lang="en-US" altLang="zh-CN" i="1">
                        <a:latin typeface="Cambria Math" panose="02040503050406030204" pitchFamily="18" charset="0"/>
                      </a:rPr>
                      <m:t>𝑢</m:t>
                    </m:r>
                  </m:oMath>
                </a14:m>
                <a:r>
                  <a:rPr lang="zh-CN" altLang="en-US" dirty="0"/>
                  <a:t> 子树内牛的总数，那么就有：</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𝑠𝑜𝑛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nary>
                    </m:oMath>
                  </m:oMathPara>
                </a14:m>
                <a:endParaRPr lang="en-US" altLang="zh-CN" dirty="0"/>
              </a:p>
              <a:p>
                <a:r>
                  <a:rPr lang="zh-CN" altLang="en-US" dirty="0"/>
                  <a:t>最终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𝑟𝑜𝑜𝑡</m:t>
                        </m:r>
                      </m:sub>
                    </m:sSub>
                  </m:oMath>
                </a14:m>
                <a:r>
                  <a:rPr lang="zh-CN" altLang="en-US" dirty="0"/>
                  <a:t> 即为将 </a:t>
                </a:r>
                <a14:m>
                  <m:oMath xmlns:m="http://schemas.openxmlformats.org/officeDocument/2006/math">
                    <m:r>
                      <a:rPr lang="en-US" altLang="zh-CN" b="0" i="1" smtClean="0">
                        <a:latin typeface="Cambria Math" panose="02040503050406030204" pitchFamily="18" charset="0"/>
                      </a:rPr>
                      <m:t>𝑟𝑜𝑜𝑡</m:t>
                    </m:r>
                  </m:oMath>
                </a14:m>
                <a:r>
                  <a:rPr lang="zh-CN" altLang="en-US" dirty="0"/>
                  <a:t> 作为根结点的答案。这样计算一次是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的，如果对于每个结点都计算一次，则时间复杂度为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，无法接受。</a:t>
                </a:r>
                <a:endParaRPr lang="en-US" altLang="zh-CN" dirty="0"/>
              </a:p>
              <a:p>
                <a:r>
                  <a:rPr lang="zh-CN" altLang="en-US" dirty="0"/>
                  <a:t>考虑如果我们已经知道 </a:t>
                </a:r>
                <a14:m>
                  <m:oMath xmlns:m="http://schemas.openxmlformats.org/officeDocument/2006/math">
                    <m:r>
                      <a:rPr lang="en-US" altLang="zh-CN" b="0" i="1" smtClean="0">
                        <a:latin typeface="Cambria Math" panose="02040503050406030204" pitchFamily="18" charset="0"/>
                      </a:rPr>
                      <m:t>𝑢</m:t>
                    </m:r>
                  </m:oMath>
                </a14:m>
                <a:r>
                  <a:rPr lang="zh-CN" altLang="en-US" dirty="0"/>
                  <a:t> 作为根结点的答案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𝑢</m:t>
                        </m:r>
                      </m:sub>
                    </m:sSub>
                  </m:oMath>
                </a14:m>
                <a:r>
                  <a:rPr lang="zh-CN" altLang="en-US" dirty="0"/>
                  <a:t>，其和 </a:t>
                </a:r>
                <a14:m>
                  <m:oMath xmlns:m="http://schemas.openxmlformats.org/officeDocument/2006/math">
                    <m:r>
                      <a:rPr lang="en-US" altLang="zh-CN" b="0" i="1" smtClean="0">
                        <a:latin typeface="Cambria Math" panose="02040503050406030204" pitchFamily="18" charset="0"/>
                      </a:rPr>
                      <m:t>𝑢</m:t>
                    </m:r>
                  </m:oMath>
                </a14:m>
                <a:r>
                  <a:rPr lang="zh-CN" altLang="en-US" dirty="0"/>
                  <a:t> 的儿子结点的答案有什么关系，不难发现对于其儿子 </a:t>
                </a:r>
                <a14:m>
                  <m:oMath xmlns:m="http://schemas.openxmlformats.org/officeDocument/2006/math">
                    <m:r>
                      <a:rPr lang="en-US" altLang="zh-CN" b="0" i="1" smtClean="0">
                        <a:latin typeface="Cambria Math" panose="02040503050406030204" pitchFamily="18" charset="0"/>
                      </a:rPr>
                      <m:t>𝑣</m:t>
                    </m:r>
                    <m:r>
                      <a:rPr lang="zh-CN" altLang="en-US" i="1">
                        <a:latin typeface="Cambria Math" panose="02040503050406030204" pitchFamily="18" charset="0"/>
                      </a:rPr>
                      <m:t>，</m:t>
                    </m:r>
                  </m:oMath>
                </a14:m>
                <a:r>
                  <a:rPr lang="zh-CN" altLang="en-US" dirty="0"/>
                  <a:t>有：</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𝑣</m:t>
                              </m:r>
                            </m:sub>
                          </m:sSub>
                        </m:e>
                      </m:d>
                    </m:oMath>
                  </m:oMathPara>
                </a14:m>
                <a:endParaRPr lang="en-US" altLang="zh-CN" b="0" dirty="0"/>
              </a:p>
              <a:p>
                <a:r>
                  <a:rPr lang="zh-CN" altLang="en-US" dirty="0"/>
                  <a:t>最终的答案即为 </a:t>
                </a: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lim>
                    </m:limLow>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857EC7A8-9172-4561-A142-8774A61BEB47}"/>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41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C8225-6FDA-45F3-8FF3-624E001DFBEC}"/>
              </a:ext>
            </a:extLst>
          </p:cNvPr>
          <p:cNvSpPr>
            <a:spLocks noGrp="1"/>
          </p:cNvSpPr>
          <p:nvPr>
            <p:ph type="title"/>
          </p:nvPr>
        </p:nvSpPr>
        <p:spPr/>
        <p:txBody>
          <a:bodyPr>
            <a:normAutofit fontScale="90000"/>
          </a:bodyPr>
          <a:lstStyle/>
          <a:p>
            <a:r>
              <a:rPr lang="en-US" altLang="zh-CN" dirty="0"/>
              <a:t>01 </a:t>
            </a:r>
            <a:r>
              <a:rPr lang="zh-CN" altLang="en-US" dirty="0"/>
              <a:t>背包</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7D27C8-D052-4D91-99ED-A116668C02DC}"/>
                  </a:ext>
                </a:extLst>
              </p:cNvPr>
              <p:cNvSpPr>
                <a:spLocks noGrp="1"/>
              </p:cNvSpPr>
              <p:nvPr>
                <p:ph idx="1"/>
              </p:nvPr>
            </p:nvSpPr>
            <p:spPr/>
            <p:txBody>
              <a:bodyPr>
                <a:normAutofit/>
              </a:bodyPr>
              <a:lstStyle/>
              <a:p>
                <a:r>
                  <a:rPr lang="zh-CN" altLang="en-US" dirty="0"/>
                  <a:t>我们先来复习一下 </a:t>
                </a:r>
                <a:r>
                  <a:rPr lang="en-US" altLang="zh-CN" dirty="0"/>
                  <a:t>01 </a:t>
                </a:r>
                <a:r>
                  <a:rPr lang="zh-CN" altLang="en-US" dirty="0"/>
                  <a:t>背包问题：</a:t>
                </a:r>
                <a:endParaRPr lang="en-US" altLang="zh-CN" dirty="0"/>
              </a:p>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个物品，每个物品体积为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zh-CN" altLang="en-US" dirty="0"/>
                  <a:t>，价值为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现在有一个容积为 </a:t>
                </a:r>
                <a14:m>
                  <m:oMath xmlns:m="http://schemas.openxmlformats.org/officeDocument/2006/math">
                    <m:r>
                      <a:rPr lang="en-US" altLang="zh-CN" b="0" i="1" smtClean="0">
                        <a:latin typeface="Cambria Math" panose="02040503050406030204" pitchFamily="18" charset="0"/>
                      </a:rPr>
                      <m:t>𝑚</m:t>
                    </m:r>
                  </m:oMath>
                </a14:m>
                <a:r>
                  <a:rPr lang="zh-CN" altLang="en-US" dirty="0"/>
                  <a:t> 的背包，问能装的物品价值总和最大为多少？</a:t>
                </a:r>
                <a:endParaRPr lang="en-US" altLang="zh-CN" dirty="0"/>
              </a:p>
              <a:p>
                <a:r>
                  <a:rPr lang="zh-CN" altLang="en-US" dirty="0"/>
                  <a:t>我们考虑设计状态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 表明只考虑前 </a:t>
                </a:r>
                <a14:m>
                  <m:oMath xmlns:m="http://schemas.openxmlformats.org/officeDocument/2006/math">
                    <m:r>
                      <a:rPr lang="en-US" altLang="zh-CN" b="0" i="1" smtClean="0">
                        <a:latin typeface="Cambria Math" panose="02040503050406030204" pitchFamily="18" charset="0"/>
                      </a:rPr>
                      <m:t>𝑖</m:t>
                    </m:r>
                  </m:oMath>
                </a14:m>
                <a:r>
                  <a:rPr lang="zh-CN" altLang="en-US" dirty="0"/>
                  <a:t> 个物品装进容积为 </a:t>
                </a:r>
                <a14:m>
                  <m:oMath xmlns:m="http://schemas.openxmlformats.org/officeDocument/2006/math">
                    <m:r>
                      <a:rPr lang="en-US" altLang="zh-CN" b="0" i="1" smtClean="0">
                        <a:latin typeface="Cambria Math" panose="02040503050406030204" pitchFamily="18" charset="0"/>
                      </a:rPr>
                      <m:t>𝑚</m:t>
                    </m:r>
                  </m:oMath>
                </a14:m>
                <a:r>
                  <a:rPr lang="zh-CN" altLang="en-US" dirty="0"/>
                  <a:t> 的背包的子问题，则我们可以写出状态转移方程：</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0≤</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lim>
                      </m:limLow>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m:oMathPara>
                </a14:m>
                <a:endParaRPr lang="en-US" altLang="zh-CN" dirty="0"/>
              </a:p>
              <a:p>
                <a:r>
                  <a:rPr lang="zh-CN" altLang="en-US" dirty="0"/>
                  <a:t>其原理是我们考虑前 </a:t>
                </a:r>
                <a14:m>
                  <m:oMath xmlns:m="http://schemas.openxmlformats.org/officeDocument/2006/math">
                    <m:r>
                      <a:rPr lang="en-US" altLang="zh-CN" b="0" i="1" smtClean="0">
                        <a:latin typeface="Cambria Math" panose="02040503050406030204" pitchFamily="18" charset="0"/>
                      </a:rPr>
                      <m:t>𝑖</m:t>
                    </m:r>
                  </m:oMath>
                </a14:m>
                <a:r>
                  <a:rPr lang="zh-CN" altLang="en-US" dirty="0"/>
                  <a:t> 个物品装进容积为 </a:t>
                </a:r>
                <a14:m>
                  <m:oMath xmlns:m="http://schemas.openxmlformats.org/officeDocument/2006/math">
                    <m:r>
                      <a:rPr lang="en-US" altLang="zh-CN" b="0" i="1" smtClean="0">
                        <a:latin typeface="Cambria Math" panose="02040503050406030204" pitchFamily="18" charset="0"/>
                      </a:rPr>
                      <m:t>𝑗</m:t>
                    </m:r>
                  </m:oMath>
                </a14:m>
                <a:r>
                  <a:rPr lang="zh-CN" altLang="en-US" dirty="0"/>
                  <a:t> 的背包的最优方案时：</a:t>
                </a:r>
                <a:endParaRPr lang="en-US" altLang="zh-CN" dirty="0"/>
              </a:p>
              <a:p>
                <a:r>
                  <a:rPr lang="zh-CN" altLang="en-US" dirty="0"/>
                  <a:t>要么是不选第 </a:t>
                </a:r>
                <a14:m>
                  <m:oMath xmlns:m="http://schemas.openxmlformats.org/officeDocument/2006/math">
                    <m:r>
                      <a:rPr lang="en-US" altLang="zh-CN" b="0" i="1" smtClean="0">
                        <a:latin typeface="Cambria Math" panose="02040503050406030204" pitchFamily="18" charset="0"/>
                      </a:rPr>
                      <m:t>𝑖</m:t>
                    </m:r>
                  </m:oMath>
                </a14:m>
                <a:r>
                  <a:rPr lang="zh-CN" altLang="en-US" dirty="0"/>
                  <a:t> 个物品，从前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 个物品装进容积为 </a:t>
                </a:r>
                <a14:m>
                  <m:oMath xmlns:m="http://schemas.openxmlformats.org/officeDocument/2006/math">
                    <m:r>
                      <a:rPr lang="en-US" altLang="zh-CN" b="0" i="1" smtClean="0">
                        <a:latin typeface="Cambria Math" panose="02040503050406030204" pitchFamily="18" charset="0"/>
                      </a:rPr>
                      <m:t>𝑗</m:t>
                    </m:r>
                  </m:oMath>
                </a14:m>
                <a:r>
                  <a:rPr lang="zh-CN" altLang="en-US" dirty="0"/>
                  <a:t> 的背包的子问题的最优方案中直接合并。即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oMath>
                </a14:m>
                <a:r>
                  <a:rPr lang="zh-CN" altLang="en-US" dirty="0"/>
                  <a:t>。</a:t>
                </a:r>
                <a:endParaRPr lang="en-US" altLang="zh-CN" dirty="0"/>
              </a:p>
              <a:p>
                <a:r>
                  <a:rPr lang="zh-CN" altLang="en-US" dirty="0"/>
                  <a:t>要么是选择第 </a:t>
                </a:r>
                <a14:m>
                  <m:oMath xmlns:m="http://schemas.openxmlformats.org/officeDocument/2006/math">
                    <m:r>
                      <a:rPr lang="en-US" altLang="zh-CN" b="0" i="1" smtClean="0">
                        <a:latin typeface="Cambria Math" panose="02040503050406030204" pitchFamily="18" charset="0"/>
                      </a:rPr>
                      <m:t>𝑖</m:t>
                    </m:r>
                  </m:oMath>
                </a14:m>
                <a:r>
                  <a:rPr lang="zh-CN" altLang="en-US" dirty="0"/>
                  <a:t> 个物品，从前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 −1</m:t>
                    </m:r>
                  </m:oMath>
                </a14:m>
                <a:r>
                  <a:rPr lang="zh-CN" altLang="en-US" dirty="0"/>
                  <a:t> 个物品装进容积为 </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zh-CN" altLang="en-US" dirty="0"/>
                  <a:t> 的背包的子问题合并。即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a:t>
                </a:r>
                <a:endParaRPr lang="en-US" altLang="zh-CN" dirty="0"/>
              </a:p>
              <a:p>
                <a:r>
                  <a:rPr lang="zh-CN" altLang="en-US" dirty="0"/>
                  <a:t>所以我们每次通过已经求解的状态推出未求解的状态，最后答案为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a14:m>
                <a:r>
                  <a:rPr lang="zh-CN" altLang="en-US" dirty="0"/>
                  <a:t>。</a:t>
                </a:r>
              </a:p>
            </p:txBody>
          </p:sp>
        </mc:Choice>
        <mc:Fallback xmlns="">
          <p:sp>
            <p:nvSpPr>
              <p:cNvPr id="3" name="内容占位符 2">
                <a:extLst>
                  <a:ext uri="{FF2B5EF4-FFF2-40B4-BE49-F238E27FC236}">
                    <a16:creationId xmlns:a16="http://schemas.microsoft.com/office/drawing/2014/main" id="{2C7D27C8-D052-4D91-99ED-A116668C02DC}"/>
                  </a:ext>
                </a:extLst>
              </p:cNvPr>
              <p:cNvSpPr>
                <a:spLocks noGrp="1" noRot="1" noChangeAspect="1" noMove="1" noResize="1" noEditPoints="1" noAdjustHandles="1" noChangeArrowheads="1" noChangeShapeType="1" noTextEdit="1"/>
              </p:cNvSpPr>
              <p:nvPr>
                <p:ph idx="1"/>
              </p:nvPr>
            </p:nvSpPr>
            <p:spPr>
              <a:blipFill>
                <a:blip r:embed="rId2"/>
                <a:stretch>
                  <a:fillRect l="-754" t="-1828"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010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12658-EF7F-4CC7-BB60-96BB4A6EA207}"/>
              </a:ext>
            </a:extLst>
          </p:cNvPr>
          <p:cNvSpPr>
            <a:spLocks noGrp="1"/>
          </p:cNvSpPr>
          <p:nvPr>
            <p:ph type="title"/>
          </p:nvPr>
        </p:nvSpPr>
        <p:spPr/>
        <p:txBody>
          <a:bodyPr>
            <a:normAutofit fontScale="90000"/>
          </a:bodyPr>
          <a:lstStyle/>
          <a:p>
            <a:r>
              <a:rPr lang="zh-CN" altLang="en-US" dirty="0"/>
              <a:t>滚动数组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9F991-3001-4254-BF3A-F4C0701397ED}"/>
                  </a:ext>
                </a:extLst>
              </p:cNvPr>
              <p:cNvSpPr>
                <a:spLocks noGrp="1"/>
              </p:cNvSpPr>
              <p:nvPr>
                <p:ph idx="1"/>
              </p:nvPr>
            </p:nvSpPr>
            <p:spPr/>
            <p:txBody>
              <a:bodyPr/>
              <a:lstStyle/>
              <a:p>
                <a:r>
                  <a:rPr lang="zh-CN" altLang="en-US" dirty="0"/>
                  <a:t>注意到我们在转移的过程中只需用到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 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𝑘</m:t>
                        </m:r>
                      </m:sub>
                    </m:sSub>
                  </m:oMath>
                </a14:m>
                <a:r>
                  <a:rPr lang="zh-CN" altLang="en-US" dirty="0"/>
                  <a:t> 的值，而要推出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 用到的 </a:t>
                </a:r>
                <a14:m>
                  <m:oMath xmlns:m="http://schemas.openxmlformats.org/officeDocument/2006/math">
                    <m:r>
                      <a:rPr lang="en-US" altLang="zh-CN" b="0" i="1" smtClean="0">
                        <a:latin typeface="Cambria Math" panose="02040503050406030204" pitchFamily="18" charset="0"/>
                      </a:rPr>
                      <m:t>𝑘</m:t>
                    </m:r>
                  </m:oMath>
                </a14:m>
                <a:r>
                  <a:rPr lang="zh-CN" altLang="en-US" dirty="0"/>
                  <a:t> 均不超过 </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m:t>
                    </m:r>
                  </m:oMath>
                </a14:m>
                <a:r>
                  <a:rPr lang="zh-CN" altLang="en-US" dirty="0"/>
                  <a:t>所以我们考虑我们只开一维数组，在求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 的时候从大到小枚举 </a:t>
                </a:r>
                <a14:m>
                  <m:oMath xmlns:m="http://schemas.openxmlformats.org/officeDocument/2006/math">
                    <m:r>
                      <a:rPr lang="en-US" altLang="zh-CN" b="0" i="1" smtClean="0">
                        <a:latin typeface="Cambria Math" panose="02040503050406030204" pitchFamily="18" charset="0"/>
                      </a:rPr>
                      <m:t>𝑗</m:t>
                    </m:r>
                  </m:oMath>
                </a14:m>
                <a:r>
                  <a:rPr lang="zh-CN" altLang="en-US" dirty="0"/>
                  <a:t>，然后我们更新只需遵从下面的转移：</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max</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oMath>
                  </m:oMathPara>
                </a14:m>
                <a:endParaRPr lang="en-US" altLang="zh-CN" dirty="0"/>
              </a:p>
              <a:p>
                <a:r>
                  <a:rPr lang="zh-CN" altLang="en-US" dirty="0"/>
                  <a:t>这样虽然时间复杂度仍为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oMath>
                </a14:m>
                <a:r>
                  <a:rPr lang="zh-CN" altLang="en-US" dirty="0"/>
                  <a:t>，但空间复杂度被优化到了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如果状态转移方程中不满足“推出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 用到的 </a:t>
                </a:r>
                <a14:m>
                  <m:oMath xmlns:m="http://schemas.openxmlformats.org/officeDocument/2006/math">
                    <m:r>
                      <a:rPr lang="en-US" altLang="zh-CN" b="0" i="1" smtClean="0">
                        <a:latin typeface="Cambria Math" panose="02040503050406030204" pitchFamily="18" charset="0"/>
                      </a:rPr>
                      <m:t>𝑘</m:t>
                    </m:r>
                  </m:oMath>
                </a14:m>
                <a:r>
                  <a:rPr lang="zh-CN" altLang="en-US" dirty="0"/>
                  <a:t> 均不超过 </a:t>
                </a:r>
                <a14:m>
                  <m:oMath xmlns:m="http://schemas.openxmlformats.org/officeDocument/2006/math">
                    <m:r>
                      <a:rPr lang="en-US" altLang="zh-CN" b="0" i="1" smtClean="0">
                        <a:latin typeface="Cambria Math" panose="02040503050406030204" pitchFamily="18" charset="0"/>
                      </a:rPr>
                      <m:t>𝑗</m:t>
                    </m:r>
                  </m:oMath>
                </a14:m>
                <a:r>
                  <a:rPr lang="zh-CN" altLang="en-US" dirty="0"/>
                  <a:t> ”的性质，那么我们可以考虑开两个数组，每次将新推出的值放入另一个数组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𝑗</m:t>
                        </m:r>
                      </m:sub>
                    </m:sSub>
                  </m:oMath>
                </a14:m>
                <a:r>
                  <a:rPr lang="zh-CN" altLang="en-US" dirty="0"/>
                  <a:t> 中，当推出了所有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𝑗</m:t>
                        </m:r>
                      </m:sub>
                    </m:sSub>
                  </m:oMath>
                </a14:m>
                <a:r>
                  <a:rPr lang="zh-CN" altLang="en-US" dirty="0"/>
                  <a:t> 的值后，再将其中的值给到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oMath>
                </a14:m>
                <a:r>
                  <a:rPr lang="zh-CN" altLang="en-US" dirty="0"/>
                  <a:t> 上即可。</a:t>
                </a:r>
                <a:endParaRPr lang="en-US" altLang="zh-CN" dirty="0"/>
              </a:p>
              <a:p>
                <a:r>
                  <a:rPr lang="zh-CN" altLang="en-US" dirty="0"/>
                  <a:t>可以发现，第二种滚动数组的形式适用于更一般的情况。</a:t>
                </a:r>
              </a:p>
            </p:txBody>
          </p:sp>
        </mc:Choice>
        <mc:Fallback xmlns="">
          <p:sp>
            <p:nvSpPr>
              <p:cNvPr id="3" name="内容占位符 2">
                <a:extLst>
                  <a:ext uri="{FF2B5EF4-FFF2-40B4-BE49-F238E27FC236}">
                    <a16:creationId xmlns:a16="http://schemas.microsoft.com/office/drawing/2014/main" id="{A689F991-3001-4254-BF3A-F4C0701397ED}"/>
                  </a:ext>
                </a:extLst>
              </p:cNvPr>
              <p:cNvSpPr>
                <a:spLocks noGrp="1" noRot="1" noChangeAspect="1" noMove="1" noResize="1" noEditPoints="1" noAdjustHandles="1" noChangeArrowheads="1" noChangeShapeType="1" noTextEdit="1"/>
              </p:cNvSpPr>
              <p:nvPr>
                <p:ph idx="1"/>
              </p:nvPr>
            </p:nvSpPr>
            <p:spPr>
              <a:blipFill>
                <a:blip r:embed="rId2"/>
                <a:stretch>
                  <a:fillRect l="-754" t="-1720"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666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42F6A-E018-45BC-B857-CBB26EF3E23B}"/>
              </a:ext>
            </a:extLst>
          </p:cNvPr>
          <p:cNvSpPr>
            <a:spLocks noGrp="1"/>
          </p:cNvSpPr>
          <p:nvPr>
            <p:ph type="title"/>
          </p:nvPr>
        </p:nvSpPr>
        <p:spPr/>
        <p:txBody>
          <a:bodyPr>
            <a:normAutofit fontScale="90000"/>
          </a:bodyPr>
          <a:lstStyle/>
          <a:p>
            <a:r>
              <a:rPr lang="en-US" altLang="zh-CN" dirty="0"/>
              <a:t>P2014 </a:t>
            </a:r>
            <a:r>
              <a:rPr lang="zh-CN" altLang="en-US" dirty="0"/>
              <a:t>选课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124641-5920-44DD-B01D-758057C55FD0}"/>
                  </a:ext>
                </a:extLst>
              </p:cNvPr>
              <p:cNvSpPr>
                <a:spLocks noGrp="1"/>
              </p:cNvSpPr>
              <p:nvPr>
                <p:ph idx="1"/>
              </p:nvPr>
            </p:nvSpPr>
            <p:spPr/>
            <p:txBody>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门课程，每门课程的学分为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zh-CN" altLang="en-US" dirty="0"/>
                  <a:t>，每个课程 </a:t>
                </a:r>
                <a14:m>
                  <m:oMath xmlns:m="http://schemas.openxmlformats.org/officeDocument/2006/math">
                    <m:r>
                      <a:rPr lang="en-US" altLang="zh-CN" b="0" i="1" smtClean="0">
                        <a:latin typeface="Cambria Math" panose="02040503050406030204" pitchFamily="18" charset="0"/>
                      </a:rPr>
                      <m:t>𝑎</m:t>
                    </m:r>
                  </m:oMath>
                </a14:m>
                <a:r>
                  <a:rPr lang="zh-CN" altLang="en-US" dirty="0"/>
                  <a:t> 至多有不超过一个形如只有学完了课程 </a:t>
                </a:r>
                <a14:m>
                  <m:oMath xmlns:m="http://schemas.openxmlformats.org/officeDocument/2006/math">
                    <m:r>
                      <a:rPr lang="en-US" altLang="zh-CN" b="0" i="1" smtClean="0">
                        <a:latin typeface="Cambria Math" panose="02040503050406030204" pitchFamily="18" charset="0"/>
                      </a:rPr>
                      <m:t>𝑏</m:t>
                    </m:r>
                    <m:r>
                      <a:rPr lang="zh-CN" altLang="en-US" i="1">
                        <a:latin typeface="Cambria Math" panose="02040503050406030204" pitchFamily="18" charset="0"/>
                      </a:rPr>
                      <m:t>，</m:t>
                    </m:r>
                  </m:oMath>
                </a14:m>
                <a:r>
                  <a:rPr lang="zh-CN" altLang="en-US" dirty="0"/>
                  <a:t>才能学习课程 </a:t>
                </a:r>
                <a14:m>
                  <m:oMath xmlns:m="http://schemas.openxmlformats.org/officeDocument/2006/math">
                    <m:r>
                      <a:rPr lang="en-US" altLang="zh-CN" b="0" i="1" smtClean="0">
                        <a:latin typeface="Cambria Math" panose="02040503050406030204" pitchFamily="18" charset="0"/>
                      </a:rPr>
                      <m:t>𝑎</m:t>
                    </m:r>
                  </m:oMath>
                </a14:m>
                <a:r>
                  <a:rPr lang="zh-CN" altLang="en-US" dirty="0"/>
                  <a:t> 的限制。问如果恰好要选 </a:t>
                </a:r>
                <a14:m>
                  <m:oMath xmlns:m="http://schemas.openxmlformats.org/officeDocument/2006/math">
                    <m:r>
                      <a:rPr lang="en-US" altLang="zh-CN" b="0" i="1" smtClean="0">
                        <a:latin typeface="Cambria Math" panose="02040503050406030204" pitchFamily="18" charset="0"/>
                      </a:rPr>
                      <m:t>𝑚</m:t>
                    </m:r>
                  </m:oMath>
                </a14:m>
                <a:r>
                  <a:rPr lang="zh-CN" altLang="en-US" dirty="0"/>
                  <a:t> 门课程，可以获得的最大学分。</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≤300,1≤</m:t>
                    </m:r>
                    <m:r>
                      <a:rPr lang="en-US" altLang="zh-CN" b="0" i="1" smtClean="0">
                        <a:latin typeface="Cambria Math" panose="02040503050406030204" pitchFamily="18" charset="0"/>
                      </a:rPr>
                      <m:t>𝑚</m:t>
                    </m:r>
                    <m:r>
                      <a:rPr lang="en-US" altLang="zh-CN" b="0" i="1" smtClean="0">
                        <a:latin typeface="Cambria Math" panose="02040503050406030204" pitchFamily="18" charset="0"/>
                      </a:rPr>
                      <m:t>≤300</m:t>
                    </m:r>
                  </m:oMath>
                </a14:m>
                <a:r>
                  <a:rPr lang="zh-CN" altLang="en-US" dirty="0"/>
                  <a:t>。</a:t>
                </a:r>
              </a:p>
            </p:txBody>
          </p:sp>
        </mc:Choice>
        <mc:Fallback xmlns="">
          <p:sp>
            <p:nvSpPr>
              <p:cNvPr id="3" name="内容占位符 2">
                <a:extLst>
                  <a:ext uri="{FF2B5EF4-FFF2-40B4-BE49-F238E27FC236}">
                    <a16:creationId xmlns:a16="http://schemas.microsoft.com/office/drawing/2014/main" id="{4A124641-5920-44DD-B01D-758057C55FD0}"/>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893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AE8C3-BDF9-40B1-8056-9BA45967CF1A}"/>
              </a:ext>
            </a:extLst>
          </p:cNvPr>
          <p:cNvSpPr>
            <a:spLocks noGrp="1"/>
          </p:cNvSpPr>
          <p:nvPr>
            <p:ph type="title"/>
          </p:nvPr>
        </p:nvSpPr>
        <p:spPr/>
        <p:txBody>
          <a:bodyPr>
            <a:normAutofit fontScale="90000"/>
          </a:bodyPr>
          <a:lstStyle/>
          <a:p>
            <a:r>
              <a:rPr lang="zh-CN" altLang="en-US" dirty="0"/>
              <a:t>树上背包</a:t>
            </a:r>
            <a:r>
              <a:rPr lang="en-US" altLang="zh-CN" dirty="0"/>
              <a:t>-</a:t>
            </a:r>
            <a:r>
              <a:rPr lang="zh-CN" altLang="en-US" dirty="0"/>
              <a:t>状态</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604D5D7-3789-4CB4-ABA1-C25243A3E4D6}"/>
                  </a:ext>
                </a:extLst>
              </p:cNvPr>
              <p:cNvSpPr>
                <a:spLocks noGrp="1"/>
              </p:cNvSpPr>
              <p:nvPr>
                <p:ph idx="1"/>
              </p:nvPr>
            </p:nvSpPr>
            <p:spPr/>
            <p:txBody>
              <a:bodyPr/>
              <a:lstStyle/>
              <a:p>
                <a:r>
                  <a:rPr lang="zh-CN" altLang="en-US" dirty="0"/>
                  <a:t>不难发现课程之间的依赖关系会形成一个森林。所以问题可以转化为，给定一个森林，森林中每棵树都有根，在每棵树上可以选择一个包含根结点的连通块中所有的结点，最后要求恰好选择 </a:t>
                </a:r>
                <a14:m>
                  <m:oMath xmlns:m="http://schemas.openxmlformats.org/officeDocument/2006/math">
                    <m:r>
                      <a:rPr lang="en-US" altLang="zh-CN" b="0" i="1" smtClean="0">
                        <a:latin typeface="Cambria Math" panose="02040503050406030204" pitchFamily="18" charset="0"/>
                      </a:rPr>
                      <m:t>𝑚</m:t>
                    </m:r>
                  </m:oMath>
                </a14:m>
                <a:r>
                  <a:rPr lang="zh-CN" altLang="en-US" dirty="0"/>
                  <a:t> 个结点，且这 </a:t>
                </a:r>
                <a14:m>
                  <m:oMath xmlns:m="http://schemas.openxmlformats.org/officeDocument/2006/math">
                    <m:r>
                      <a:rPr lang="en-US" altLang="zh-CN" b="0" i="1" smtClean="0">
                        <a:latin typeface="Cambria Math" panose="02040503050406030204" pitchFamily="18" charset="0"/>
                      </a:rPr>
                      <m:t>𝑚</m:t>
                    </m:r>
                  </m:oMath>
                </a14:m>
                <a:r>
                  <a:rPr lang="zh-CN" altLang="en-US" dirty="0"/>
                  <a:t> 个结点的权值和最大。</a:t>
                </a:r>
                <a:endParaRPr lang="en-US" altLang="zh-CN" dirty="0"/>
              </a:p>
              <a:p>
                <a:r>
                  <a:rPr lang="zh-CN" altLang="en-US" dirty="0"/>
                  <a:t>对于森林，我们可以建一个超级根节点，即可变为一棵树的问题。</a:t>
                </a:r>
                <a:endParaRPr lang="en-US" altLang="zh-CN" dirty="0"/>
              </a:p>
              <a:p>
                <a:r>
                  <a:rPr lang="zh-CN" altLang="en-US"/>
                  <a:t>我们考虑</a:t>
                </a:r>
                <a:r>
                  <a:rPr lang="zh-CN" altLang="en-US" dirty="0"/>
                  <a:t>单独一棵树如何做，如果我们把结点看成体积为 </a:t>
                </a:r>
                <a:r>
                  <a:rPr lang="en-US" altLang="zh-CN" dirty="0"/>
                  <a:t>1</a:t>
                </a:r>
                <a:r>
                  <a:rPr lang="zh-CN" altLang="en-US" dirty="0"/>
                  <a:t> 的物品，按照 </a:t>
                </a:r>
                <a:r>
                  <a:rPr lang="en-US" altLang="zh-CN" dirty="0"/>
                  <a:t>01 </a:t>
                </a:r>
                <a:r>
                  <a:rPr lang="zh-CN" altLang="en-US" dirty="0"/>
                  <a:t>背包的方法，我们可以设计出状态：设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oMath>
                </a14:m>
                <a:r>
                  <a:rPr lang="zh-CN" altLang="en-US" dirty="0"/>
                  <a:t> 表明在以结点 </a:t>
                </a:r>
                <a14:m>
                  <m:oMath xmlns:m="http://schemas.openxmlformats.org/officeDocument/2006/math">
                    <m:r>
                      <a:rPr lang="en-US" altLang="zh-CN" b="0" i="1" smtClean="0">
                        <a:latin typeface="Cambria Math" panose="02040503050406030204" pitchFamily="18" charset="0"/>
                      </a:rPr>
                      <m:t>𝑢</m:t>
                    </m:r>
                  </m:oMath>
                </a14:m>
                <a:r>
                  <a:rPr lang="zh-CN" altLang="en-US" dirty="0"/>
                  <a:t> 为根的子树内选择 </a:t>
                </a:r>
                <a14:m>
                  <m:oMath xmlns:m="http://schemas.openxmlformats.org/officeDocument/2006/math">
                    <m:r>
                      <a:rPr lang="en-US" altLang="zh-CN" b="0" i="1" smtClean="0">
                        <a:latin typeface="Cambria Math" panose="02040503050406030204" pitchFamily="18" charset="0"/>
                      </a:rPr>
                      <m:t>𝑖</m:t>
                    </m:r>
                  </m:oMath>
                </a14:m>
                <a:r>
                  <a:rPr lang="zh-CN" altLang="en-US" dirty="0"/>
                  <a:t> 个结点时的最大权值和。</a:t>
                </a:r>
                <a:endParaRPr lang="en-US" altLang="zh-CN" dirty="0"/>
              </a:p>
              <a:p>
                <a:r>
                  <a:rPr lang="zh-CN" altLang="en-US" dirty="0"/>
                  <a:t>但是我们发现这样设计状态不是我们最终要求的答案，因为我们最终要求我们选择的连通块包含根结点，而这样设计状态没有保证，所以考虑重新设计状态，即：</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oMath>
                </a14:m>
                <a:r>
                  <a:rPr lang="zh-CN" altLang="en-US" dirty="0"/>
                  <a:t> 表明在以结点 </a:t>
                </a:r>
                <a14:m>
                  <m:oMath xmlns:m="http://schemas.openxmlformats.org/officeDocument/2006/math">
                    <m:r>
                      <a:rPr lang="en-US" altLang="zh-CN" b="0" i="1" smtClean="0">
                        <a:latin typeface="Cambria Math" panose="02040503050406030204" pitchFamily="18" charset="0"/>
                      </a:rPr>
                      <m:t>𝑢</m:t>
                    </m:r>
                  </m:oMath>
                </a14:m>
                <a:r>
                  <a:rPr lang="zh-CN" altLang="en-US" dirty="0"/>
                  <a:t> 为根的子树内选择 </a:t>
                </a:r>
                <a14:m>
                  <m:oMath xmlns:m="http://schemas.openxmlformats.org/officeDocument/2006/math">
                    <m:r>
                      <a:rPr lang="en-US" altLang="zh-CN" b="0" i="1" smtClean="0">
                        <a:latin typeface="Cambria Math" panose="02040503050406030204" pitchFamily="18" charset="0"/>
                      </a:rPr>
                      <m:t>𝑖</m:t>
                    </m:r>
                  </m:oMath>
                </a14:m>
                <a:r>
                  <a:rPr lang="zh-CN" altLang="en-US" dirty="0"/>
                  <a:t> 个结点，且必须选择结点 </a:t>
                </a:r>
                <a14:m>
                  <m:oMath xmlns:m="http://schemas.openxmlformats.org/officeDocument/2006/math">
                    <m:r>
                      <a:rPr lang="en-US" altLang="zh-CN" b="0" i="1" smtClean="0">
                        <a:latin typeface="Cambria Math" panose="02040503050406030204" pitchFamily="18" charset="0"/>
                      </a:rPr>
                      <m:t>𝑢</m:t>
                    </m:r>
                  </m:oMath>
                </a14:m>
                <a:r>
                  <a:rPr lang="zh-CN" altLang="en-US" dirty="0"/>
                  <a:t> 时的最大权值和。</a:t>
                </a:r>
              </a:p>
            </p:txBody>
          </p:sp>
        </mc:Choice>
        <mc:Fallback>
          <p:sp>
            <p:nvSpPr>
              <p:cNvPr id="3" name="内容占位符 2">
                <a:extLst>
                  <a:ext uri="{FF2B5EF4-FFF2-40B4-BE49-F238E27FC236}">
                    <a16:creationId xmlns:a16="http://schemas.microsoft.com/office/drawing/2014/main" id="{6604D5D7-3789-4CB4-ABA1-C25243A3E4D6}"/>
                  </a:ext>
                </a:extLst>
              </p:cNvPr>
              <p:cNvSpPr>
                <a:spLocks noGrp="1" noRot="1" noChangeAspect="1" noMove="1" noResize="1" noEditPoints="1" noAdjustHandles="1" noChangeArrowheads="1" noChangeShapeType="1" noTextEdit="1"/>
              </p:cNvSpPr>
              <p:nvPr>
                <p:ph idx="1"/>
              </p:nvPr>
            </p:nvSpPr>
            <p:spPr>
              <a:blipFill>
                <a:blip r:embed="rId2"/>
                <a:stretch>
                  <a:fillRect l="-754" t="-1505"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664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039F2-115B-40E0-B428-95D66119747D}"/>
              </a:ext>
            </a:extLst>
          </p:cNvPr>
          <p:cNvSpPr>
            <a:spLocks noGrp="1"/>
          </p:cNvSpPr>
          <p:nvPr>
            <p:ph type="title"/>
          </p:nvPr>
        </p:nvSpPr>
        <p:spPr/>
        <p:txBody>
          <a:bodyPr>
            <a:normAutofit fontScale="90000"/>
          </a:bodyPr>
          <a:lstStyle/>
          <a:p>
            <a:r>
              <a:rPr lang="zh-CN" altLang="en-US" dirty="0"/>
              <a:t>树上背包</a:t>
            </a:r>
            <a:r>
              <a:rPr lang="en-US" altLang="zh-CN" dirty="0"/>
              <a:t>-</a:t>
            </a:r>
            <a:r>
              <a:rPr lang="zh-CN" altLang="en-US" dirty="0"/>
              <a:t>状态转移方程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371774-8AE0-4500-AA99-7918FD97FF37}"/>
                  </a:ext>
                </a:extLst>
              </p:cNvPr>
              <p:cNvSpPr>
                <a:spLocks noGrp="1"/>
              </p:cNvSpPr>
              <p:nvPr>
                <p:ph idx="1"/>
              </p:nvPr>
            </p:nvSpPr>
            <p:spPr/>
            <p:txBody>
              <a:bodyPr/>
              <a:lstStyle/>
              <a:p>
                <a:r>
                  <a:rPr lang="zh-CN" altLang="en-US" dirty="0"/>
                  <a:t>我们考虑如何进行状态转移，按照合并子问题答案的思想，对于结点 </a:t>
                </a:r>
                <a14:m>
                  <m:oMath xmlns:m="http://schemas.openxmlformats.org/officeDocument/2006/math">
                    <m:r>
                      <a:rPr lang="en-US" altLang="zh-CN" b="0" i="1" smtClean="0">
                        <a:latin typeface="Cambria Math" panose="02040503050406030204" pitchFamily="18" charset="0"/>
                      </a:rPr>
                      <m:t>𝑢</m:t>
                    </m:r>
                    <m:r>
                      <a:rPr lang="zh-CN" altLang="en-US" i="1">
                        <a:latin typeface="Cambria Math" panose="02040503050406030204" pitchFamily="18" charset="0"/>
                      </a:rPr>
                      <m:t>，</m:t>
                    </m:r>
                  </m:oMath>
                </a14:m>
                <a:r>
                  <a:rPr lang="zh-CN" altLang="en-US" dirty="0"/>
                  <a:t>我们要求在其子树内选择 </a:t>
                </a:r>
                <a14:m>
                  <m:oMath xmlns:m="http://schemas.openxmlformats.org/officeDocument/2006/math">
                    <m:r>
                      <a:rPr lang="en-US" altLang="zh-CN" b="0" i="1" smtClean="0">
                        <a:latin typeface="Cambria Math" panose="02040503050406030204" pitchFamily="18" charset="0"/>
                      </a:rPr>
                      <m:t>𝑘</m:t>
                    </m:r>
                  </m:oMath>
                </a14:m>
                <a:r>
                  <a:rPr lang="zh-CN" altLang="en-US" dirty="0"/>
                  <a:t> 个点的答案，我们似乎要枚举在其第一个儿子结点的子树内选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oMath>
                </a14:m>
                <a:r>
                  <a:rPr lang="zh-CN" altLang="en-US" dirty="0"/>
                  <a:t> 个点，在其第二个儿子结点的子树内选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2</m:t>
                        </m:r>
                      </m:sub>
                    </m:sSub>
                  </m:oMath>
                </a14:m>
                <a:r>
                  <a:rPr lang="zh-CN" altLang="en-US" dirty="0"/>
                  <a:t> 个点 </a:t>
                </a:r>
                <a14:m>
                  <m:oMath xmlns:m="http://schemas.openxmlformats.org/officeDocument/2006/math">
                    <m:r>
                      <a:rPr lang="en-US" altLang="zh-CN" b="0" i="1" smtClean="0">
                        <a:latin typeface="Cambria Math" panose="02040503050406030204" pitchFamily="18" charset="0"/>
                      </a:rPr>
                      <m:t>⋯</m:t>
                    </m:r>
                  </m:oMath>
                </a14:m>
                <a:r>
                  <a:rPr lang="zh-CN" altLang="en-US" dirty="0"/>
                  <a:t> 在其第 </a:t>
                </a:r>
                <a14:m>
                  <m:oMath xmlns:m="http://schemas.openxmlformats.org/officeDocument/2006/math">
                    <m:r>
                      <a:rPr lang="en-US" altLang="zh-CN" b="0" i="1" smtClean="0">
                        <a:latin typeface="Cambria Math" panose="02040503050406030204" pitchFamily="18" charset="0"/>
                      </a:rPr>
                      <m:t>𝑐</m:t>
                    </m:r>
                  </m:oMath>
                </a14:m>
                <a:r>
                  <a:rPr lang="zh-CN" altLang="en-US" dirty="0"/>
                  <a:t> 个儿子结点内选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𝑐</m:t>
                        </m:r>
                      </m:sub>
                    </m:sSub>
                  </m:oMath>
                </a14:m>
                <a:r>
                  <a:rPr lang="zh-CN" altLang="en-US" dirty="0"/>
                  <a:t> 个点时，将这些子问题合并起来的方案。这显然在时间复杂度上不能接受。</a:t>
                </a:r>
                <a:endParaRPr lang="en-US" altLang="zh-CN" dirty="0"/>
              </a:p>
              <a:p>
                <a:r>
                  <a:rPr lang="zh-CN" altLang="en-US" dirty="0"/>
                  <a:t>所以我们考虑依次按顺序枚举这 </a:t>
                </a:r>
                <a14:m>
                  <m:oMath xmlns:m="http://schemas.openxmlformats.org/officeDocument/2006/math">
                    <m:r>
                      <a:rPr lang="en-US" altLang="zh-CN" b="0" i="1" smtClean="0">
                        <a:latin typeface="Cambria Math" panose="02040503050406030204" pitchFamily="18" charset="0"/>
                      </a:rPr>
                      <m:t>𝑐</m:t>
                    </m:r>
                  </m:oMath>
                </a14:m>
                <a:r>
                  <a:rPr lang="zh-CN" altLang="en-US" dirty="0"/>
                  <a:t> 个儿子，借助滚动数组的思想，依次将其添加至答案中，即：</a:t>
                </a:r>
                <a:endParaRPr lang="en-US" altLang="zh-CN" b="0"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𝑠𝑜𝑛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lim>
                      </m:limLow>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d>
                    </m:oMath>
                  </m:oMathPara>
                </a14:m>
                <a:endParaRPr lang="en-US" altLang="zh-CN" dirty="0"/>
              </a:p>
              <a:p>
                <a:r>
                  <a:rPr lang="zh-CN" altLang="en-US" dirty="0"/>
                  <a:t>这个方程的意义是，我们先不考虑选择 </a:t>
                </a:r>
                <a14:m>
                  <m:oMath xmlns:m="http://schemas.openxmlformats.org/officeDocument/2006/math">
                    <m:r>
                      <a:rPr lang="en-US" altLang="zh-CN" b="0" i="1" smtClean="0">
                        <a:latin typeface="Cambria Math" panose="02040503050406030204" pitchFamily="18" charset="0"/>
                      </a:rPr>
                      <m:t>𝑢</m:t>
                    </m:r>
                  </m:oMath>
                </a14:m>
                <a:r>
                  <a:rPr lang="zh-CN" altLang="en-US" dirty="0"/>
                  <a:t> 本身，先考虑如果已经知道了从前 </a:t>
                </a:r>
                <a14:m>
                  <m:oMath xmlns:m="http://schemas.openxmlformats.org/officeDocument/2006/math">
                    <m:r>
                      <a:rPr lang="en-US" altLang="zh-CN" b="0" i="1" smtClean="0">
                        <a:latin typeface="Cambria Math" panose="02040503050406030204" pitchFamily="18" charset="0"/>
                      </a:rPr>
                      <m:t>𝑘</m:t>
                    </m:r>
                  </m:oMath>
                </a14:m>
                <a:r>
                  <a:rPr lang="zh-CN" altLang="en-US" dirty="0"/>
                  <a:t> 个儿子的子树中选择包含其根结点的连通块，总共选择了 </a:t>
                </a:r>
                <a14:m>
                  <m:oMath xmlns:m="http://schemas.openxmlformats.org/officeDocument/2006/math">
                    <m:r>
                      <a:rPr lang="en-US" altLang="zh-CN" b="0" i="1" smtClean="0">
                        <a:latin typeface="Cambria Math" panose="02040503050406030204" pitchFamily="18" charset="0"/>
                      </a:rPr>
                      <m:t>𝑗</m:t>
                    </m:r>
                  </m:oMath>
                </a14:m>
                <a:r>
                  <a:rPr lang="zh-CN" altLang="en-US" dirty="0"/>
                  <a:t> 个点的最大权值。我们只需将其与第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a14:m>
                <a:r>
                  <a:rPr lang="zh-CN" altLang="en-US" dirty="0"/>
                  <a:t> 个儿子的答案合并，即可得到前 </a:t>
                </a:r>
                <a14:m>
                  <m:oMath xmlns:m="http://schemas.openxmlformats.org/officeDocument/2006/math">
                    <m:r>
                      <a:rPr lang="en-US" altLang="zh-CN" b="0" i="1" smtClean="0">
                        <a:latin typeface="Cambria Math" panose="02040503050406030204" pitchFamily="18" charset="0"/>
                      </a:rPr>
                      <m:t>𝑘</m:t>
                    </m:r>
                  </m:oMath>
                </a14:m>
                <a:r>
                  <a:rPr lang="zh-CN" altLang="en-US" dirty="0"/>
                  <a:t> 个儿子的子问题的答案。</a:t>
                </a:r>
                <a:endParaRPr lang="en-US" altLang="zh-CN" dirty="0"/>
              </a:p>
              <a:p>
                <a:r>
                  <a:rPr lang="zh-CN" altLang="en-US" dirty="0"/>
                  <a:t>最后我们只需单独考虑结点 </a:t>
                </a:r>
                <a14:m>
                  <m:oMath xmlns:m="http://schemas.openxmlformats.org/officeDocument/2006/math">
                    <m:r>
                      <a:rPr lang="en-US" altLang="zh-CN" b="0" i="1" smtClean="0">
                        <a:latin typeface="Cambria Math" panose="02040503050406030204" pitchFamily="18" charset="0"/>
                      </a:rPr>
                      <m:t>𝑢</m:t>
                    </m:r>
                  </m:oMath>
                </a14:m>
                <a:r>
                  <a:rPr lang="zh-CN" altLang="en-US" dirty="0"/>
                  <a:t> 即可。</a:t>
                </a:r>
              </a:p>
            </p:txBody>
          </p:sp>
        </mc:Choice>
        <mc:Fallback xmlns="">
          <p:sp>
            <p:nvSpPr>
              <p:cNvPr id="3" name="内容占位符 2">
                <a:extLst>
                  <a:ext uri="{FF2B5EF4-FFF2-40B4-BE49-F238E27FC236}">
                    <a16:creationId xmlns:a16="http://schemas.microsoft.com/office/drawing/2014/main" id="{EC371774-8AE0-4500-AA99-7918FD97FF37}"/>
                  </a:ext>
                </a:extLst>
              </p:cNvPr>
              <p:cNvSpPr>
                <a:spLocks noGrp="1" noRot="1" noChangeAspect="1" noMove="1" noResize="1" noEditPoints="1" noAdjustHandles="1" noChangeArrowheads="1" noChangeShapeType="1" noTextEdit="1"/>
              </p:cNvSpPr>
              <p:nvPr>
                <p:ph idx="1"/>
              </p:nvPr>
            </p:nvSpPr>
            <p:spPr>
              <a:blipFill>
                <a:blip r:embed="rId2"/>
                <a:stretch>
                  <a:fillRect l="-754" t="-1828" r="-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653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A612A-0C65-46F0-8B08-D765DA5E053D}"/>
              </a:ext>
            </a:extLst>
          </p:cNvPr>
          <p:cNvSpPr>
            <a:spLocks noGrp="1"/>
          </p:cNvSpPr>
          <p:nvPr>
            <p:ph type="title"/>
          </p:nvPr>
        </p:nvSpPr>
        <p:spPr/>
        <p:txBody>
          <a:bodyPr>
            <a:normAutofit fontScale="90000"/>
          </a:bodyPr>
          <a:lstStyle/>
          <a:p>
            <a:r>
              <a:rPr lang="zh-CN" altLang="en-US" dirty="0"/>
              <a:t>另一种转移方法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787816-C465-4DDC-BE01-45DA08BECAD2}"/>
                  </a:ext>
                </a:extLst>
              </p:cNvPr>
              <p:cNvSpPr>
                <a:spLocks noGrp="1"/>
              </p:cNvSpPr>
              <p:nvPr>
                <p:ph idx="1"/>
              </p:nvPr>
            </p:nvSpPr>
            <p:spPr/>
            <p:txBody>
              <a:bodyPr/>
              <a:lstStyle/>
              <a:p>
                <a:r>
                  <a:rPr lang="zh-CN" altLang="en-US" dirty="0"/>
                  <a:t>我们在考虑 </a:t>
                </a:r>
                <a14:m>
                  <m:oMath xmlns:m="http://schemas.openxmlformats.org/officeDocument/2006/math">
                    <m:r>
                      <a:rPr lang="en-US" altLang="zh-CN" b="0" i="1" smtClean="0">
                        <a:latin typeface="Cambria Math" panose="02040503050406030204" pitchFamily="18" charset="0"/>
                      </a:rPr>
                      <m:t>𝑢</m:t>
                    </m:r>
                    <m:r>
                      <a:rPr lang="en-US" altLang="zh-CN" b="0" i="0" smtClean="0">
                        <a:latin typeface="Cambria Math" panose="02040503050406030204" pitchFamily="18" charset="0"/>
                      </a:rPr>
                      <m:t> </m:t>
                    </m:r>
                  </m:oMath>
                </a14:m>
                <a:r>
                  <a:rPr lang="zh-CN" altLang="en-US" dirty="0"/>
                  <a:t>的儿子之前先考虑结点 </a:t>
                </a:r>
                <a14:m>
                  <m:oMath xmlns:m="http://schemas.openxmlformats.org/officeDocument/2006/math">
                    <m:r>
                      <a:rPr lang="en-US" altLang="zh-CN" b="0" i="1" smtClean="0">
                        <a:latin typeface="Cambria Math" panose="02040503050406030204" pitchFamily="18" charset="0"/>
                      </a:rPr>
                      <m:t>𝑢</m:t>
                    </m:r>
                    <m:r>
                      <a:rPr lang="zh-CN" altLang="en-US" i="1">
                        <a:latin typeface="Cambria Math" panose="02040503050406030204" pitchFamily="18" charset="0"/>
                      </a:rPr>
                      <m:t>。</m:t>
                    </m:r>
                    <m:r>
                      <a:rPr lang="zh-CN" altLang="en-US" i="1" smtClean="0">
                        <a:latin typeface="Cambria Math" panose="02040503050406030204" pitchFamily="18" charset="0"/>
                      </a:rPr>
                      <m:t>故</m:t>
                    </m:r>
                  </m:oMath>
                </a14:m>
                <a:r>
                  <a:rPr lang="zh-CN" altLang="en-US" dirty="0"/>
                  <a:t>一开始即有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𝑢</m:t>
                        </m:r>
                      </m:sub>
                    </m:sSub>
                  </m:oMath>
                </a14:m>
                <a:r>
                  <a:rPr lang="zh-CN" altLang="en-US" dirty="0"/>
                  <a:t>。</a:t>
                </a:r>
                <a:endParaRPr lang="en-US" altLang="zh-CN" dirty="0"/>
              </a:p>
              <a:p>
                <a:r>
                  <a:rPr lang="zh-CN" altLang="en-US" dirty="0"/>
                  <a:t>我们在合并一个新的儿子的答案的时候也是采用滚动数组的思想，倒序枚举 体积，即：</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𝑠𝑜𝑛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lim>
                      </m:limLow>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m:oMathPara>
                </a14:m>
                <a:endParaRPr lang="en-US" altLang="zh-CN" dirty="0"/>
              </a:p>
              <a:p>
                <a:r>
                  <a:rPr lang="zh-CN" altLang="en-US" dirty="0"/>
                  <a:t>本种方法虽然写起来简便，但是对于一些转移有其他限制的题目，容易出现一些细节上的讨论。</a:t>
                </a:r>
              </a:p>
            </p:txBody>
          </p:sp>
        </mc:Choice>
        <mc:Fallback xmlns="">
          <p:sp>
            <p:nvSpPr>
              <p:cNvPr id="3" name="内容占位符 2">
                <a:extLst>
                  <a:ext uri="{FF2B5EF4-FFF2-40B4-BE49-F238E27FC236}">
                    <a16:creationId xmlns:a16="http://schemas.microsoft.com/office/drawing/2014/main" id="{50787816-C465-4DDC-BE01-45DA08BECAD2}"/>
                  </a:ext>
                </a:extLst>
              </p:cNvPr>
              <p:cNvSpPr>
                <a:spLocks noGrp="1" noRot="1" noChangeAspect="1" noMove="1" noResize="1" noEditPoints="1" noAdjustHandles="1" noChangeArrowheads="1" noChangeShapeType="1" noTextEdit="1"/>
              </p:cNvSpPr>
              <p:nvPr>
                <p:ph idx="1"/>
              </p:nvPr>
            </p:nvSpPr>
            <p:spPr>
              <a:blipFill>
                <a:blip r:embed="rId2"/>
                <a:stretch>
                  <a:fillRect l="-754" t="-1935"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315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1FBE5-96C5-4CFC-8AD2-1C0C07115E3C}"/>
              </a:ext>
            </a:extLst>
          </p:cNvPr>
          <p:cNvSpPr>
            <a:spLocks noGrp="1"/>
          </p:cNvSpPr>
          <p:nvPr>
            <p:ph type="title"/>
          </p:nvPr>
        </p:nvSpPr>
        <p:spPr/>
        <p:txBody>
          <a:bodyPr>
            <a:normAutofit fontScale="90000"/>
          </a:bodyPr>
          <a:lstStyle/>
          <a:p>
            <a:r>
              <a:rPr lang="zh-CN" altLang="en-US" dirty="0"/>
              <a:t>树上背包</a:t>
            </a:r>
            <a:r>
              <a:rPr lang="en-US" altLang="zh-CN" dirty="0"/>
              <a:t>-</a:t>
            </a:r>
            <a:r>
              <a:rPr lang="zh-CN" altLang="en-US" dirty="0"/>
              <a:t>时间复杂度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67A043-1D42-451C-87CE-099335F831BE}"/>
                  </a:ext>
                </a:extLst>
              </p:cNvPr>
              <p:cNvSpPr>
                <a:spLocks noGrp="1"/>
              </p:cNvSpPr>
              <p:nvPr>
                <p:ph idx="1"/>
              </p:nvPr>
            </p:nvSpPr>
            <p:spPr/>
            <p:txBody>
              <a:bodyPr/>
              <a:lstStyle/>
              <a:p>
                <a:r>
                  <a:rPr lang="zh-CN" altLang="en-US" dirty="0"/>
                  <a:t>考虑在 </a:t>
                </a:r>
                <a:r>
                  <a:rPr lang="en-US" altLang="zh-CN" dirty="0" err="1"/>
                  <a:t>dfs</a:t>
                </a:r>
                <a:r>
                  <a:rPr lang="en-US" altLang="zh-CN" dirty="0"/>
                  <a:t> </a:t>
                </a:r>
                <a:r>
                  <a:rPr lang="zh-CN" altLang="en-US" dirty="0"/>
                  <a:t>时两层循环的本质。不难发现，其相当于在枚举结点 </a:t>
                </a:r>
                <a14:m>
                  <m:oMath xmlns:m="http://schemas.openxmlformats.org/officeDocument/2006/math">
                    <m:r>
                      <a:rPr lang="en-US" altLang="zh-CN" b="0" i="1" smtClean="0">
                        <a:latin typeface="Cambria Math" panose="02040503050406030204" pitchFamily="18" charset="0"/>
                      </a:rPr>
                      <m:t>𝑢</m:t>
                    </m:r>
                  </m:oMath>
                </a14:m>
                <a:r>
                  <a:rPr lang="zh-CN" altLang="en-US" dirty="0"/>
                  <a:t> 子树内的点对，考虑到树上每个点对都会在整个过程中被枚举恰好一遍，且是在它们的最近公共祖先处枚举到，所以树上背包的时间复杂度为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CD67A043-1D42-451C-87CE-099335F831BE}"/>
                  </a:ext>
                </a:extLst>
              </p:cNvPr>
              <p:cNvSpPr>
                <a:spLocks noGrp="1" noRot="1" noChangeAspect="1" noMove="1" noResize="1" noEditPoints="1" noAdjustHandles="1" noChangeArrowheads="1" noChangeShapeType="1" noTextEdit="1"/>
              </p:cNvSpPr>
              <p:nvPr>
                <p:ph idx="1"/>
              </p:nvPr>
            </p:nvSpPr>
            <p:spPr>
              <a:blipFill>
                <a:blip r:embed="rId2"/>
                <a:stretch>
                  <a:fillRect l="-754" t="-1828"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245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EFB85-6CC5-4784-AA34-A0A3E15E5288}"/>
              </a:ext>
            </a:extLst>
          </p:cNvPr>
          <p:cNvSpPr>
            <a:spLocks noGrp="1"/>
          </p:cNvSpPr>
          <p:nvPr>
            <p:ph type="title"/>
          </p:nvPr>
        </p:nvSpPr>
        <p:spPr/>
        <p:txBody>
          <a:bodyPr>
            <a:normAutofit fontScale="90000"/>
          </a:bodyPr>
          <a:lstStyle/>
          <a:p>
            <a:r>
              <a:rPr lang="zh-CN" altLang="en-US" dirty="0"/>
              <a:t>树上连通块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4F42DC-9D39-4D43-A53F-DCA87698E45A}"/>
                  </a:ext>
                </a:extLst>
              </p:cNvPr>
              <p:cNvSpPr>
                <a:spLocks noGrp="1"/>
              </p:cNvSpPr>
              <p:nvPr>
                <p:ph idx="1"/>
              </p:nvPr>
            </p:nvSpPr>
            <p:spPr/>
            <p:txBody>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oMath>
                </a14:m>
                <a:r>
                  <a:rPr lang="zh-CN" altLang="en-US" dirty="0"/>
                  <a:t> 个结点的有根树，求包含根结点的连通块有多少个。</a:t>
                </a:r>
              </a:p>
            </p:txBody>
          </p:sp>
        </mc:Choice>
        <mc:Fallback xmlns="">
          <p:sp>
            <p:nvSpPr>
              <p:cNvPr id="3" name="内容占位符 2">
                <a:extLst>
                  <a:ext uri="{FF2B5EF4-FFF2-40B4-BE49-F238E27FC236}">
                    <a16:creationId xmlns:a16="http://schemas.microsoft.com/office/drawing/2014/main" id="{A34F42DC-9D39-4D43-A53F-DCA87698E45A}"/>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191908"/>
      </p:ext>
    </p:extLst>
  </p:cSld>
  <p:clrMapOvr>
    <a:masterClrMapping/>
  </p:clrMapOvr>
</p:sld>
</file>

<file path=ppt/theme/theme1.xml><?xml version="1.0" encoding="utf-8"?>
<a:theme xmlns:a="http://schemas.openxmlformats.org/drawingml/2006/main" name="picture_insert">
  <a:themeElements>
    <a:clrScheme name="mymaintitle">
      <a:dk1>
        <a:srgbClr val="FFFFFF"/>
      </a:dk1>
      <a:lt1>
        <a:sysClr val="window" lastClr="FFFFFF"/>
      </a:lt1>
      <a:dk2>
        <a:srgbClr val="000000"/>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D8D8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cture_insert" id="{04D40DA6-782C-45A3-A3B6-2B2F38BFE515}" vid="{A11BC8F1-A992-43BF-B8F3-2D76E51630FF}"/>
    </a:ext>
  </a:extLst>
</a:theme>
</file>

<file path=docProps/app.xml><?xml version="1.0" encoding="utf-8"?>
<Properties xmlns="http://schemas.openxmlformats.org/officeDocument/2006/extended-properties" xmlns:vt="http://schemas.openxmlformats.org/officeDocument/2006/docPropsVTypes">
  <Template>picture_insert</Template>
  <TotalTime>229</TotalTime>
  <Words>1577</Words>
  <Application>Microsoft Office PowerPoint</Application>
  <PresentationFormat>宽屏</PresentationFormat>
  <Paragraphs>67</Paragraphs>
  <Slides>14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Arial</vt:lpstr>
      <vt:lpstr>Cambria Math</vt:lpstr>
      <vt:lpstr>picture_insert</vt:lpstr>
      <vt:lpstr>PowerPoint 演示文稿</vt:lpstr>
      <vt:lpstr>01 背包</vt:lpstr>
      <vt:lpstr>滚动数组</vt:lpstr>
      <vt:lpstr>P2014 选课</vt:lpstr>
      <vt:lpstr>树上背包-状态</vt:lpstr>
      <vt:lpstr>树上背包-状态转移方程</vt:lpstr>
      <vt:lpstr>另一种转移方法</vt:lpstr>
      <vt:lpstr>树上背包-时间复杂度</vt:lpstr>
      <vt:lpstr>树上连通块</vt:lpstr>
      <vt:lpstr>P3177 树上染色</vt:lpstr>
      <vt:lpstr>P1352 没有上司的舞会</vt:lpstr>
      <vt:lpstr>结点选择</vt:lpstr>
      <vt:lpstr>P2986 Great Cow Gathering G</vt:lpstr>
      <vt:lpstr>换根法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Nickel</dc:creator>
  <cp:lastModifiedBy>Zhang Nickel</cp:lastModifiedBy>
  <cp:revision>35</cp:revision>
  <dcterms:created xsi:type="dcterms:W3CDTF">2022-04-04T06:51:59Z</dcterms:created>
  <dcterms:modified xsi:type="dcterms:W3CDTF">2022-04-04T10:46:39Z</dcterms:modified>
</cp:coreProperties>
</file>