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71" r:id="rId14"/>
    <p:sldId id="272" r:id="rId15"/>
    <p:sldId id="268" r:id="rId16"/>
    <p:sldId id="269"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0" autoAdjust="0"/>
    <p:restoredTop sz="94660"/>
  </p:normalViewPr>
  <p:slideViewPr>
    <p:cSldViewPr snapToGrid="0">
      <p:cViewPr varScale="1">
        <p:scale>
          <a:sx n="94" d="100"/>
          <a:sy n="94" d="100"/>
        </p:scale>
        <p:origin x="56"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33047942-8D43-4CDB-A061-A16D2E87C718}"/>
              </a:ext>
            </a:extLst>
          </p:cNvPr>
          <p:cNvSpPr>
            <a:spLocks noGrp="1"/>
          </p:cNvSpPr>
          <p:nvPr>
            <p:ph sz="quarter" idx="11"/>
          </p:nvPr>
        </p:nvSpPr>
        <p:spPr>
          <a:xfrm>
            <a:off x="1524000" y="3191829"/>
            <a:ext cx="9144000" cy="455612"/>
          </a:xfrm>
          <a:solidFill>
            <a:srgbClr val="000000">
              <a:alpha val="10000"/>
            </a:srgbClr>
          </a:solidFill>
        </p:spPr>
        <p:txBody>
          <a:bodyP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占位符 10">
            <a:extLst>
              <a:ext uri="{FF2B5EF4-FFF2-40B4-BE49-F238E27FC236}">
                <a16:creationId xmlns:a16="http://schemas.microsoft.com/office/drawing/2014/main" id="{50A6E7EE-289E-4BE1-9583-675D8BFA896B}"/>
              </a:ext>
            </a:extLst>
          </p:cNvPr>
          <p:cNvSpPr>
            <a:spLocks noGrp="1"/>
          </p:cNvSpPr>
          <p:nvPr>
            <p:ph type="body" sz="quarter" idx="12"/>
          </p:nvPr>
        </p:nvSpPr>
        <p:spPr>
          <a:xfrm>
            <a:off x="1524000" y="2199749"/>
            <a:ext cx="9144000" cy="989013"/>
          </a:xfrm>
          <a:solidFill>
            <a:srgbClr val="000000">
              <a:alpha val="10000"/>
            </a:srgbClr>
          </a:solidFill>
        </p:spPr>
        <p:txBody>
          <a:bodyPr/>
          <a:lstStyle>
            <a:lvl1pPr marL="0" indent="0">
              <a:buNone/>
              <a:defRPr sz="4400"/>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extLst>
      <p:ext uri="{BB962C8B-B14F-4D97-AF65-F5344CB8AC3E}">
        <p14:creationId xmlns:p14="http://schemas.microsoft.com/office/powerpoint/2010/main" val="277927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F4D28-95E0-42AA-B399-87E98987EE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9F74DE-D371-4037-8FFF-C024760A54B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0F21C2-7B33-4C24-9B5A-A5E68492AD1D}"/>
              </a:ext>
            </a:extLst>
          </p:cNvPr>
          <p:cNvSpPr>
            <a:spLocks noGrp="1"/>
          </p:cNvSpPr>
          <p:nvPr>
            <p:ph type="dt" sz="half" idx="10"/>
          </p:nvPr>
        </p:nvSpPr>
        <p:spPr>
          <a:xfrm>
            <a:off x="838200" y="6356350"/>
            <a:ext cx="2743200" cy="365125"/>
          </a:xfrm>
          <a:prstGeom prst="rect">
            <a:avLst/>
          </a:prstGeom>
        </p:spPr>
        <p:txBody>
          <a:bodyPr/>
          <a:lstStyle/>
          <a:p>
            <a:fld id="{479900BA-17CA-4CF8-B51A-C6D71FA5211A}" type="datetimeFigureOut">
              <a:rPr lang="zh-CN" altLang="en-US" smtClean="0"/>
              <a:t>2022/3/17</a:t>
            </a:fld>
            <a:endParaRPr lang="zh-CN" altLang="en-US"/>
          </a:p>
        </p:txBody>
      </p:sp>
      <p:sp>
        <p:nvSpPr>
          <p:cNvPr id="5" name="页脚占位符 4">
            <a:extLst>
              <a:ext uri="{FF2B5EF4-FFF2-40B4-BE49-F238E27FC236}">
                <a16:creationId xmlns:a16="http://schemas.microsoft.com/office/drawing/2014/main" id="{6B028253-6058-444D-9A40-3D8013A6728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A59A516-A1B2-4522-B2DE-0A4A840F102D}"/>
              </a:ext>
            </a:extLst>
          </p:cNvPr>
          <p:cNvSpPr>
            <a:spLocks noGrp="1"/>
          </p:cNvSpPr>
          <p:nvPr>
            <p:ph type="sldNum" sz="quarter" idx="12"/>
          </p:nvPr>
        </p:nvSpPr>
        <p:spPr>
          <a:xfrm>
            <a:off x="8610600" y="6356350"/>
            <a:ext cx="2743200" cy="365125"/>
          </a:xfrm>
          <a:prstGeom prst="rect">
            <a:avLst/>
          </a:prstGeom>
        </p:spPr>
        <p:txBody>
          <a:bodyPr/>
          <a:lstStyle/>
          <a:p>
            <a:fld id="{B2572F38-08B2-4B9D-860E-10890257FE63}" type="slidenum">
              <a:rPr lang="zh-CN" altLang="en-US" smtClean="0"/>
              <a:t>‹#›</a:t>
            </a:fld>
            <a:endParaRPr lang="zh-CN" altLang="en-US"/>
          </a:p>
        </p:txBody>
      </p:sp>
    </p:spTree>
    <p:extLst>
      <p:ext uri="{BB962C8B-B14F-4D97-AF65-F5344CB8AC3E}">
        <p14:creationId xmlns:p14="http://schemas.microsoft.com/office/powerpoint/2010/main" val="130417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268858-3943-43D9-B4FE-6DDDB87DCE1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0F2CF5-F71E-4802-9720-8AA0F0C73A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1D2BE9-33D2-4FD5-BE68-391012A87301}"/>
              </a:ext>
            </a:extLst>
          </p:cNvPr>
          <p:cNvSpPr>
            <a:spLocks noGrp="1"/>
          </p:cNvSpPr>
          <p:nvPr>
            <p:ph type="dt" sz="half" idx="10"/>
          </p:nvPr>
        </p:nvSpPr>
        <p:spPr>
          <a:xfrm>
            <a:off x="838200" y="6356350"/>
            <a:ext cx="2743200" cy="365125"/>
          </a:xfrm>
          <a:prstGeom prst="rect">
            <a:avLst/>
          </a:prstGeom>
        </p:spPr>
        <p:txBody>
          <a:bodyPr/>
          <a:lstStyle/>
          <a:p>
            <a:fld id="{479900BA-17CA-4CF8-B51A-C6D71FA5211A}" type="datetimeFigureOut">
              <a:rPr lang="zh-CN" altLang="en-US" smtClean="0"/>
              <a:t>2022/3/17</a:t>
            </a:fld>
            <a:endParaRPr lang="zh-CN" altLang="en-US"/>
          </a:p>
        </p:txBody>
      </p:sp>
      <p:sp>
        <p:nvSpPr>
          <p:cNvPr id="5" name="页脚占位符 4">
            <a:extLst>
              <a:ext uri="{FF2B5EF4-FFF2-40B4-BE49-F238E27FC236}">
                <a16:creationId xmlns:a16="http://schemas.microsoft.com/office/drawing/2014/main" id="{4A58CAA1-8016-4049-9DB1-3B20C97DA93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DEFD71D-3D2D-40B8-BDE1-1E6DE064666B}"/>
              </a:ext>
            </a:extLst>
          </p:cNvPr>
          <p:cNvSpPr>
            <a:spLocks noGrp="1"/>
          </p:cNvSpPr>
          <p:nvPr>
            <p:ph type="sldNum" sz="quarter" idx="12"/>
          </p:nvPr>
        </p:nvSpPr>
        <p:spPr>
          <a:xfrm>
            <a:off x="8610600" y="6356350"/>
            <a:ext cx="2743200" cy="365125"/>
          </a:xfrm>
          <a:prstGeom prst="rect">
            <a:avLst/>
          </a:prstGeom>
        </p:spPr>
        <p:txBody>
          <a:bodyPr/>
          <a:lstStyle/>
          <a:p>
            <a:fld id="{B2572F38-08B2-4B9D-860E-10890257FE63}" type="slidenum">
              <a:rPr lang="zh-CN" altLang="en-US" smtClean="0"/>
              <a:t>‹#›</a:t>
            </a:fld>
            <a:endParaRPr lang="zh-CN" altLang="en-US"/>
          </a:p>
        </p:txBody>
      </p:sp>
    </p:spTree>
    <p:extLst>
      <p:ext uri="{BB962C8B-B14F-4D97-AF65-F5344CB8AC3E}">
        <p14:creationId xmlns:p14="http://schemas.microsoft.com/office/powerpoint/2010/main" val="1684428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9BD08-56A6-4894-85DE-D62CECD4CC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23330C-0F4B-4BC2-A511-FFD62F4B53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7958C6D-F9A8-4094-883E-CC5D538FA92D}"/>
              </a:ext>
            </a:extLst>
          </p:cNvPr>
          <p:cNvSpPr>
            <a:spLocks noGrp="1"/>
          </p:cNvSpPr>
          <p:nvPr>
            <p:ph type="dt" sz="half" idx="10"/>
          </p:nvPr>
        </p:nvSpPr>
        <p:spPr/>
        <p:txBody>
          <a:bodyPr/>
          <a:lstStyle/>
          <a:p>
            <a:fld id="{479900BA-17CA-4CF8-B51A-C6D71FA5211A}" type="datetimeFigureOut">
              <a:rPr lang="zh-CN" altLang="en-US" smtClean="0"/>
              <a:t>2022/3/17</a:t>
            </a:fld>
            <a:endParaRPr lang="zh-CN" altLang="en-US"/>
          </a:p>
        </p:txBody>
      </p:sp>
      <p:sp>
        <p:nvSpPr>
          <p:cNvPr id="5" name="页脚占位符 4">
            <a:extLst>
              <a:ext uri="{FF2B5EF4-FFF2-40B4-BE49-F238E27FC236}">
                <a16:creationId xmlns:a16="http://schemas.microsoft.com/office/drawing/2014/main" id="{88E2EC1D-73C9-41BC-B9E9-99D73B35A4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CC381F-C018-4495-A8D5-55457EBEC207}"/>
              </a:ext>
            </a:extLst>
          </p:cNvPr>
          <p:cNvSpPr>
            <a:spLocks noGrp="1"/>
          </p:cNvSpPr>
          <p:nvPr>
            <p:ph type="sldNum" sz="quarter" idx="12"/>
          </p:nvPr>
        </p:nvSpPr>
        <p:spPr/>
        <p:txBody>
          <a:bodyPr/>
          <a:lstStyle/>
          <a:p>
            <a:fld id="{B2572F38-08B2-4B9D-860E-10890257FE63}" type="slidenum">
              <a:rPr lang="zh-CN" altLang="en-US" smtClean="0"/>
              <a:t>‹#›</a:t>
            </a:fld>
            <a:endParaRPr lang="zh-CN" altLang="en-US"/>
          </a:p>
        </p:txBody>
      </p:sp>
    </p:spTree>
    <p:extLst>
      <p:ext uri="{BB962C8B-B14F-4D97-AF65-F5344CB8AC3E}">
        <p14:creationId xmlns:p14="http://schemas.microsoft.com/office/powerpoint/2010/main" val="25274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62595-7262-43C9-B551-9860B5EF51E7}"/>
              </a:ext>
            </a:extLst>
          </p:cNvPr>
          <p:cNvSpPr>
            <a:spLocks noGrp="1"/>
          </p:cNvSpPr>
          <p:nvPr>
            <p:ph type="title"/>
          </p:nvPr>
        </p:nvSpPr>
        <p:spPr>
          <a:xfrm>
            <a:off x="838200" y="18256"/>
            <a:ext cx="10515600" cy="620184"/>
          </a:xfrm>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6B6E2BC5-5850-465F-BD39-318964C07A56}"/>
              </a:ext>
            </a:extLst>
          </p:cNvPr>
          <p:cNvSpPr>
            <a:spLocks noGrp="1"/>
          </p:cNvSpPr>
          <p:nvPr>
            <p:ph idx="1"/>
          </p:nvPr>
        </p:nvSpPr>
        <p:spPr>
          <a:xfrm>
            <a:off x="838199" y="892175"/>
            <a:ext cx="10515600" cy="5664411"/>
          </a:xfrm>
          <a:solidFill>
            <a:srgbClr val="000000">
              <a:alpha val="50000"/>
            </a:srgbClr>
          </a:solidFill>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267924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9173E-3872-4717-BDE1-68F1CE8A71A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dirty="0"/>
          </a:p>
        </p:txBody>
      </p:sp>
      <p:sp>
        <p:nvSpPr>
          <p:cNvPr id="3" name="文本占位符 2">
            <a:extLst>
              <a:ext uri="{FF2B5EF4-FFF2-40B4-BE49-F238E27FC236}">
                <a16:creationId xmlns:a16="http://schemas.microsoft.com/office/drawing/2014/main" id="{3A3666FA-B8F4-42B6-870E-87B9B8FD1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38490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1B918-755C-4CB5-BE95-E36C71F559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02EB28-0805-437B-96D6-D055484D2D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F421142-C26F-4A5A-A40F-7DA26D6278E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3C7190-8275-4A78-99B8-409FF28D20EB}"/>
              </a:ext>
            </a:extLst>
          </p:cNvPr>
          <p:cNvSpPr>
            <a:spLocks noGrp="1"/>
          </p:cNvSpPr>
          <p:nvPr>
            <p:ph type="dt" sz="half" idx="10"/>
          </p:nvPr>
        </p:nvSpPr>
        <p:spPr>
          <a:xfrm>
            <a:off x="838200" y="6356350"/>
            <a:ext cx="2743200" cy="365125"/>
          </a:xfrm>
          <a:prstGeom prst="rect">
            <a:avLst/>
          </a:prstGeom>
        </p:spPr>
        <p:txBody>
          <a:bodyPr/>
          <a:lstStyle/>
          <a:p>
            <a:fld id="{479900BA-17CA-4CF8-B51A-C6D71FA5211A}" type="datetimeFigureOut">
              <a:rPr lang="zh-CN" altLang="en-US" smtClean="0"/>
              <a:t>2022/3/17</a:t>
            </a:fld>
            <a:endParaRPr lang="zh-CN" altLang="en-US"/>
          </a:p>
        </p:txBody>
      </p:sp>
      <p:sp>
        <p:nvSpPr>
          <p:cNvPr id="6" name="页脚占位符 5">
            <a:extLst>
              <a:ext uri="{FF2B5EF4-FFF2-40B4-BE49-F238E27FC236}">
                <a16:creationId xmlns:a16="http://schemas.microsoft.com/office/drawing/2014/main" id="{1D1C1478-B210-4AA4-A9A8-CB49BE69463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34A6C76-53FC-4750-8BEE-F7BF4B6631CD}"/>
              </a:ext>
            </a:extLst>
          </p:cNvPr>
          <p:cNvSpPr>
            <a:spLocks noGrp="1"/>
          </p:cNvSpPr>
          <p:nvPr>
            <p:ph type="sldNum" sz="quarter" idx="12"/>
          </p:nvPr>
        </p:nvSpPr>
        <p:spPr>
          <a:xfrm>
            <a:off x="8610600" y="6356350"/>
            <a:ext cx="2743200" cy="365125"/>
          </a:xfrm>
          <a:prstGeom prst="rect">
            <a:avLst/>
          </a:prstGeom>
        </p:spPr>
        <p:txBody>
          <a:bodyPr/>
          <a:lstStyle/>
          <a:p>
            <a:fld id="{B2572F38-08B2-4B9D-860E-10890257FE63}" type="slidenum">
              <a:rPr lang="zh-CN" altLang="en-US" smtClean="0"/>
              <a:t>‹#›</a:t>
            </a:fld>
            <a:endParaRPr lang="zh-CN" altLang="en-US"/>
          </a:p>
        </p:txBody>
      </p:sp>
    </p:spTree>
    <p:extLst>
      <p:ext uri="{BB962C8B-B14F-4D97-AF65-F5344CB8AC3E}">
        <p14:creationId xmlns:p14="http://schemas.microsoft.com/office/powerpoint/2010/main" val="2781201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BE2DB-868F-42AA-A8D2-273AF3B603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B6E9FF-8168-44F2-945D-097558175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80CFFF4-DB25-4425-B025-586575F584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726FDB6-715E-46B7-8853-9609D9DBD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100D65-099C-4AED-9824-754F0FC1EF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8006980-9C6A-4EF9-B2E3-84736181DE86}"/>
              </a:ext>
            </a:extLst>
          </p:cNvPr>
          <p:cNvSpPr>
            <a:spLocks noGrp="1"/>
          </p:cNvSpPr>
          <p:nvPr>
            <p:ph type="dt" sz="half" idx="10"/>
          </p:nvPr>
        </p:nvSpPr>
        <p:spPr>
          <a:xfrm>
            <a:off x="838200" y="6356350"/>
            <a:ext cx="2743200" cy="365125"/>
          </a:xfrm>
          <a:prstGeom prst="rect">
            <a:avLst/>
          </a:prstGeom>
        </p:spPr>
        <p:txBody>
          <a:bodyPr/>
          <a:lstStyle/>
          <a:p>
            <a:fld id="{479900BA-17CA-4CF8-B51A-C6D71FA5211A}" type="datetimeFigureOut">
              <a:rPr lang="zh-CN" altLang="en-US" smtClean="0"/>
              <a:t>2022/3/17</a:t>
            </a:fld>
            <a:endParaRPr lang="zh-CN" altLang="en-US"/>
          </a:p>
        </p:txBody>
      </p:sp>
      <p:sp>
        <p:nvSpPr>
          <p:cNvPr id="8" name="页脚占位符 7">
            <a:extLst>
              <a:ext uri="{FF2B5EF4-FFF2-40B4-BE49-F238E27FC236}">
                <a16:creationId xmlns:a16="http://schemas.microsoft.com/office/drawing/2014/main" id="{4C87518A-8D66-4034-AE93-FE36989C39B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2A35C52-260C-442E-B0FA-2B124D821529}"/>
              </a:ext>
            </a:extLst>
          </p:cNvPr>
          <p:cNvSpPr>
            <a:spLocks noGrp="1"/>
          </p:cNvSpPr>
          <p:nvPr>
            <p:ph type="sldNum" sz="quarter" idx="12"/>
          </p:nvPr>
        </p:nvSpPr>
        <p:spPr>
          <a:xfrm>
            <a:off x="8610600" y="6356350"/>
            <a:ext cx="2743200" cy="365125"/>
          </a:xfrm>
          <a:prstGeom prst="rect">
            <a:avLst/>
          </a:prstGeom>
        </p:spPr>
        <p:txBody>
          <a:bodyPr/>
          <a:lstStyle/>
          <a:p>
            <a:fld id="{B2572F38-08B2-4B9D-860E-10890257FE63}" type="slidenum">
              <a:rPr lang="zh-CN" altLang="en-US" smtClean="0"/>
              <a:t>‹#›</a:t>
            </a:fld>
            <a:endParaRPr lang="zh-CN" altLang="en-US"/>
          </a:p>
        </p:txBody>
      </p:sp>
    </p:spTree>
    <p:extLst>
      <p:ext uri="{BB962C8B-B14F-4D97-AF65-F5344CB8AC3E}">
        <p14:creationId xmlns:p14="http://schemas.microsoft.com/office/powerpoint/2010/main" val="118004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7F28F-697B-43DE-8665-9B2EDAFE18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1EABA9-A374-4A7A-A6CB-9D953532C125}"/>
              </a:ext>
            </a:extLst>
          </p:cNvPr>
          <p:cNvSpPr>
            <a:spLocks noGrp="1"/>
          </p:cNvSpPr>
          <p:nvPr>
            <p:ph type="dt" sz="half" idx="10"/>
          </p:nvPr>
        </p:nvSpPr>
        <p:spPr>
          <a:xfrm>
            <a:off x="838200" y="6356350"/>
            <a:ext cx="2743200" cy="365125"/>
          </a:xfrm>
          <a:prstGeom prst="rect">
            <a:avLst/>
          </a:prstGeom>
        </p:spPr>
        <p:txBody>
          <a:bodyPr/>
          <a:lstStyle/>
          <a:p>
            <a:fld id="{479900BA-17CA-4CF8-B51A-C6D71FA5211A}" type="datetimeFigureOut">
              <a:rPr lang="zh-CN" altLang="en-US" smtClean="0"/>
              <a:t>2022/3/17</a:t>
            </a:fld>
            <a:endParaRPr lang="zh-CN" altLang="en-US"/>
          </a:p>
        </p:txBody>
      </p:sp>
      <p:sp>
        <p:nvSpPr>
          <p:cNvPr id="4" name="页脚占位符 3">
            <a:extLst>
              <a:ext uri="{FF2B5EF4-FFF2-40B4-BE49-F238E27FC236}">
                <a16:creationId xmlns:a16="http://schemas.microsoft.com/office/drawing/2014/main" id="{A2FDEFF3-C804-4F2D-B635-6C6E8725860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DB013E18-9A62-4E39-B5D0-C4B291167237}"/>
              </a:ext>
            </a:extLst>
          </p:cNvPr>
          <p:cNvSpPr>
            <a:spLocks noGrp="1"/>
          </p:cNvSpPr>
          <p:nvPr>
            <p:ph type="sldNum" sz="quarter" idx="12"/>
          </p:nvPr>
        </p:nvSpPr>
        <p:spPr>
          <a:xfrm>
            <a:off x="8610600" y="6356350"/>
            <a:ext cx="2743200" cy="365125"/>
          </a:xfrm>
          <a:prstGeom prst="rect">
            <a:avLst/>
          </a:prstGeom>
        </p:spPr>
        <p:txBody>
          <a:bodyPr/>
          <a:lstStyle/>
          <a:p>
            <a:fld id="{B2572F38-08B2-4B9D-860E-10890257FE63}" type="slidenum">
              <a:rPr lang="zh-CN" altLang="en-US" smtClean="0"/>
              <a:t>‹#›</a:t>
            </a:fld>
            <a:endParaRPr lang="zh-CN" altLang="en-US"/>
          </a:p>
        </p:txBody>
      </p:sp>
    </p:spTree>
    <p:extLst>
      <p:ext uri="{BB962C8B-B14F-4D97-AF65-F5344CB8AC3E}">
        <p14:creationId xmlns:p14="http://schemas.microsoft.com/office/powerpoint/2010/main" val="409821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9DE371-9B57-43CD-AEA1-6455FB378857}"/>
              </a:ext>
            </a:extLst>
          </p:cNvPr>
          <p:cNvSpPr>
            <a:spLocks noGrp="1"/>
          </p:cNvSpPr>
          <p:nvPr>
            <p:ph type="dt" sz="half" idx="10"/>
          </p:nvPr>
        </p:nvSpPr>
        <p:spPr>
          <a:xfrm>
            <a:off x="838200" y="6356350"/>
            <a:ext cx="2743200" cy="365125"/>
          </a:xfrm>
          <a:prstGeom prst="rect">
            <a:avLst/>
          </a:prstGeom>
        </p:spPr>
        <p:txBody>
          <a:bodyPr/>
          <a:lstStyle/>
          <a:p>
            <a:fld id="{479900BA-17CA-4CF8-B51A-C6D71FA5211A}" type="datetimeFigureOut">
              <a:rPr lang="zh-CN" altLang="en-US" smtClean="0"/>
              <a:t>2022/3/17</a:t>
            </a:fld>
            <a:endParaRPr lang="zh-CN" altLang="en-US"/>
          </a:p>
        </p:txBody>
      </p:sp>
      <p:sp>
        <p:nvSpPr>
          <p:cNvPr id="3" name="页脚占位符 2">
            <a:extLst>
              <a:ext uri="{FF2B5EF4-FFF2-40B4-BE49-F238E27FC236}">
                <a16:creationId xmlns:a16="http://schemas.microsoft.com/office/drawing/2014/main" id="{73A7720F-FA81-4620-8C74-E9C33C80683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5942791-441B-425D-B49B-A2E68FA802D9}"/>
              </a:ext>
            </a:extLst>
          </p:cNvPr>
          <p:cNvSpPr>
            <a:spLocks noGrp="1"/>
          </p:cNvSpPr>
          <p:nvPr>
            <p:ph type="sldNum" sz="quarter" idx="12"/>
          </p:nvPr>
        </p:nvSpPr>
        <p:spPr>
          <a:xfrm>
            <a:off x="8610600" y="6356350"/>
            <a:ext cx="2743200" cy="365125"/>
          </a:xfrm>
          <a:prstGeom prst="rect">
            <a:avLst/>
          </a:prstGeom>
        </p:spPr>
        <p:txBody>
          <a:bodyPr/>
          <a:lstStyle/>
          <a:p>
            <a:fld id="{B2572F38-08B2-4B9D-860E-10890257FE63}" type="slidenum">
              <a:rPr lang="zh-CN" altLang="en-US" smtClean="0"/>
              <a:t>‹#›</a:t>
            </a:fld>
            <a:endParaRPr lang="zh-CN" altLang="en-US"/>
          </a:p>
        </p:txBody>
      </p:sp>
    </p:spTree>
    <p:extLst>
      <p:ext uri="{BB962C8B-B14F-4D97-AF65-F5344CB8AC3E}">
        <p14:creationId xmlns:p14="http://schemas.microsoft.com/office/powerpoint/2010/main" val="154302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DC840-5271-42EF-A370-AECD3B4B57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18EDA49-64A1-4E74-A8FC-D965BA047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A01552-AB79-409C-A734-EF855D232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1343CD-09BC-4BB9-A1D4-69FE875A11AE}"/>
              </a:ext>
            </a:extLst>
          </p:cNvPr>
          <p:cNvSpPr>
            <a:spLocks noGrp="1"/>
          </p:cNvSpPr>
          <p:nvPr>
            <p:ph type="dt" sz="half" idx="10"/>
          </p:nvPr>
        </p:nvSpPr>
        <p:spPr>
          <a:xfrm>
            <a:off x="838200" y="6356350"/>
            <a:ext cx="2743200" cy="365125"/>
          </a:xfrm>
          <a:prstGeom prst="rect">
            <a:avLst/>
          </a:prstGeom>
        </p:spPr>
        <p:txBody>
          <a:bodyPr/>
          <a:lstStyle/>
          <a:p>
            <a:fld id="{479900BA-17CA-4CF8-B51A-C6D71FA5211A}" type="datetimeFigureOut">
              <a:rPr lang="zh-CN" altLang="en-US" smtClean="0"/>
              <a:t>2022/3/17</a:t>
            </a:fld>
            <a:endParaRPr lang="zh-CN" altLang="en-US"/>
          </a:p>
        </p:txBody>
      </p:sp>
      <p:sp>
        <p:nvSpPr>
          <p:cNvPr id="6" name="页脚占位符 5">
            <a:extLst>
              <a:ext uri="{FF2B5EF4-FFF2-40B4-BE49-F238E27FC236}">
                <a16:creationId xmlns:a16="http://schemas.microsoft.com/office/drawing/2014/main" id="{66B478D3-7516-4836-933A-8A3963181F0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78A74B5-555B-49FA-B18C-609790DB73B6}"/>
              </a:ext>
            </a:extLst>
          </p:cNvPr>
          <p:cNvSpPr>
            <a:spLocks noGrp="1"/>
          </p:cNvSpPr>
          <p:nvPr>
            <p:ph type="sldNum" sz="quarter" idx="12"/>
          </p:nvPr>
        </p:nvSpPr>
        <p:spPr>
          <a:xfrm>
            <a:off x="8610600" y="6356350"/>
            <a:ext cx="2743200" cy="365125"/>
          </a:xfrm>
          <a:prstGeom prst="rect">
            <a:avLst/>
          </a:prstGeom>
        </p:spPr>
        <p:txBody>
          <a:bodyPr/>
          <a:lstStyle/>
          <a:p>
            <a:fld id="{B2572F38-08B2-4B9D-860E-10890257FE63}" type="slidenum">
              <a:rPr lang="zh-CN" altLang="en-US" smtClean="0"/>
              <a:t>‹#›</a:t>
            </a:fld>
            <a:endParaRPr lang="zh-CN" altLang="en-US"/>
          </a:p>
        </p:txBody>
      </p:sp>
    </p:spTree>
    <p:extLst>
      <p:ext uri="{BB962C8B-B14F-4D97-AF65-F5344CB8AC3E}">
        <p14:creationId xmlns:p14="http://schemas.microsoft.com/office/powerpoint/2010/main" val="11202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E02C5-8B9D-4BE3-9870-40DD28CB96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DF17765-AC01-4E83-B534-31834E80B8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383842DF-3F8F-436E-8D27-D08CA3005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18C0F2-FD30-4C65-877F-D8FA7CE6BA7A}"/>
              </a:ext>
            </a:extLst>
          </p:cNvPr>
          <p:cNvSpPr>
            <a:spLocks noGrp="1"/>
          </p:cNvSpPr>
          <p:nvPr>
            <p:ph type="dt" sz="half" idx="10"/>
          </p:nvPr>
        </p:nvSpPr>
        <p:spPr>
          <a:xfrm>
            <a:off x="838200" y="6356350"/>
            <a:ext cx="2743200" cy="365125"/>
          </a:xfrm>
          <a:prstGeom prst="rect">
            <a:avLst/>
          </a:prstGeom>
        </p:spPr>
        <p:txBody>
          <a:bodyPr/>
          <a:lstStyle/>
          <a:p>
            <a:fld id="{479900BA-17CA-4CF8-B51A-C6D71FA5211A}" type="datetimeFigureOut">
              <a:rPr lang="zh-CN" altLang="en-US" smtClean="0"/>
              <a:t>2022/3/17</a:t>
            </a:fld>
            <a:endParaRPr lang="zh-CN" altLang="en-US"/>
          </a:p>
        </p:txBody>
      </p:sp>
      <p:sp>
        <p:nvSpPr>
          <p:cNvPr id="6" name="页脚占位符 5">
            <a:extLst>
              <a:ext uri="{FF2B5EF4-FFF2-40B4-BE49-F238E27FC236}">
                <a16:creationId xmlns:a16="http://schemas.microsoft.com/office/drawing/2014/main" id="{14254340-0D45-48C2-8713-A4F4392C8E4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8947F6D-96AD-4FE8-8B54-B566BC98181D}"/>
              </a:ext>
            </a:extLst>
          </p:cNvPr>
          <p:cNvSpPr>
            <a:spLocks noGrp="1"/>
          </p:cNvSpPr>
          <p:nvPr>
            <p:ph type="sldNum" sz="quarter" idx="12"/>
          </p:nvPr>
        </p:nvSpPr>
        <p:spPr>
          <a:xfrm>
            <a:off x="8610600" y="6356350"/>
            <a:ext cx="2743200" cy="365125"/>
          </a:xfrm>
          <a:prstGeom prst="rect">
            <a:avLst/>
          </a:prstGeom>
        </p:spPr>
        <p:txBody>
          <a:bodyPr/>
          <a:lstStyle/>
          <a:p>
            <a:fld id="{B2572F38-08B2-4B9D-860E-10890257FE63}" type="slidenum">
              <a:rPr lang="zh-CN" altLang="en-US" smtClean="0"/>
              <a:t>‹#›</a:t>
            </a:fld>
            <a:endParaRPr lang="zh-CN" altLang="en-US"/>
          </a:p>
        </p:txBody>
      </p:sp>
    </p:spTree>
    <p:extLst>
      <p:ext uri="{BB962C8B-B14F-4D97-AF65-F5344CB8AC3E}">
        <p14:creationId xmlns:p14="http://schemas.microsoft.com/office/powerpoint/2010/main" val="11187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18C758-7D92-4550-B433-990CF54D0CEE}"/>
              </a:ext>
            </a:extLst>
          </p:cNvPr>
          <p:cNvSpPr>
            <a:spLocks noGrp="1"/>
          </p:cNvSpPr>
          <p:nvPr>
            <p:ph type="title"/>
          </p:nvPr>
        </p:nvSpPr>
        <p:spPr>
          <a:xfrm>
            <a:off x="838200" y="18255"/>
            <a:ext cx="10515600" cy="619200"/>
          </a:xfrm>
          <a:prstGeom prst="rect">
            <a:avLst/>
          </a:prstGeom>
          <a:solidFill>
            <a:srgbClr val="000000">
              <a:alpha val="35000"/>
            </a:srgbClr>
          </a:solidFill>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1252EEAF-0D95-4F4D-815F-DE4AD9110596}"/>
              </a:ext>
            </a:extLst>
          </p:cNvPr>
          <p:cNvSpPr>
            <a:spLocks noGrp="1"/>
          </p:cNvSpPr>
          <p:nvPr>
            <p:ph type="body" idx="1"/>
          </p:nvPr>
        </p:nvSpPr>
        <p:spPr>
          <a:xfrm>
            <a:off x="838200" y="892800"/>
            <a:ext cx="10515600" cy="5662800"/>
          </a:xfrm>
          <a:prstGeom prst="rect">
            <a:avLst/>
          </a:prstGeom>
          <a:solidFill>
            <a:srgbClr val="000000">
              <a:alpha val="35000"/>
            </a:srgbClr>
          </a:solidFill>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605761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E57A7BB-8F0E-4AEB-B587-1D06576336D8}"/>
              </a:ext>
            </a:extLst>
          </p:cNvPr>
          <p:cNvSpPr>
            <a:spLocks noGrp="1"/>
          </p:cNvSpPr>
          <p:nvPr>
            <p:ph sz="quarter" idx="11"/>
          </p:nvPr>
        </p:nvSpPr>
        <p:spPr>
          <a:noFill/>
        </p:spPr>
        <p:txBody>
          <a:bodyPr/>
          <a:lstStyle/>
          <a:p>
            <a:r>
              <a:rPr lang="en-US" altLang="zh-CN" dirty="0" err="1"/>
              <a:t>Nickel_Angel</a:t>
            </a:r>
            <a:endParaRPr lang="zh-CN" altLang="en-US" dirty="0"/>
          </a:p>
        </p:txBody>
      </p:sp>
      <p:sp>
        <p:nvSpPr>
          <p:cNvPr id="5" name="文本占位符 4">
            <a:extLst>
              <a:ext uri="{FF2B5EF4-FFF2-40B4-BE49-F238E27FC236}">
                <a16:creationId xmlns:a16="http://schemas.microsoft.com/office/drawing/2014/main" id="{E8538274-2300-4762-BC0B-11D4231AD040}"/>
              </a:ext>
            </a:extLst>
          </p:cNvPr>
          <p:cNvSpPr>
            <a:spLocks noGrp="1"/>
          </p:cNvSpPr>
          <p:nvPr>
            <p:ph type="body" sz="quarter" idx="12"/>
          </p:nvPr>
        </p:nvSpPr>
        <p:spPr>
          <a:noFill/>
        </p:spPr>
        <p:txBody>
          <a:bodyPr/>
          <a:lstStyle/>
          <a:p>
            <a:r>
              <a:rPr lang="zh-CN" altLang="en-US" dirty="0"/>
              <a:t>线段树</a:t>
            </a:r>
          </a:p>
        </p:txBody>
      </p:sp>
    </p:spTree>
    <p:extLst>
      <p:ext uri="{BB962C8B-B14F-4D97-AF65-F5344CB8AC3E}">
        <p14:creationId xmlns:p14="http://schemas.microsoft.com/office/powerpoint/2010/main" val="39570323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D59AE-EA4B-4F96-A006-7CB6ECFBDB86}"/>
              </a:ext>
            </a:extLst>
          </p:cNvPr>
          <p:cNvSpPr>
            <a:spLocks noGrp="1"/>
          </p:cNvSpPr>
          <p:nvPr>
            <p:ph type="title"/>
          </p:nvPr>
        </p:nvSpPr>
        <p:spPr/>
        <p:txBody>
          <a:bodyPr>
            <a:normAutofit fontScale="90000"/>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5BB272A-D107-4ACE-846E-DA65317B1135}"/>
                  </a:ext>
                </a:extLst>
              </p:cNvPr>
              <p:cNvSpPr>
                <a:spLocks noGrp="1"/>
              </p:cNvSpPr>
              <p:nvPr>
                <p:ph idx="1"/>
              </p:nvPr>
            </p:nvSpPr>
            <p:spPr/>
            <p:txBody>
              <a:bodyPr/>
              <a:lstStyle/>
              <a:p>
                <a:r>
                  <a:rPr lang="zh-CN" altLang="en-US" dirty="0"/>
                  <a:t>维护两个标记即可，一个乘标记 </a:t>
                </a:r>
                <a14:m>
                  <m:oMath xmlns:m="http://schemas.openxmlformats.org/officeDocument/2006/math">
                    <m:r>
                      <a:rPr lang="en-US" altLang="zh-CN" b="0" i="1" smtClean="0">
                        <a:latin typeface="Cambria Math" panose="02040503050406030204" pitchFamily="18" charset="0"/>
                      </a:rPr>
                      <m:t>𝑚𝑢</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𝑢</m:t>
                        </m:r>
                      </m:sub>
                    </m:sSub>
                  </m:oMath>
                </a14:m>
                <a:r>
                  <a:rPr lang="zh-CN" altLang="en-US" dirty="0"/>
                  <a:t>，一个加标记 </a:t>
                </a:r>
                <a14:m>
                  <m:oMath xmlns:m="http://schemas.openxmlformats.org/officeDocument/2006/math">
                    <m:r>
                      <a:rPr lang="en-US" altLang="zh-CN" b="0" i="1" smtClean="0">
                        <a:latin typeface="Cambria Math" panose="02040503050406030204" pitchFamily="18" charset="0"/>
                      </a:rPr>
                      <m:t>𝑎𝑑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oMath>
                </a14:m>
                <a:r>
                  <a:rPr lang="zh-CN" altLang="en-US" dirty="0"/>
                  <a:t>。</a:t>
                </a:r>
                <a:endParaRPr lang="en-US" altLang="zh-CN" dirty="0"/>
              </a:p>
              <a:p>
                <a:r>
                  <a:rPr lang="zh-CN" altLang="en-US" dirty="0"/>
                  <a:t>但在用两个标记更新区间时需要注意顺序。如果先用加法标记更新后再用乘法标记更新，那么我们如果要让线段树上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这个区间加 </a:t>
                </a:r>
                <a14:m>
                  <m:oMath xmlns:m="http://schemas.openxmlformats.org/officeDocument/2006/math">
                    <m:r>
                      <a:rPr lang="en-US" altLang="zh-CN" b="0" i="1" smtClean="0">
                        <a:latin typeface="Cambria Math" panose="02040503050406030204" pitchFamily="18" charset="0"/>
                      </a:rPr>
                      <m:t>𝑘</m:t>
                    </m:r>
                  </m:oMath>
                </a14:m>
                <a:r>
                  <a:rPr lang="zh-CN" altLang="en-US" dirty="0"/>
                  <a:t>，则最终其对应结点 </a:t>
                </a:r>
                <a14:m>
                  <m:oMath xmlns:m="http://schemas.openxmlformats.org/officeDocument/2006/math">
                    <m:r>
                      <a:rPr lang="en-US" altLang="zh-CN" b="0" i="1" smtClean="0">
                        <a:latin typeface="Cambria Math" panose="02040503050406030204" pitchFamily="18" charset="0"/>
                      </a:rPr>
                      <m:t>𝑢</m:t>
                    </m:r>
                  </m:oMath>
                </a14:m>
                <a:r>
                  <a:rPr lang="zh-CN" altLang="en-US" dirty="0"/>
                  <a:t> 上的加标记的更新情况为 </a:t>
                </a:r>
                <a14:m>
                  <m:oMath xmlns:m="http://schemas.openxmlformats.org/officeDocument/2006/math">
                    <m:r>
                      <a:rPr lang="en-US" altLang="zh-CN" b="0" i="1" smtClean="0">
                        <a:latin typeface="Cambria Math" panose="02040503050406030204" pitchFamily="18" charset="0"/>
                      </a:rPr>
                      <m:t>𝑎𝑑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𝑘</m:t>
                        </m:r>
                      </m:num>
                      <m:den>
                        <m:r>
                          <a:rPr lang="en-US" altLang="zh-CN" b="0" i="1" smtClean="0">
                            <a:latin typeface="Cambria Math" panose="02040503050406030204" pitchFamily="18" charset="0"/>
                          </a:rPr>
                          <m:t>𝑚𝑢</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𝑢</m:t>
                            </m:r>
                          </m:sub>
                        </m:sSub>
                      </m:den>
                    </m:f>
                  </m:oMath>
                </a14:m>
                <a:r>
                  <a:rPr lang="zh-CN" altLang="en-US" dirty="0"/>
                  <a:t>，这会导致除法操作，这里的除法不是整除，在计算机中容易掉精度。</a:t>
                </a:r>
                <a:endParaRPr lang="en-US" altLang="zh-CN" dirty="0"/>
              </a:p>
              <a:p>
                <a:r>
                  <a:rPr lang="zh-CN" altLang="en-US" dirty="0"/>
                  <a:t>故考虑先用乘法标记更新后在用加法标记更新，那么我们如果要让线段树上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en-US" altLang="zh-CN" dirty="0"/>
                  <a:t> </a:t>
                </a:r>
                <a:r>
                  <a:rPr lang="zh-CN" altLang="en-US" dirty="0"/>
                  <a:t>这个区间乘 </a:t>
                </a:r>
                <a14:m>
                  <m:oMath xmlns:m="http://schemas.openxmlformats.org/officeDocument/2006/math">
                    <m:r>
                      <a:rPr lang="en-US" altLang="zh-CN" b="0" i="1" smtClean="0">
                        <a:latin typeface="Cambria Math" panose="02040503050406030204" pitchFamily="18" charset="0"/>
                      </a:rPr>
                      <m:t>𝑘</m:t>
                    </m:r>
                  </m:oMath>
                </a14:m>
                <a:r>
                  <a:rPr lang="zh-CN" altLang="en-US" dirty="0"/>
                  <a:t>，则最终其对应结点 </a:t>
                </a:r>
                <a14:m>
                  <m:oMath xmlns:m="http://schemas.openxmlformats.org/officeDocument/2006/math">
                    <m:r>
                      <a:rPr lang="en-US" altLang="zh-CN" b="0" i="1" smtClean="0">
                        <a:latin typeface="Cambria Math" panose="02040503050406030204" pitchFamily="18" charset="0"/>
                      </a:rPr>
                      <m:t>𝑢</m:t>
                    </m:r>
                  </m:oMath>
                </a14:m>
                <a:r>
                  <a:rPr lang="zh-CN" altLang="en-US" dirty="0"/>
                  <a:t> 上的所有标记的更新情况为 </a:t>
                </a:r>
                <a14:m>
                  <m:oMath xmlns:m="http://schemas.openxmlformats.org/officeDocument/2006/math">
                    <m:r>
                      <a:rPr lang="en-US" altLang="zh-CN" b="0" i="1" smtClean="0">
                        <a:latin typeface="Cambria Math" panose="02040503050406030204" pitchFamily="18" charset="0"/>
                      </a:rPr>
                      <m:t>𝑎𝑑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𝑚𝑢</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𝑚𝑢</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t>。这样就避免了除法爆精度的问题。</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E5BB272A-D107-4ACE-846E-DA65317B1135}"/>
                  </a:ext>
                </a:extLst>
              </p:cNvPr>
              <p:cNvSpPr>
                <a:spLocks noGrp="1" noRot="1" noChangeAspect="1" noMove="1" noResize="1" noEditPoints="1" noAdjustHandles="1" noChangeArrowheads="1" noChangeShapeType="1" noTextEdit="1"/>
              </p:cNvSpPr>
              <p:nvPr>
                <p:ph idx="1"/>
              </p:nvPr>
            </p:nvSpPr>
            <p:spPr>
              <a:blipFill>
                <a:blip r:embed="rId3"/>
                <a:stretch>
                  <a:fillRect l="-754" t="-1828"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2282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1C5C3-58E5-4C8D-90D6-B4EEEC1AE34E}"/>
              </a:ext>
            </a:extLst>
          </p:cNvPr>
          <p:cNvSpPr>
            <a:spLocks noGrp="1"/>
          </p:cNvSpPr>
          <p:nvPr>
            <p:ph type="title"/>
          </p:nvPr>
        </p:nvSpPr>
        <p:spPr/>
        <p:txBody>
          <a:bodyPr>
            <a:normAutofit fontScale="90000"/>
          </a:bodyPr>
          <a:lstStyle/>
          <a:p>
            <a:r>
              <a:rPr lang="en-US" altLang="zh-CN" dirty="0"/>
              <a:t>P2572 </a:t>
            </a:r>
            <a:r>
              <a:rPr lang="zh-CN" altLang="en-US" dirty="0"/>
              <a:t>序列操作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57C7403-87EA-48B4-9C5D-3D1702BA9BDC}"/>
                  </a:ext>
                </a:extLst>
              </p:cNvPr>
              <p:cNvSpPr>
                <a:spLocks noGrp="1"/>
              </p:cNvSpPr>
              <p:nvPr>
                <p:ph idx="1"/>
              </p:nvPr>
            </p:nvSpPr>
            <p:spPr/>
            <p:txBody>
              <a:bodyPr/>
              <a:lstStyle/>
              <a:p>
                <a:r>
                  <a:rPr lang="zh-CN" altLang="en-US" dirty="0"/>
                  <a:t>给定一个长度为 </a:t>
                </a:r>
                <a14:m>
                  <m:oMath xmlns:m="http://schemas.openxmlformats.org/officeDocument/2006/math">
                    <m:r>
                      <a:rPr lang="en-US" altLang="zh-CN" b="0" i="1" smtClean="0">
                        <a:latin typeface="Cambria Math" panose="02040503050406030204" pitchFamily="18" charset="0"/>
                      </a:rPr>
                      <m:t>𝑛</m:t>
                    </m:r>
                  </m:oMath>
                </a14:m>
                <a:r>
                  <a:rPr lang="zh-CN" altLang="en-US" dirty="0"/>
                  <a:t>，只包含 </a:t>
                </a:r>
                <a:r>
                  <a:rPr lang="en-US" altLang="zh-CN" dirty="0"/>
                  <a:t>0 </a:t>
                </a:r>
                <a:r>
                  <a:rPr lang="zh-CN" altLang="en-US" dirty="0"/>
                  <a:t>和 </a:t>
                </a:r>
                <a:r>
                  <a:rPr lang="en-US" altLang="zh-CN" dirty="0"/>
                  <a:t>1 </a:t>
                </a:r>
                <a:r>
                  <a:rPr lang="zh-CN" altLang="en-US" dirty="0"/>
                  <a:t>的序列，下标从 </a:t>
                </a:r>
                <a:r>
                  <a:rPr lang="en-US" altLang="zh-CN" dirty="0"/>
                  <a:t>0 </a:t>
                </a:r>
                <a:r>
                  <a:rPr lang="zh-CN" altLang="en-US" dirty="0"/>
                  <a:t>开始，现在要执行 </a:t>
                </a:r>
                <a14:m>
                  <m:oMath xmlns:m="http://schemas.openxmlformats.org/officeDocument/2006/math">
                    <m:r>
                      <a:rPr lang="en-US" altLang="zh-CN" b="0" i="1" smtClean="0">
                        <a:latin typeface="Cambria Math" panose="02040503050406030204" pitchFamily="18" charset="0"/>
                      </a:rPr>
                      <m:t>𝑚</m:t>
                    </m:r>
                  </m:oMath>
                </a14:m>
                <a:r>
                  <a:rPr lang="zh-CN" altLang="en-US" dirty="0"/>
                  <a:t> 次操作，操作有五种：</a:t>
                </a:r>
                <a:endParaRPr lang="en-US" altLang="zh-CN" dirty="0"/>
              </a:p>
              <a:p>
                <a:r>
                  <a:rPr lang="en-US" altLang="zh-CN" dirty="0"/>
                  <a:t>0. </a:t>
                </a:r>
                <a:r>
                  <a:rPr lang="zh-CN" altLang="en-US" dirty="0"/>
                  <a:t>将区间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的所有数都变成 </a:t>
                </a:r>
                <a:r>
                  <a:rPr lang="en-US" altLang="zh-CN" dirty="0"/>
                  <a:t>0</a:t>
                </a:r>
              </a:p>
              <a:p>
                <a:r>
                  <a:rPr lang="en-US" altLang="zh-CN" dirty="0"/>
                  <a:t>1. </a:t>
                </a:r>
                <a:r>
                  <a:rPr lang="zh-CN" altLang="en-US" dirty="0"/>
                  <a:t>将区间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的所有数都变成 </a:t>
                </a:r>
                <a:r>
                  <a:rPr lang="en-US" altLang="zh-CN" dirty="0"/>
                  <a:t>1</a:t>
                </a:r>
              </a:p>
              <a:p>
                <a:r>
                  <a:rPr lang="en-US" altLang="zh-CN" dirty="0"/>
                  <a:t>2. </a:t>
                </a:r>
                <a:r>
                  <a:rPr lang="zh-CN" altLang="en-US" dirty="0"/>
                  <a:t>将区间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的所有数全部取反，即 </a:t>
                </a:r>
                <a:r>
                  <a:rPr lang="en-US" altLang="zh-CN" dirty="0"/>
                  <a:t>1 </a:t>
                </a:r>
                <a:r>
                  <a:rPr lang="zh-CN" altLang="en-US" dirty="0"/>
                  <a:t>变 </a:t>
                </a:r>
                <a:r>
                  <a:rPr lang="en-US" altLang="zh-CN" dirty="0"/>
                  <a:t>0</a:t>
                </a:r>
                <a:r>
                  <a:rPr lang="zh-CN" altLang="en-US" dirty="0"/>
                  <a:t>，</a:t>
                </a:r>
                <a:r>
                  <a:rPr lang="en-US" altLang="zh-CN" dirty="0"/>
                  <a:t>0 </a:t>
                </a:r>
                <a:r>
                  <a:rPr lang="zh-CN" altLang="en-US" dirty="0"/>
                  <a:t>变 </a:t>
                </a:r>
                <a:r>
                  <a:rPr lang="en-US" altLang="zh-CN" dirty="0"/>
                  <a:t>1</a:t>
                </a:r>
                <a:r>
                  <a:rPr lang="zh-CN" altLang="en-US" dirty="0"/>
                  <a:t>。</a:t>
                </a:r>
                <a:endParaRPr lang="en-US" altLang="zh-CN" dirty="0"/>
              </a:p>
              <a:p>
                <a:r>
                  <a:rPr lang="en-US" altLang="zh-CN" dirty="0"/>
                  <a:t>3. </a:t>
                </a:r>
                <a:r>
                  <a:rPr lang="zh-CN" altLang="en-US" dirty="0"/>
                  <a:t>查询区间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e>
                    </m:d>
                  </m:oMath>
                </a14:m>
                <a:r>
                  <a:rPr lang="zh-CN" altLang="en-US" dirty="0"/>
                  <a:t> 内总共有多少个 </a:t>
                </a:r>
                <a:r>
                  <a:rPr lang="en-US" altLang="zh-CN" dirty="0"/>
                  <a:t>1</a:t>
                </a:r>
                <a:r>
                  <a:rPr lang="zh-CN" altLang="en-US" dirty="0"/>
                  <a:t>。</a:t>
                </a:r>
                <a:endParaRPr lang="en-US" altLang="zh-CN" dirty="0"/>
              </a:p>
              <a:p>
                <a:r>
                  <a:rPr lang="en-US" altLang="zh-CN" dirty="0"/>
                  <a:t>4. </a:t>
                </a:r>
                <a:r>
                  <a:rPr lang="zh-CN" altLang="en-US" dirty="0"/>
                  <a:t>查询区间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内最长一段连续的 </a:t>
                </a:r>
                <a:r>
                  <a:rPr lang="en-US" altLang="zh-CN" dirty="0"/>
                  <a:t>1 </a:t>
                </a:r>
                <a:r>
                  <a:rPr lang="zh-CN" altLang="en-US" dirty="0"/>
                  <a:t>的长度。</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zh-CN" altLang="en-US" i="1">
                        <a:latin typeface="Cambria Math" panose="02040503050406030204" pitchFamily="18" charset="0"/>
                      </a:rPr>
                      <m:t>。</m:t>
                    </m:r>
                  </m:oMath>
                </a14:m>
                <a:r>
                  <a:rPr lang="zh-CN" altLang="en-US" dirty="0"/>
                  <a:t> </a:t>
                </a:r>
              </a:p>
            </p:txBody>
          </p:sp>
        </mc:Choice>
        <mc:Fallback xmlns="">
          <p:sp>
            <p:nvSpPr>
              <p:cNvPr id="3" name="内容占位符 2">
                <a:extLst>
                  <a:ext uri="{FF2B5EF4-FFF2-40B4-BE49-F238E27FC236}">
                    <a16:creationId xmlns:a16="http://schemas.microsoft.com/office/drawing/2014/main" id="{957C7403-87EA-48B4-9C5D-3D1702BA9BDC}"/>
                  </a:ext>
                </a:extLst>
              </p:cNvPr>
              <p:cNvSpPr>
                <a:spLocks noGrp="1" noRot="1" noChangeAspect="1" noMove="1" noResize="1" noEditPoints="1" noAdjustHandles="1" noChangeArrowheads="1" noChangeShapeType="1" noTextEdit="1"/>
              </p:cNvSpPr>
              <p:nvPr>
                <p:ph idx="1"/>
              </p:nvPr>
            </p:nvSpPr>
            <p:spPr>
              <a:blipFill>
                <a:blip r:embed="rId3"/>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71803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8AF90-5F81-46AE-B985-88B119AFF576}"/>
              </a:ext>
            </a:extLst>
          </p:cNvPr>
          <p:cNvSpPr>
            <a:spLocks noGrp="1"/>
          </p:cNvSpPr>
          <p:nvPr>
            <p:ph type="title"/>
          </p:nvPr>
        </p:nvSpPr>
        <p:spPr/>
        <p:txBody>
          <a:bodyPr>
            <a:normAutofit fontScale="90000"/>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45D87D9-AAA0-4444-B900-462F83CFFA61}"/>
                  </a:ext>
                </a:extLst>
              </p:cNvPr>
              <p:cNvSpPr>
                <a:spLocks noGrp="1"/>
              </p:cNvSpPr>
              <p:nvPr>
                <p:ph idx="1"/>
              </p:nvPr>
            </p:nvSpPr>
            <p:spPr/>
            <p:txBody>
              <a:bodyPr/>
              <a:lstStyle/>
              <a:p>
                <a:r>
                  <a:rPr lang="zh-CN" altLang="en-US" dirty="0"/>
                  <a:t>考虑有哪些量需要维护，如果没有 </a:t>
                </a:r>
                <a:r>
                  <a:rPr lang="en-US" altLang="zh-CN" dirty="0"/>
                  <a:t>2 </a:t>
                </a:r>
                <a:r>
                  <a:rPr lang="zh-CN" altLang="en-US" dirty="0"/>
                  <a:t>号操作，那么我们只需要维护线段树上每个结点 </a:t>
                </a:r>
                <a14:m>
                  <m:oMath xmlns:m="http://schemas.openxmlformats.org/officeDocument/2006/math">
                    <m:r>
                      <a:rPr lang="en-US" altLang="zh-CN" b="0" i="1" smtClean="0">
                        <a:latin typeface="Cambria Math" panose="02040503050406030204" pitchFamily="18" charset="0"/>
                      </a:rPr>
                      <m:t>𝑢</m:t>
                    </m:r>
                  </m:oMath>
                </a14:m>
                <a:r>
                  <a:rPr lang="zh-CN" altLang="en-US" dirty="0"/>
                  <a:t> 所代表的区间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中，区间内 </a:t>
                </a:r>
                <a:r>
                  <a:rPr lang="en-US" altLang="zh-CN" dirty="0"/>
                  <a:t>1 </a:t>
                </a:r>
                <a:r>
                  <a:rPr lang="zh-CN" altLang="en-US" dirty="0"/>
                  <a:t>的个数 </a:t>
                </a:r>
                <a14:m>
                  <m:oMath xmlns:m="http://schemas.openxmlformats.org/officeDocument/2006/math">
                    <m:r>
                      <a:rPr lang="en-US" altLang="zh-CN" b="0" i="1" smtClean="0">
                        <a:latin typeface="Cambria Math" panose="02040503050406030204" pitchFamily="18" charset="0"/>
                      </a:rPr>
                      <m:t>𝑐𝑛</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𝑢</m:t>
                        </m:r>
                      </m:sub>
                    </m:sSub>
                  </m:oMath>
                </a14:m>
                <a:r>
                  <a:rPr lang="zh-CN" altLang="en-US" dirty="0"/>
                  <a:t>，从区间左端点开始的最长一段连续的 </a:t>
                </a:r>
                <a:r>
                  <a:rPr lang="en-US" altLang="zh-CN" dirty="0"/>
                  <a:t>1 </a:t>
                </a:r>
                <a:r>
                  <a:rPr lang="zh-CN" altLang="en-US" dirty="0"/>
                  <a:t>的长度 </a:t>
                </a:r>
                <a14:m>
                  <m:oMath xmlns:m="http://schemas.openxmlformats.org/officeDocument/2006/math">
                    <m:r>
                      <a:rPr lang="en-US" altLang="zh-CN" b="0" i="1" smtClean="0">
                        <a:latin typeface="Cambria Math" panose="02040503050406030204" pitchFamily="18" charset="0"/>
                      </a:rPr>
                      <m:t>𝑙𝑚𝑎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oMath>
                </a14:m>
                <a:r>
                  <a:rPr lang="zh-CN" altLang="en-US" dirty="0"/>
                  <a:t>，以区间右端点结束的最长一段 </a:t>
                </a:r>
                <a:r>
                  <a:rPr lang="en-US" altLang="zh-CN" dirty="0"/>
                  <a:t>1 </a:t>
                </a:r>
                <a:r>
                  <a:rPr lang="zh-CN" altLang="en-US" dirty="0"/>
                  <a:t>的长度 </a:t>
                </a:r>
                <a14:m>
                  <m:oMath xmlns:m="http://schemas.openxmlformats.org/officeDocument/2006/math">
                    <m:r>
                      <a:rPr lang="en-US" altLang="zh-CN" b="0" i="1" smtClean="0">
                        <a:latin typeface="Cambria Math" panose="02040503050406030204" pitchFamily="18" charset="0"/>
                      </a:rPr>
                      <m:t>𝑟𝑚𝑎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oMath>
                </a14:m>
                <a:r>
                  <a:rPr lang="zh-CN" altLang="en-US" dirty="0"/>
                  <a:t> 和区间内最长一段 </a:t>
                </a:r>
                <a:r>
                  <a:rPr lang="en-US" altLang="zh-CN" dirty="0"/>
                  <a:t>1 </a:t>
                </a:r>
                <a:r>
                  <a:rPr lang="zh-CN" altLang="en-US" dirty="0"/>
                  <a:t>的长度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𝑢</m:t>
                        </m:r>
                      </m:sub>
                    </m:sSub>
                  </m:oMath>
                </a14:m>
                <a:r>
                  <a:rPr lang="zh-CN" altLang="en-US" dirty="0"/>
                  <a:t>。</a:t>
                </a:r>
                <a:endParaRPr lang="en-US" altLang="zh-CN" dirty="0"/>
              </a:p>
              <a:p>
                <a:r>
                  <a:rPr lang="zh-CN" altLang="en-US" dirty="0"/>
                  <a:t>考虑如何对于结点 </a:t>
                </a:r>
                <a14:m>
                  <m:oMath xmlns:m="http://schemas.openxmlformats.org/officeDocument/2006/math">
                    <m:r>
                      <a:rPr lang="en-US" altLang="zh-CN" b="0" i="1" smtClean="0">
                        <a:latin typeface="Cambria Math" panose="02040503050406030204" pitchFamily="18" charset="0"/>
                      </a:rPr>
                      <m:t>𝑢</m:t>
                    </m:r>
                  </m:oMath>
                </a14:m>
                <a:r>
                  <a:rPr lang="zh-CN" altLang="en-US" dirty="0"/>
                  <a:t> 合并其两个子结点的答案，对于 </a:t>
                </a:r>
                <a14:m>
                  <m:oMath xmlns:m="http://schemas.openxmlformats.org/officeDocument/2006/math">
                    <m:r>
                      <a:rPr lang="en-US" altLang="zh-CN" b="0" i="1" smtClean="0">
                        <a:latin typeface="Cambria Math" panose="02040503050406030204" pitchFamily="18" charset="0"/>
                      </a:rPr>
                      <m:t>𝑐𝑛</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𝑢</m:t>
                        </m:r>
                      </m:sub>
                    </m:sSub>
                  </m:oMath>
                </a14:m>
                <a:r>
                  <a:rPr lang="zh-CN" altLang="en-US" dirty="0"/>
                  <a:t> 就是两个子结点对应值的和。对于 </a:t>
                </a:r>
                <a14:m>
                  <m:oMath xmlns:m="http://schemas.openxmlformats.org/officeDocument/2006/math">
                    <m:r>
                      <a:rPr lang="en-US" altLang="zh-CN" b="0" i="1" smtClean="0">
                        <a:latin typeface="Cambria Math" panose="02040503050406030204" pitchFamily="18" charset="0"/>
                      </a:rPr>
                      <m:t>𝑙𝑚𝑎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oMath>
                </a14:m>
                <a:r>
                  <a:rPr lang="zh-CN" altLang="en-US" dirty="0"/>
                  <a:t> 需要考虑 </a:t>
                </a:r>
                <a14:m>
                  <m:oMath xmlns:m="http://schemas.openxmlformats.org/officeDocument/2006/math">
                    <m:r>
                      <a:rPr lang="en-US" altLang="zh-CN" b="0" i="1" smtClean="0">
                        <a:latin typeface="Cambria Math" panose="02040503050406030204" pitchFamily="18" charset="0"/>
                      </a:rPr>
                      <m:t>𝑙𝑚𝑎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𝑙𝑠𝑜𝑛</m:t>
                        </m:r>
                      </m:sub>
                    </m:sSub>
                  </m:oMath>
                </a14:m>
                <a:r>
                  <a:rPr lang="en-US" altLang="zh-CN" b="0" dirty="0"/>
                  <a:t> </a:t>
                </a:r>
                <a:r>
                  <a:rPr lang="zh-CN" altLang="en-US" b="0" dirty="0"/>
                  <a:t>是否覆盖了整个左儿子所代表的区间，若没有则 </a:t>
                </a:r>
                <a14:m>
                  <m:oMath xmlns:m="http://schemas.openxmlformats.org/officeDocument/2006/math">
                    <m:r>
                      <a:rPr lang="en-US" altLang="zh-CN" b="0" i="1" smtClean="0">
                        <a:latin typeface="Cambria Math" panose="02040503050406030204" pitchFamily="18" charset="0"/>
                      </a:rPr>
                      <m:t>𝑙𝑚𝑎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𝑙𝑚𝑎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𝑙𝑠𝑜𝑛</m:t>
                        </m:r>
                      </m:sub>
                    </m:sSub>
                    <m:r>
                      <a:rPr lang="zh-CN" altLang="en-US" i="1">
                        <a:latin typeface="Cambria Math" panose="02040503050406030204" pitchFamily="18" charset="0"/>
                      </a:rPr>
                      <m:t>，</m:t>
                    </m:r>
                  </m:oMath>
                </a14:m>
                <a:r>
                  <a:rPr lang="zh-CN" altLang="en-US" b="0" dirty="0"/>
                  <a:t>否则 </a:t>
                </a:r>
                <a14:m>
                  <m:oMath xmlns:m="http://schemas.openxmlformats.org/officeDocument/2006/math">
                    <m:r>
                      <a:rPr lang="en-US" altLang="zh-CN" b="0" i="1" smtClean="0">
                        <a:latin typeface="Cambria Math" panose="02040503050406030204" pitchFamily="18" charset="0"/>
                      </a:rPr>
                      <m:t>𝑙𝑚𝑎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𝑙𝑚𝑎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𝑙𝑠𝑜𝑛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𝑙𝑚𝑎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𝑟𝑠𝑜𝑛</m:t>
                        </m:r>
                      </m:sub>
                    </m:sSub>
                  </m:oMath>
                </a14:m>
                <a:r>
                  <a:rPr lang="zh-CN" altLang="en-US" b="0" dirty="0"/>
                  <a:t>。对于 </a:t>
                </a:r>
                <a14:m>
                  <m:oMath xmlns:m="http://schemas.openxmlformats.org/officeDocument/2006/math">
                    <m:r>
                      <a:rPr lang="en-US" altLang="zh-CN" b="0" i="1" smtClean="0">
                        <a:latin typeface="Cambria Math" panose="02040503050406030204" pitchFamily="18" charset="0"/>
                      </a:rPr>
                      <m:t>𝑟𝑚𝑎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oMath>
                </a14:m>
                <a:r>
                  <a:rPr lang="en-US" altLang="zh-CN" b="0" dirty="0"/>
                  <a:t> </a:t>
                </a:r>
                <a:r>
                  <a:rPr lang="zh-CN" altLang="en-US" b="0" dirty="0"/>
                  <a:t>的更新同理。</a:t>
                </a:r>
                <a:endParaRPr lang="en-US" altLang="zh-CN" b="0" dirty="0"/>
              </a:p>
              <a:p>
                <a:r>
                  <a:rPr lang="zh-CN" altLang="en-US" dirty="0"/>
                  <a:t>我们之所以保存 </a:t>
                </a:r>
                <a14:m>
                  <m:oMath xmlns:m="http://schemas.openxmlformats.org/officeDocument/2006/math">
                    <m:r>
                      <a:rPr lang="en-US" altLang="zh-CN" b="0" i="1" smtClean="0">
                        <a:latin typeface="Cambria Math" panose="02040503050406030204" pitchFamily="18" charset="0"/>
                      </a:rPr>
                      <m:t>𝑙𝑚𝑎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𝑟𝑚𝑎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oMath>
                </a14:m>
                <a:r>
                  <a:rPr lang="zh-CN" altLang="en-US" dirty="0"/>
                  <a:t> 就是为更新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𝑢</m:t>
                        </m:r>
                      </m:sub>
                    </m:sSub>
                  </m:oMath>
                </a14:m>
                <a:r>
                  <a:rPr lang="zh-CN" altLang="en-US" b="0" dirty="0"/>
                  <a:t> 服务。</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1" dirty="0" smtClean="0">
                            <a:latin typeface="Cambria Math" panose="02040503050406030204" pitchFamily="18" charset="0"/>
                          </a:rPr>
                          <m:t>𝑢</m:t>
                        </m:r>
                      </m:sub>
                    </m:sSub>
                  </m:oMath>
                </a14:m>
                <a:r>
                  <a:rPr lang="en-US" altLang="zh-CN" b="0" dirty="0"/>
                  <a:t> </a:t>
                </a:r>
                <a:r>
                  <a:rPr lang="zh-CN" altLang="en-US" b="0" dirty="0"/>
                  <a:t>有 </a:t>
                </a:r>
                <a:r>
                  <a:rPr lang="en-US" altLang="zh-CN" b="0" dirty="0"/>
                  <a:t>3 </a:t>
                </a:r>
                <a:r>
                  <a:rPr lang="zh-CN" altLang="en-US" b="0" dirty="0"/>
                  <a:t>种情况：要么答案就在其左右儿子的区间里产生，要么就是横跨区间终点的一段连续的 </a:t>
                </a:r>
                <a:r>
                  <a:rPr lang="en-US" altLang="zh-CN" b="0" dirty="0"/>
                  <a:t>1</a:t>
                </a:r>
                <a:r>
                  <a:rPr lang="zh-CN" altLang="en-US" b="0" dirty="0"/>
                  <a:t>，即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max</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𝑙𝑠𝑜𝑛</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𝑟𝑠𝑜𝑛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𝑟𝑚𝑎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𝑙𝑠𝑜𝑛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𝑙𝑚𝑎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𝑟𝑠𝑜𝑛</m:t>
                        </m:r>
                      </m:sub>
                    </m:sSub>
                    <m:r>
                      <a:rPr lang="en-US" altLang="zh-CN" b="0" i="1" smtClean="0">
                        <a:latin typeface="Cambria Math" panose="02040503050406030204" pitchFamily="18" charset="0"/>
                      </a:rPr>
                      <m:t>)</m:t>
                    </m:r>
                  </m:oMath>
                </a14:m>
                <a:r>
                  <a:rPr lang="zh-CN" altLang="en-US" b="0" dirty="0"/>
                  <a:t>。</a:t>
                </a:r>
                <a:endParaRPr lang="en-US" altLang="zh-CN" b="0" dirty="0"/>
              </a:p>
              <a:p>
                <a:r>
                  <a:rPr lang="zh-CN" altLang="en-US" dirty="0"/>
                  <a:t>标记下放顺序自然为用赋值标记覆盖翻转标记。</a:t>
                </a:r>
                <a:endParaRPr lang="en-US" altLang="zh-CN" b="0" dirty="0"/>
              </a:p>
              <a:p>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045D87D9-AAA0-4444-B900-462F83CFFA61}"/>
                  </a:ext>
                </a:extLst>
              </p:cNvPr>
              <p:cNvSpPr>
                <a:spLocks noGrp="1" noRot="1" noChangeAspect="1" noMove="1" noResize="1" noEditPoints="1" noAdjustHandles="1" noChangeArrowheads="1" noChangeShapeType="1" noTextEdit="1"/>
              </p:cNvSpPr>
              <p:nvPr>
                <p:ph idx="1"/>
              </p:nvPr>
            </p:nvSpPr>
            <p:spPr>
              <a:blipFill>
                <a:blip r:embed="rId3"/>
                <a:stretch>
                  <a:fillRect l="-754" t="-1828" r="-3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070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F0BE1-5D0C-47C5-96E1-8F415A669953}"/>
              </a:ext>
            </a:extLst>
          </p:cNvPr>
          <p:cNvSpPr>
            <a:spLocks noGrp="1"/>
          </p:cNvSpPr>
          <p:nvPr>
            <p:ph type="title"/>
          </p:nvPr>
        </p:nvSpPr>
        <p:spPr/>
        <p:txBody>
          <a:bodyPr>
            <a:normAutofit fontScale="90000"/>
          </a:bodyPr>
          <a:lstStyle/>
          <a:p>
            <a:r>
              <a:rPr lang="en-US" altLang="zh-CN" dirty="0"/>
              <a:t>P4145 </a:t>
            </a:r>
            <a:r>
              <a:rPr lang="zh-CN" altLang="en-US" dirty="0"/>
              <a:t>花神游历各国</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A4F6CF-7442-4CC8-B088-4A843A89DC0C}"/>
                  </a:ext>
                </a:extLst>
              </p:cNvPr>
              <p:cNvSpPr>
                <a:spLocks noGrp="1"/>
              </p:cNvSpPr>
              <p:nvPr>
                <p:ph idx="1"/>
              </p:nvPr>
            </p:nvSpPr>
            <p:spPr/>
            <p:txBody>
              <a:bodyPr/>
              <a:lstStyle/>
              <a:p>
                <a:r>
                  <a:rPr lang="zh-CN" altLang="en-US" dirty="0"/>
                  <a:t>给定一个长度为 </a:t>
                </a:r>
                <a14:m>
                  <m:oMath xmlns:m="http://schemas.openxmlformats.org/officeDocument/2006/math">
                    <m:r>
                      <a:rPr lang="en-US" altLang="zh-CN" b="0" i="1" smtClean="0">
                        <a:latin typeface="Cambria Math" panose="02040503050406030204" pitchFamily="18" charset="0"/>
                      </a:rPr>
                      <m:t>𝑛</m:t>
                    </m:r>
                  </m:oMath>
                </a14:m>
                <a:r>
                  <a:rPr lang="zh-CN" altLang="en-US" dirty="0"/>
                  <a:t> 的正整数序列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a:t>。现在有 </a:t>
                </a:r>
                <a14:m>
                  <m:oMath xmlns:m="http://schemas.openxmlformats.org/officeDocument/2006/math">
                    <m:r>
                      <a:rPr lang="en-US" altLang="zh-CN" b="0" i="1" smtClean="0">
                        <a:latin typeface="Cambria Math" panose="02040503050406030204" pitchFamily="18" charset="0"/>
                      </a:rPr>
                      <m:t>𝑚</m:t>
                    </m:r>
                  </m:oMath>
                </a14:m>
                <a:r>
                  <a:rPr lang="zh-CN" altLang="en-US" dirty="0"/>
                  <a:t> 个操作，操作有两种：</a:t>
                </a:r>
                <a:endParaRPr lang="en-US" altLang="zh-CN" dirty="0"/>
              </a:p>
              <a:p>
                <a:r>
                  <a:rPr lang="en-US" altLang="zh-CN" dirty="0"/>
                  <a:t>1. </a:t>
                </a:r>
                <a:r>
                  <a:rPr lang="zh-CN" altLang="en-US" dirty="0"/>
                  <a:t>给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中所有数开根号后下取整。</a:t>
                </a:r>
                <a:endParaRPr lang="en-US" altLang="zh-CN" dirty="0"/>
              </a:p>
              <a:p>
                <a:r>
                  <a:rPr lang="en-US" altLang="zh-CN" dirty="0"/>
                  <a:t>2. </a:t>
                </a:r>
                <a:r>
                  <a:rPr lang="zh-CN" altLang="en-US" dirty="0"/>
                  <a:t>询问区间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中所有数的和。</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12</m:t>
                        </m:r>
                      </m:sup>
                    </m:sSup>
                    <m:r>
                      <a:rPr lang="zh-CN" altLang="en-US" i="1">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48A4F6CF-7442-4CC8-B088-4A843A89DC0C}"/>
                  </a:ext>
                </a:extLst>
              </p:cNvPr>
              <p:cNvSpPr>
                <a:spLocks noGrp="1" noRot="1" noChangeAspect="1" noMove="1" noResize="1" noEditPoints="1" noAdjustHandles="1" noChangeArrowheads="1" noChangeShapeType="1" noTextEdit="1"/>
              </p:cNvSpPr>
              <p:nvPr>
                <p:ph idx="1"/>
              </p:nvPr>
            </p:nvSpPr>
            <p:spPr>
              <a:blipFill>
                <a:blip r:embed="rId3"/>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5853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9846FA-B88B-4714-B378-279F676AE9F4}"/>
              </a:ext>
            </a:extLst>
          </p:cNvPr>
          <p:cNvSpPr>
            <a:spLocks noGrp="1"/>
          </p:cNvSpPr>
          <p:nvPr>
            <p:ph type="title"/>
          </p:nvPr>
        </p:nvSpPr>
        <p:spPr/>
        <p:txBody>
          <a:bodyPr>
            <a:normAutofit fontScale="90000"/>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3134C2C-439B-489B-9E4A-DB2BB2A138C5}"/>
                  </a:ext>
                </a:extLst>
              </p:cNvPr>
              <p:cNvSpPr>
                <a:spLocks noGrp="1"/>
              </p:cNvSpPr>
              <p:nvPr>
                <p:ph idx="1"/>
              </p:nvPr>
            </p:nvSpPr>
            <p:spPr/>
            <p:txBody>
              <a:bodyPr/>
              <a:lstStyle/>
              <a:p>
                <a:r>
                  <a:rPr lang="zh-CN" altLang="en-US" dirty="0"/>
                  <a:t>发现我们不可能快速计算出一个区间所有数开根号后的和，必须知道区间内每一个数开根号后都值才可得出。</a:t>
                </a:r>
                <a:endParaRPr lang="en-US" altLang="zh-CN" dirty="0"/>
              </a:p>
              <a:p>
                <a:r>
                  <a:rPr lang="zh-CN" altLang="en-US" dirty="0"/>
                  <a:t>我们发现如果有一个区间在开根号后都变成了 </a:t>
                </a:r>
                <a:r>
                  <a:rPr lang="en-US" altLang="zh-CN" dirty="0"/>
                  <a:t>1</a:t>
                </a:r>
                <a:r>
                  <a:rPr lang="zh-CN" altLang="en-US" dirty="0"/>
                  <a:t>，那么这个区间就永远都是一个全为 </a:t>
                </a:r>
                <a:r>
                  <a:rPr lang="en-US" altLang="zh-CN" dirty="0"/>
                  <a:t>1 </a:t>
                </a:r>
                <a:r>
                  <a:rPr lang="zh-CN" altLang="en-US" dirty="0"/>
                  <a:t>的区间，我们就不需要再修改其值。</a:t>
                </a:r>
                <a:endParaRPr lang="en-US" altLang="zh-CN" dirty="0"/>
              </a:p>
              <a:p>
                <a:r>
                  <a:rPr lang="zh-CN" altLang="en-US" dirty="0"/>
                  <a:t>而对于一个数 </a:t>
                </a:r>
                <a14:m>
                  <m:oMath xmlns:m="http://schemas.openxmlformats.org/officeDocument/2006/math">
                    <m:r>
                      <a:rPr lang="en-US" altLang="zh-CN" b="0" i="1" smtClean="0">
                        <a:latin typeface="Cambria Math" panose="02040503050406030204" pitchFamily="18" charset="0"/>
                      </a:rPr>
                      <m:t>𝑥</m:t>
                    </m:r>
                    <m:r>
                      <a:rPr lang="zh-CN" altLang="en-US" i="1">
                        <a:latin typeface="Cambria Math" panose="02040503050406030204" pitchFamily="18" charset="0"/>
                      </a:rPr>
                      <m:t>，</m:t>
                    </m:r>
                  </m:oMath>
                </a14:m>
                <a:r>
                  <a:rPr lang="zh-CN" altLang="en-US" dirty="0"/>
                  <a:t>我们只需开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𝑥</m:t>
                            </m:r>
                          </m:e>
                        </m:func>
                      </m:e>
                    </m:func>
                    <m:r>
                      <a:rPr lang="en-US" altLang="zh-CN" b="0" i="1" smtClean="0">
                        <a:latin typeface="Cambria Math" panose="02040503050406030204" pitchFamily="18" charset="0"/>
                      </a:rPr>
                      <m:t>)</m:t>
                    </m:r>
                  </m:oMath>
                </a14:m>
                <a:r>
                  <a:rPr lang="zh-CN" altLang="en-US" dirty="0"/>
                  <a:t> 根号就可以将其变成 </a:t>
                </a:r>
                <a:r>
                  <a:rPr lang="en-US" altLang="zh-CN" dirty="0"/>
                  <a:t>1</a:t>
                </a:r>
                <a:r>
                  <a:rPr lang="zh-CN" altLang="en-US" dirty="0"/>
                  <a:t>，所以如果我们每次区间开根号时暴力修改每个叶子结点，每个叶子结点的值最多会被我们修改大约 </a:t>
                </a:r>
                <a14:m>
                  <m:oMath xmlns:m="http://schemas.openxmlformats.org/officeDocument/2006/math">
                    <m:r>
                      <m:rPr>
                        <m:sty m:val="p"/>
                      </m:rPr>
                      <a:rPr lang="en-US" altLang="zh-CN" b="0" i="1" smtClean="0">
                        <a:latin typeface="Cambria Math" panose="02040503050406030204" pitchFamily="18" charset="0"/>
                      </a:rPr>
                      <m:t>log</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12</m:t>
                            </m:r>
                          </m:sup>
                        </m:sSup>
                      </m:e>
                    </m:func>
                  </m:oMath>
                </a14:m>
                <a:r>
                  <a:rPr lang="zh-CN" altLang="en-US" dirty="0"/>
                  <a:t> 次就会被我们变成 </a:t>
                </a:r>
                <a:r>
                  <a:rPr lang="en-US" altLang="zh-CN" dirty="0"/>
                  <a:t>1</a:t>
                </a:r>
                <a:r>
                  <a:rPr lang="zh-CN" altLang="en-US" dirty="0"/>
                  <a:t>。所以我们暴力修改是不会超时的，故直接暴力修改，并对全变成 </a:t>
                </a:r>
                <a:r>
                  <a:rPr lang="en-US" altLang="zh-CN" dirty="0"/>
                  <a:t>1 </a:t>
                </a:r>
                <a:r>
                  <a:rPr lang="zh-CN" altLang="en-US" dirty="0"/>
                  <a:t>的区间打好标记即可。</a:t>
                </a:r>
              </a:p>
            </p:txBody>
          </p:sp>
        </mc:Choice>
        <mc:Fallback xmlns="">
          <p:sp>
            <p:nvSpPr>
              <p:cNvPr id="3" name="内容占位符 2">
                <a:extLst>
                  <a:ext uri="{FF2B5EF4-FFF2-40B4-BE49-F238E27FC236}">
                    <a16:creationId xmlns:a16="http://schemas.microsoft.com/office/drawing/2014/main" id="{63134C2C-439B-489B-9E4A-DB2BB2A138C5}"/>
                  </a:ext>
                </a:extLst>
              </p:cNvPr>
              <p:cNvSpPr>
                <a:spLocks noGrp="1" noRot="1" noChangeAspect="1" noMove="1" noResize="1" noEditPoints="1" noAdjustHandles="1" noChangeArrowheads="1" noChangeShapeType="1" noTextEdit="1"/>
              </p:cNvSpPr>
              <p:nvPr>
                <p:ph idx="1"/>
              </p:nvPr>
            </p:nvSpPr>
            <p:spPr>
              <a:blipFill>
                <a:blip r:embed="rId3"/>
                <a:stretch>
                  <a:fillRect l="-754" t="-1505"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8229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0DDEF-5276-4755-B334-A8277DD9D435}"/>
              </a:ext>
            </a:extLst>
          </p:cNvPr>
          <p:cNvSpPr>
            <a:spLocks noGrp="1"/>
          </p:cNvSpPr>
          <p:nvPr>
            <p:ph type="title"/>
          </p:nvPr>
        </p:nvSpPr>
        <p:spPr/>
        <p:txBody>
          <a:bodyPr>
            <a:normAutofit fontScale="90000"/>
          </a:bodyPr>
          <a:lstStyle/>
          <a:p>
            <a:r>
              <a:rPr lang="zh-CN" altLang="en-US" dirty="0"/>
              <a:t>另一个简单的问题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D4A5FA-EBD9-4C19-9417-6CD53262DBC1}"/>
                  </a:ext>
                </a:extLst>
              </p:cNvPr>
              <p:cNvSpPr>
                <a:spLocks noGrp="1"/>
              </p:cNvSpPr>
              <p:nvPr>
                <p:ph idx="1"/>
              </p:nvPr>
            </p:nvSpPr>
            <p:spPr/>
            <p:txBody>
              <a:bodyPr/>
              <a:lstStyle/>
              <a:p>
                <a:r>
                  <a:rPr lang="zh-CN" altLang="en-US" dirty="0"/>
                  <a:t>给定一个有 </a:t>
                </a:r>
                <a14:m>
                  <m:oMath xmlns:m="http://schemas.openxmlformats.org/officeDocument/2006/math">
                    <m:r>
                      <a:rPr lang="en-US" altLang="zh-CN" b="0" i="1" smtClean="0">
                        <a:latin typeface="Cambria Math" panose="02040503050406030204" pitchFamily="18" charset="0"/>
                      </a:rPr>
                      <m:t>𝑛</m:t>
                    </m:r>
                  </m:oMath>
                </a14:m>
                <a:r>
                  <a:rPr lang="zh-CN" altLang="en-US" dirty="0"/>
                  <a:t> 个整数的可重集，有 </a:t>
                </a:r>
                <a14:m>
                  <m:oMath xmlns:m="http://schemas.openxmlformats.org/officeDocument/2006/math">
                    <m:r>
                      <a:rPr lang="en-US" altLang="zh-CN" b="0" i="1" smtClean="0">
                        <a:latin typeface="Cambria Math" panose="02040503050406030204" pitchFamily="18" charset="0"/>
                      </a:rPr>
                      <m:t>𝑚</m:t>
                    </m:r>
                  </m:oMath>
                </a14:m>
                <a:r>
                  <a:rPr lang="zh-CN" altLang="en-US" dirty="0"/>
                  <a:t> 次操作，操作有三种：</a:t>
                </a:r>
                <a:endParaRPr lang="en-US" altLang="zh-CN" dirty="0"/>
              </a:p>
              <a:p>
                <a:r>
                  <a:rPr lang="en-US" altLang="zh-CN" dirty="0"/>
                  <a:t>1. </a:t>
                </a:r>
                <a:r>
                  <a:rPr lang="zh-CN" altLang="en-US" dirty="0"/>
                  <a:t>查询可重集中不超过 </a:t>
                </a:r>
                <a14:m>
                  <m:oMath xmlns:m="http://schemas.openxmlformats.org/officeDocument/2006/math">
                    <m:r>
                      <a:rPr lang="en-US" altLang="zh-CN" b="0" i="1" smtClean="0">
                        <a:latin typeface="Cambria Math" panose="02040503050406030204" pitchFamily="18" charset="0"/>
                      </a:rPr>
                      <m:t>𝑥</m:t>
                    </m:r>
                  </m:oMath>
                </a14:m>
                <a:r>
                  <a:rPr lang="zh-CN" altLang="en-US" dirty="0"/>
                  <a:t> 的数有多少个。</a:t>
                </a:r>
                <a:endParaRPr lang="en-US" altLang="zh-CN" dirty="0"/>
              </a:p>
              <a:p>
                <a:r>
                  <a:rPr lang="en-US" altLang="zh-CN" dirty="0"/>
                  <a:t>2. </a:t>
                </a:r>
                <a:r>
                  <a:rPr lang="zh-CN" altLang="en-US" dirty="0"/>
                  <a:t>查询可重集中第 </a:t>
                </a:r>
                <a14:m>
                  <m:oMath xmlns:m="http://schemas.openxmlformats.org/officeDocument/2006/math">
                    <m:r>
                      <a:rPr lang="en-US" altLang="zh-CN" b="0" i="1" smtClean="0">
                        <a:latin typeface="Cambria Math" panose="02040503050406030204" pitchFamily="18" charset="0"/>
                      </a:rPr>
                      <m:t>𝑘</m:t>
                    </m:r>
                  </m:oMath>
                </a14:m>
                <a:r>
                  <a:rPr lang="zh-CN" altLang="en-US" dirty="0"/>
                  <a:t> 小的整数。</a:t>
                </a:r>
                <a:endParaRPr lang="en-US" altLang="zh-CN" dirty="0"/>
              </a:p>
              <a:p>
                <a:r>
                  <a:rPr lang="en-US" altLang="zh-CN" dirty="0"/>
                  <a:t>3. </a:t>
                </a:r>
                <a:r>
                  <a:rPr lang="zh-CN" altLang="en-US" dirty="0"/>
                  <a:t>向可重集中插入一个新数 </a:t>
                </a:r>
                <a14:m>
                  <m:oMath xmlns:m="http://schemas.openxmlformats.org/officeDocument/2006/math">
                    <m:r>
                      <a:rPr lang="en-US" altLang="zh-CN" b="0" i="1" smtClean="0">
                        <a:latin typeface="Cambria Math" panose="02040503050406030204" pitchFamily="18" charset="0"/>
                      </a:rPr>
                      <m:t>𝑥</m:t>
                    </m:r>
                  </m:oMath>
                </a14:m>
                <a:r>
                  <a:rPr lang="zh-CN" altLang="en-US" dirty="0"/>
                  <a:t>。</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1≤</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r>
                  <a:rPr lang="zh-CN" altLang="en-US" dirty="0"/>
                  <a:t>。</a:t>
                </a:r>
              </a:p>
            </p:txBody>
          </p:sp>
        </mc:Choice>
        <mc:Fallback xmlns="">
          <p:sp>
            <p:nvSpPr>
              <p:cNvPr id="3" name="内容占位符 2">
                <a:extLst>
                  <a:ext uri="{FF2B5EF4-FFF2-40B4-BE49-F238E27FC236}">
                    <a16:creationId xmlns:a16="http://schemas.microsoft.com/office/drawing/2014/main" id="{7DD4A5FA-EBD9-4C19-9417-6CD53262DBC1}"/>
                  </a:ext>
                </a:extLst>
              </p:cNvPr>
              <p:cNvSpPr>
                <a:spLocks noGrp="1" noRot="1" noChangeAspect="1" noMove="1" noResize="1" noEditPoints="1" noAdjustHandles="1" noChangeArrowheads="1" noChangeShapeType="1" noTextEdit="1"/>
              </p:cNvSpPr>
              <p:nvPr>
                <p:ph idx="1"/>
              </p:nvPr>
            </p:nvSpPr>
            <p:spPr>
              <a:blipFill>
                <a:blip r:embed="rId2"/>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2443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C2C8B-7699-430C-B296-F166BBF8CBC4}"/>
              </a:ext>
            </a:extLst>
          </p:cNvPr>
          <p:cNvSpPr>
            <a:spLocks noGrp="1"/>
          </p:cNvSpPr>
          <p:nvPr>
            <p:ph type="title"/>
          </p:nvPr>
        </p:nvSpPr>
        <p:spPr/>
        <p:txBody>
          <a:bodyPr>
            <a:normAutofit fontScale="90000"/>
          </a:bodyPr>
          <a:lstStyle/>
          <a:p>
            <a:r>
              <a:rPr lang="zh-CN" altLang="en-US" dirty="0"/>
              <a:t>权值线段树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4F29D7-31FA-443E-B969-51720FE4B63C}"/>
                  </a:ext>
                </a:extLst>
              </p:cNvPr>
              <p:cNvSpPr>
                <a:spLocks noGrp="1"/>
              </p:cNvSpPr>
              <p:nvPr>
                <p:ph idx="1"/>
              </p:nvPr>
            </p:nvSpPr>
            <p:spPr/>
            <p:txBody>
              <a:bodyPr/>
              <a:lstStyle/>
              <a:p>
                <a:r>
                  <a:rPr lang="zh-CN" altLang="en-US" dirty="0"/>
                  <a:t>不妨先考虑朴素的做法如何去做。我们设 </a:t>
                </a:r>
                <a14:m>
                  <m:oMath xmlns:m="http://schemas.openxmlformats.org/officeDocument/2006/math">
                    <m:r>
                      <a:rPr lang="en-US" altLang="zh-CN" b="0" i="1" smtClean="0">
                        <a:latin typeface="Cambria Math" panose="02040503050406030204" pitchFamily="18" charset="0"/>
                      </a:rPr>
                      <m:t>𝑐𝑛</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𝑥</m:t>
                        </m:r>
                      </m:sub>
                    </m:sSub>
                  </m:oMath>
                </a14:m>
                <a:r>
                  <a:rPr lang="zh-CN" altLang="en-US" dirty="0"/>
                  <a:t> 表明 </a:t>
                </a:r>
                <a14:m>
                  <m:oMath xmlns:m="http://schemas.openxmlformats.org/officeDocument/2006/math">
                    <m:r>
                      <a:rPr lang="en-US" altLang="zh-CN" b="0" i="1" smtClean="0">
                        <a:latin typeface="Cambria Math" panose="02040503050406030204" pitchFamily="18" charset="0"/>
                      </a:rPr>
                      <m:t>𝑥</m:t>
                    </m:r>
                  </m:oMath>
                </a14:m>
                <a:r>
                  <a:rPr lang="zh-CN" altLang="en-US" dirty="0"/>
                  <a:t> 这个数在可重集中出现了多少次。</a:t>
                </a:r>
                <a:endParaRPr lang="en-US" altLang="zh-CN" dirty="0"/>
              </a:p>
              <a:p>
                <a:r>
                  <a:rPr lang="zh-CN" altLang="en-US" dirty="0"/>
                  <a:t>则可重集中不超过 </a:t>
                </a:r>
                <a14:m>
                  <m:oMath xmlns:m="http://schemas.openxmlformats.org/officeDocument/2006/math">
                    <m:r>
                      <a:rPr lang="en-US" altLang="zh-CN" b="0" i="1" smtClean="0">
                        <a:latin typeface="Cambria Math" panose="02040503050406030204" pitchFamily="18" charset="0"/>
                      </a:rPr>
                      <m:t>𝑥</m:t>
                    </m:r>
                  </m:oMath>
                </a14:m>
                <a:r>
                  <a:rPr lang="zh-CN" altLang="en-US" dirty="0"/>
                  <a:t> 的数的个数即为 </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𝑥</m:t>
                        </m:r>
                      </m:sup>
                      <m:e>
                        <m:r>
                          <a:rPr lang="en-US" altLang="zh-CN" b="0" i="1" smtClean="0">
                            <a:latin typeface="Cambria Math" panose="02040503050406030204" pitchFamily="18" charset="0"/>
                          </a:rPr>
                          <m:t>𝑐𝑛</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e>
                    </m:nary>
                  </m:oMath>
                </a14:m>
                <a:r>
                  <a:rPr lang="zh-CN" altLang="en-US" dirty="0"/>
                  <a:t>。可重集中第 </a:t>
                </a:r>
                <a14:m>
                  <m:oMath xmlns:m="http://schemas.openxmlformats.org/officeDocument/2006/math">
                    <m:r>
                      <a:rPr lang="en-US" altLang="zh-CN" b="0" i="1" smtClean="0">
                        <a:latin typeface="Cambria Math" panose="02040503050406030204" pitchFamily="18" charset="0"/>
                      </a:rPr>
                      <m:t>𝑘</m:t>
                    </m:r>
                  </m:oMath>
                </a14:m>
                <a:r>
                  <a:rPr lang="zh-CN" altLang="en-US" dirty="0"/>
                  <a:t> 小的元素 </a:t>
                </a:r>
                <a14:m>
                  <m:oMath xmlns:m="http://schemas.openxmlformats.org/officeDocument/2006/math">
                    <m:r>
                      <a:rPr lang="en-US" altLang="zh-CN" b="0" i="1" smtClean="0">
                        <a:latin typeface="Cambria Math" panose="02040503050406030204" pitchFamily="18" charset="0"/>
                      </a:rPr>
                      <m:t>𝑥</m:t>
                    </m:r>
                  </m:oMath>
                </a14:m>
                <a:r>
                  <a:rPr lang="zh-CN" altLang="en-US" dirty="0"/>
                  <a:t> 即为满足 </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𝑥</m:t>
                        </m:r>
                      </m:sup>
                      <m:e>
                        <m:r>
                          <a:rPr lang="en-US" altLang="zh-CN" b="0" i="1" smtClean="0">
                            <a:latin typeface="Cambria Math" panose="02040503050406030204" pitchFamily="18" charset="0"/>
                          </a:rPr>
                          <m:t>𝑐𝑛</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t> 最小的 </a:t>
                </a:r>
                <a14:m>
                  <m:oMath xmlns:m="http://schemas.openxmlformats.org/officeDocument/2006/math">
                    <m:r>
                      <a:rPr lang="en-US" altLang="zh-CN" b="0" i="1" smtClean="0">
                        <a:latin typeface="Cambria Math" panose="02040503050406030204" pitchFamily="18" charset="0"/>
                      </a:rPr>
                      <m:t>𝑥</m:t>
                    </m:r>
                  </m:oMath>
                </a14:m>
                <a:r>
                  <a:rPr lang="zh-CN" altLang="en-US" dirty="0"/>
                  <a:t>，要求出它只需在 </a:t>
                </a:r>
                <a14:m>
                  <m:oMath xmlns:m="http://schemas.openxmlformats.org/officeDocument/2006/math">
                    <m:r>
                      <a:rPr lang="en-US" altLang="zh-CN" b="0" i="1" smtClean="0">
                        <a:latin typeface="Cambria Math" panose="02040503050406030204" pitchFamily="18" charset="0"/>
                      </a:rPr>
                      <m:t>𝑐𝑛</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a14:m>
                <a:r>
                  <a:rPr lang="zh-CN" altLang="en-US" dirty="0"/>
                  <a:t> 的前缀和数组上二分即可。</a:t>
                </a:r>
                <a:endParaRPr lang="en-US" altLang="zh-CN" dirty="0"/>
              </a:p>
              <a:p>
                <a:r>
                  <a:rPr lang="zh-CN" altLang="en-US" dirty="0"/>
                  <a:t>但是考虑有插入操作，故考虑使用线段树来维护 </a:t>
                </a:r>
                <a14:m>
                  <m:oMath xmlns:m="http://schemas.openxmlformats.org/officeDocument/2006/math">
                    <m:r>
                      <a:rPr lang="en-US" altLang="zh-CN" b="0" i="1" smtClean="0">
                        <a:latin typeface="Cambria Math" panose="02040503050406030204" pitchFamily="18" charset="0"/>
                      </a:rPr>
                      <m:t>𝑐𝑛</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a14:m>
                <a:r>
                  <a:rPr lang="zh-CN" altLang="en-US" dirty="0"/>
                  <a:t> 的区间和。这样我们就可以快速的插入和知道其前缀和。而对于第 </a:t>
                </a:r>
                <a14:m>
                  <m:oMath xmlns:m="http://schemas.openxmlformats.org/officeDocument/2006/math">
                    <m:r>
                      <a:rPr lang="en-US" altLang="zh-CN" b="0" i="1" smtClean="0">
                        <a:latin typeface="Cambria Math" panose="02040503050406030204" pitchFamily="18" charset="0"/>
                      </a:rPr>
                      <m:t>𝑘</m:t>
                    </m:r>
                  </m:oMath>
                </a14:m>
                <a:r>
                  <a:rPr lang="zh-CN" altLang="en-US" dirty="0"/>
                  <a:t> 小元素，我们只需考虑在线段树上二分即可。</a:t>
                </a:r>
                <a:endParaRPr lang="en-US" altLang="zh-CN" dirty="0"/>
              </a:p>
              <a:p>
                <a:r>
                  <a:rPr lang="zh-CN" altLang="en-US" dirty="0"/>
                  <a:t>我们将维护每个数出现多少次的区间和的线段树称为权值线段树。</a:t>
                </a:r>
              </a:p>
            </p:txBody>
          </p:sp>
        </mc:Choice>
        <mc:Fallback xmlns="">
          <p:sp>
            <p:nvSpPr>
              <p:cNvPr id="3" name="内容占位符 2">
                <a:extLst>
                  <a:ext uri="{FF2B5EF4-FFF2-40B4-BE49-F238E27FC236}">
                    <a16:creationId xmlns:a16="http://schemas.microsoft.com/office/drawing/2014/main" id="{664F29D7-31FA-443E-B969-51720FE4B63C}"/>
                  </a:ext>
                </a:extLst>
              </p:cNvPr>
              <p:cNvSpPr>
                <a:spLocks noGrp="1" noRot="1" noChangeAspect="1" noMove="1" noResize="1" noEditPoints="1" noAdjustHandles="1" noChangeArrowheads="1" noChangeShapeType="1" noTextEdit="1"/>
              </p:cNvSpPr>
              <p:nvPr>
                <p:ph idx="1"/>
              </p:nvPr>
            </p:nvSpPr>
            <p:spPr>
              <a:blipFill>
                <a:blip r:embed="rId2"/>
                <a:stretch>
                  <a:fillRect l="-754" t="-1828" r="-9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2783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38F4AB0-3869-4E88-BA6A-8D9AC96274A6}"/>
              </a:ext>
            </a:extLst>
          </p:cNvPr>
          <p:cNvSpPr>
            <a:spLocks noGrp="1"/>
          </p:cNvSpPr>
          <p:nvPr>
            <p:ph type="body" sz="quarter" idx="12"/>
          </p:nvPr>
        </p:nvSpPr>
        <p:spPr/>
        <p:txBody>
          <a:bodyPr/>
          <a:lstStyle/>
          <a:p>
            <a:r>
              <a:rPr lang="zh-CN" altLang="en-US" dirty="0"/>
              <a:t>谢谢大家！</a:t>
            </a:r>
          </a:p>
        </p:txBody>
      </p:sp>
    </p:spTree>
    <p:extLst>
      <p:ext uri="{BB962C8B-B14F-4D97-AF65-F5344CB8AC3E}">
        <p14:creationId xmlns:p14="http://schemas.microsoft.com/office/powerpoint/2010/main" val="32820463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5E278-D0E4-4282-87CF-EB5758204F5A}"/>
              </a:ext>
            </a:extLst>
          </p:cNvPr>
          <p:cNvSpPr>
            <a:spLocks noGrp="1"/>
          </p:cNvSpPr>
          <p:nvPr>
            <p:ph type="title"/>
          </p:nvPr>
        </p:nvSpPr>
        <p:spPr/>
        <p:txBody>
          <a:bodyPr>
            <a:normAutofit fontScale="90000"/>
          </a:bodyPr>
          <a:lstStyle/>
          <a:p>
            <a:r>
              <a:rPr lang="zh-CN" altLang="en-US" dirty="0"/>
              <a:t>一个简单的问题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DB539A-8DE9-4339-B845-29375C6386B3}"/>
                  </a:ext>
                </a:extLst>
              </p:cNvPr>
              <p:cNvSpPr>
                <a:spLocks noGrp="1"/>
              </p:cNvSpPr>
              <p:nvPr>
                <p:ph idx="1"/>
              </p:nvPr>
            </p:nvSpPr>
            <p:spPr/>
            <p:txBody>
              <a:bodyPr/>
              <a:lstStyle/>
              <a:p>
                <a:r>
                  <a:rPr lang="zh-CN" altLang="en-US" dirty="0"/>
                  <a:t>给定一个长度为 </a:t>
                </a:r>
                <a14:m>
                  <m:oMath xmlns:m="http://schemas.openxmlformats.org/officeDocument/2006/math">
                    <m:r>
                      <a:rPr lang="en-US" altLang="zh-CN" b="0" i="1" smtClean="0">
                        <a:latin typeface="Cambria Math" panose="02040503050406030204" pitchFamily="18" charset="0"/>
                      </a:rPr>
                      <m:t>𝑛</m:t>
                    </m:r>
                  </m:oMath>
                </a14:m>
                <a:r>
                  <a:rPr lang="zh-CN" altLang="en-US" dirty="0"/>
                  <a:t> 的整数序列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a:t>，现在有 </a:t>
                </a:r>
                <a14:m>
                  <m:oMath xmlns:m="http://schemas.openxmlformats.org/officeDocument/2006/math">
                    <m:r>
                      <a:rPr lang="en-US" altLang="zh-CN" b="0" i="1" smtClean="0">
                        <a:latin typeface="Cambria Math" panose="02040503050406030204" pitchFamily="18" charset="0"/>
                      </a:rPr>
                      <m:t>𝑞</m:t>
                    </m:r>
                  </m:oMath>
                </a14:m>
                <a:r>
                  <a:rPr lang="zh-CN" altLang="en-US" dirty="0"/>
                  <a:t> 次操作。操作有两种：</a:t>
                </a:r>
                <a:endParaRPr lang="en-US" altLang="zh-CN" dirty="0"/>
              </a:p>
              <a:p>
                <a:r>
                  <a:rPr lang="en-US" altLang="zh-CN" dirty="0"/>
                  <a:t>1. </a:t>
                </a:r>
                <a:r>
                  <a:rPr lang="zh-CN" altLang="en-US" dirty="0"/>
                  <a:t>给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oMath>
                </a14:m>
                <a:r>
                  <a:rPr lang="zh-CN" altLang="en-US" dirty="0"/>
                  <a:t> 加上一个常数 </a:t>
                </a:r>
                <a14:m>
                  <m:oMath xmlns:m="http://schemas.openxmlformats.org/officeDocument/2006/math">
                    <m:r>
                      <a:rPr lang="en-US" altLang="zh-CN" b="0" i="1" smtClean="0">
                        <a:latin typeface="Cambria Math" panose="02040503050406030204" pitchFamily="18" charset="0"/>
                      </a:rPr>
                      <m:t>𝑘</m:t>
                    </m:r>
                  </m:oMath>
                </a14:m>
                <a:r>
                  <a:rPr lang="zh-CN" altLang="en-US" dirty="0"/>
                  <a:t>。</a:t>
                </a:r>
                <a:endParaRPr lang="en-US" altLang="zh-CN" dirty="0"/>
              </a:p>
              <a:p>
                <a:r>
                  <a:rPr lang="en-US" altLang="zh-CN" dirty="0"/>
                  <a:t>2. </a:t>
                </a:r>
                <a:r>
                  <a:rPr lang="zh-CN" altLang="en-US" dirty="0"/>
                  <a:t>查询下标在区间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中的所有元素之和。</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r>
                  <a:rPr lang="zh-CN" altLang="en-US" dirty="0"/>
                  <a:t>。</a:t>
                </a:r>
                <a:endParaRPr lang="en-US" altLang="zh-CN" dirty="0"/>
              </a:p>
              <a:p>
                <a:endParaRPr lang="en-US" altLang="zh-CN" dirty="0"/>
              </a:p>
              <a:p>
                <a:r>
                  <a:rPr lang="zh-CN" altLang="en-US" dirty="0"/>
                  <a:t>暴力的时间复杂度？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𝑛𝑞</m:t>
                    </m:r>
                    <m:r>
                      <a:rPr lang="en-US" altLang="zh-CN" b="0" i="1" smtClean="0">
                        <a:latin typeface="Cambria Math" panose="02040503050406030204" pitchFamily="18" charset="0"/>
                      </a:rPr>
                      <m:t>)</m:t>
                    </m:r>
                  </m:oMath>
                </a14:m>
                <a:endParaRPr lang="en-US" altLang="zh-CN" dirty="0"/>
              </a:p>
              <a:p>
                <a:r>
                  <a:rPr lang="zh-CN" altLang="en-US" dirty="0"/>
                  <a:t>使用前缀和？</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𝑛𝑞</m:t>
                    </m:r>
                    <m:r>
                      <a:rPr lang="en-US" altLang="zh-CN" b="0" i="1" smtClean="0">
                        <a:latin typeface="Cambria Math" panose="02040503050406030204" pitchFamily="18" charset="0"/>
                      </a:rPr>
                      <m:t>)</m:t>
                    </m:r>
                  </m:oMath>
                </a14:m>
                <a:r>
                  <a:rPr lang="zh-CN" altLang="en-US" dirty="0"/>
                  <a:t> </a:t>
                </a:r>
              </a:p>
            </p:txBody>
          </p:sp>
        </mc:Choice>
        <mc:Fallback xmlns="">
          <p:sp>
            <p:nvSpPr>
              <p:cNvPr id="3" name="内容占位符 2">
                <a:extLst>
                  <a:ext uri="{FF2B5EF4-FFF2-40B4-BE49-F238E27FC236}">
                    <a16:creationId xmlns:a16="http://schemas.microsoft.com/office/drawing/2014/main" id="{8BDB539A-8DE9-4339-B845-29375C6386B3}"/>
                  </a:ext>
                </a:extLst>
              </p:cNvPr>
              <p:cNvSpPr>
                <a:spLocks noGrp="1" noRot="1" noChangeAspect="1" noMove="1" noResize="1" noEditPoints="1" noAdjustHandles="1" noChangeArrowheads="1" noChangeShapeType="1" noTextEdit="1"/>
              </p:cNvSpPr>
              <p:nvPr>
                <p:ph idx="1"/>
              </p:nvPr>
            </p:nvSpPr>
            <p:spPr>
              <a:blipFill>
                <a:blip r:embed="rId2"/>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6519844"/>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579CE-309F-4003-90EC-A9F57FC611FA}"/>
              </a:ext>
            </a:extLst>
          </p:cNvPr>
          <p:cNvSpPr>
            <a:spLocks noGrp="1"/>
          </p:cNvSpPr>
          <p:nvPr>
            <p:ph type="title"/>
          </p:nvPr>
        </p:nvSpPr>
        <p:spPr/>
        <p:txBody>
          <a:bodyPr>
            <a:normAutofit fontScale="90000"/>
          </a:bodyPr>
          <a:lstStyle/>
          <a:p>
            <a:r>
              <a:rPr lang="zh-CN" altLang="en-US" dirty="0"/>
              <a:t>线段树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FF16DB-0B78-4632-A1DB-BA629F9394EE}"/>
                  </a:ext>
                </a:extLst>
              </p:cNvPr>
              <p:cNvSpPr>
                <a:spLocks noGrp="1"/>
              </p:cNvSpPr>
              <p:nvPr>
                <p:ph idx="1"/>
              </p:nvPr>
            </p:nvSpPr>
            <p:spPr/>
            <p:txBody>
              <a:bodyPr/>
              <a:lstStyle/>
              <a:p>
                <a:r>
                  <a:rPr lang="zh-CN" altLang="en-US" dirty="0"/>
                  <a:t>线段树是一种可以维护区间信息的数据结构。它是一个树形结构。</a:t>
                </a:r>
                <a:endParaRPr lang="en-US" altLang="zh-CN" dirty="0"/>
              </a:p>
              <a:p>
                <a:r>
                  <a:rPr lang="zh-CN" altLang="en-US" dirty="0"/>
                  <a:t>如我们要维护一个序列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当每次针对序列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a:t> 的操作都是连续的一段区间，则我们可以使用线段树来维护。</a:t>
                </a:r>
                <a:endParaRPr lang="en-US" altLang="zh-CN" dirty="0"/>
              </a:p>
              <a:p>
                <a:r>
                  <a:rPr lang="zh-CN" altLang="en-US" dirty="0"/>
                  <a:t>在线段树中，我们用结点代表序列中一个区间的信息。除叶子结点外，每个结点都有两个子结点，这两个子结点分别代表这该结点前半区间和后半区间的信息。</a:t>
                </a:r>
                <a:endParaRPr lang="en-US" altLang="zh-CN" dirty="0"/>
              </a:p>
              <a:p>
                <a:r>
                  <a:rPr lang="zh-CN" altLang="en-US" dirty="0"/>
                  <a:t>以上张幻灯片的题目为例，如果一个结点代表序列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en-US" altLang="zh-CN" dirty="0"/>
                  <a:t> </a:t>
                </a:r>
                <a:r>
                  <a:rPr lang="zh-CN" altLang="en-US" dirty="0"/>
                  <a:t>区间的信息，那么这个结点存储的即为下标在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en-US" altLang="zh-CN" dirty="0"/>
                  <a:t> </a:t>
                </a:r>
                <a:r>
                  <a:rPr lang="zh-CN" altLang="en-US" dirty="0"/>
                  <a:t>中所有元素的和。而其两个子结点分别维护的则是区间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m:t>
                    </m:r>
                  </m:oMath>
                </a14:m>
                <a:r>
                  <a:rPr lang="zh-CN" altLang="en-US" dirty="0"/>
                  <a:t> 和 </a:t>
                </a:r>
                <a14:m>
                  <m:oMath xmlns:m="http://schemas.openxmlformats.org/officeDocument/2006/math">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+1,</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中所有元素的和。</a:t>
                </a:r>
                <a:endParaRPr lang="en-US" altLang="zh-CN" dirty="0"/>
              </a:p>
              <a:p>
                <a:r>
                  <a:rPr lang="zh-CN" altLang="en-US" dirty="0"/>
                  <a:t>一个长度为 </a:t>
                </a:r>
                <a:r>
                  <a:rPr lang="en-US" altLang="zh-CN" dirty="0"/>
                  <a:t>6 </a:t>
                </a:r>
                <a:r>
                  <a:rPr lang="zh-CN" altLang="en-US" dirty="0"/>
                  <a:t>的序列建出的线段树如下图所示：</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8EFF16DB-0B78-4632-A1DB-BA629F9394EE}"/>
                  </a:ext>
                </a:extLst>
              </p:cNvPr>
              <p:cNvSpPr>
                <a:spLocks noGrp="1" noRot="1" noChangeAspect="1" noMove="1" noResize="1" noEditPoints="1" noAdjustHandles="1" noChangeArrowheads="1" noChangeShapeType="1" noTextEdit="1"/>
              </p:cNvSpPr>
              <p:nvPr>
                <p:ph idx="1"/>
              </p:nvPr>
            </p:nvSpPr>
            <p:spPr>
              <a:blipFill>
                <a:blip r:embed="rId2"/>
                <a:stretch>
                  <a:fillRect l="-754" t="-1828" r="-522"/>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F4147F68-8234-436E-9B41-6AAE2C7D6417}"/>
              </a:ext>
            </a:extLst>
          </p:cNvPr>
          <p:cNvGrpSpPr/>
          <p:nvPr/>
        </p:nvGrpSpPr>
        <p:grpSpPr>
          <a:xfrm>
            <a:off x="3498424" y="4958080"/>
            <a:ext cx="5195150" cy="1716775"/>
            <a:chOff x="3498426" y="4375573"/>
            <a:chExt cx="5195150" cy="1716775"/>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B0CC40B-77C1-4A4A-A401-E8CE6DD74A0F}"/>
                    </a:ext>
                  </a:extLst>
                </p:cNvPr>
                <p:cNvSpPr/>
                <p:nvPr/>
              </p:nvSpPr>
              <p:spPr>
                <a:xfrm>
                  <a:off x="3498426" y="4375573"/>
                  <a:ext cx="5195146" cy="372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 6]</m:t>
                        </m:r>
                      </m:oMath>
                    </m:oMathPara>
                  </a14:m>
                  <a:endParaRPr lang="zh-CN" altLang="en-US" dirty="0"/>
                </a:p>
              </p:txBody>
            </p:sp>
          </mc:Choice>
          <mc:Fallback xmlns="">
            <p:sp>
              <p:nvSpPr>
                <p:cNvPr id="4" name="矩形 3">
                  <a:extLst>
                    <a:ext uri="{FF2B5EF4-FFF2-40B4-BE49-F238E27FC236}">
                      <a16:creationId xmlns:a16="http://schemas.microsoft.com/office/drawing/2014/main" id="{BB0CC40B-77C1-4A4A-A401-E8CE6DD74A0F}"/>
                    </a:ext>
                  </a:extLst>
                </p:cNvPr>
                <p:cNvSpPr>
                  <a:spLocks noRot="1" noChangeAspect="1" noMove="1" noResize="1" noEditPoints="1" noAdjustHandles="1" noChangeArrowheads="1" noChangeShapeType="1" noTextEdit="1"/>
                </p:cNvSpPr>
                <p:nvPr/>
              </p:nvSpPr>
              <p:spPr>
                <a:xfrm>
                  <a:off x="3498426" y="4375573"/>
                  <a:ext cx="5195146" cy="372534"/>
                </a:xfrm>
                <a:prstGeom prst="rect">
                  <a:avLst/>
                </a:prstGeom>
                <a:blipFill>
                  <a:blip r:embed="rId3"/>
                  <a:stretch>
                    <a:fillRect b="-158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DBC619E-E4EB-49A0-947D-78F4AF87FD46}"/>
                    </a:ext>
                  </a:extLst>
                </p:cNvPr>
                <p:cNvSpPr/>
                <p:nvPr/>
              </p:nvSpPr>
              <p:spPr>
                <a:xfrm>
                  <a:off x="3498426" y="4815575"/>
                  <a:ext cx="2475652" cy="372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 3]</m:t>
                        </m:r>
                      </m:oMath>
                    </m:oMathPara>
                  </a14:m>
                  <a:endParaRPr lang="zh-CN" altLang="en-US" dirty="0"/>
                </a:p>
              </p:txBody>
            </p:sp>
          </mc:Choice>
          <mc:Fallback xmlns="">
            <p:sp>
              <p:nvSpPr>
                <p:cNvPr id="5" name="矩形 4">
                  <a:extLst>
                    <a:ext uri="{FF2B5EF4-FFF2-40B4-BE49-F238E27FC236}">
                      <a16:creationId xmlns:a16="http://schemas.microsoft.com/office/drawing/2014/main" id="{7DBC619E-E4EB-49A0-947D-78F4AF87FD46}"/>
                    </a:ext>
                  </a:extLst>
                </p:cNvPr>
                <p:cNvSpPr>
                  <a:spLocks noRot="1" noChangeAspect="1" noMove="1" noResize="1" noEditPoints="1" noAdjustHandles="1" noChangeArrowheads="1" noChangeShapeType="1" noTextEdit="1"/>
                </p:cNvSpPr>
                <p:nvPr/>
              </p:nvSpPr>
              <p:spPr>
                <a:xfrm>
                  <a:off x="3498426" y="4815575"/>
                  <a:ext cx="2475652" cy="372534"/>
                </a:xfrm>
                <a:prstGeom prst="rect">
                  <a:avLst/>
                </a:prstGeom>
                <a:blipFill>
                  <a:blip r:embed="rId4"/>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2DD55D7-FAE9-468E-9F9C-7B6B1DE9BA3D}"/>
                    </a:ext>
                  </a:extLst>
                </p:cNvPr>
                <p:cNvSpPr/>
                <p:nvPr/>
              </p:nvSpPr>
              <p:spPr>
                <a:xfrm>
                  <a:off x="6217920" y="4815575"/>
                  <a:ext cx="2475652" cy="372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[4, 6]</m:t>
                        </m:r>
                      </m:oMath>
                    </m:oMathPara>
                  </a14:m>
                  <a:endParaRPr lang="zh-CN" altLang="en-US" dirty="0"/>
                </a:p>
              </p:txBody>
            </p:sp>
          </mc:Choice>
          <mc:Fallback xmlns="">
            <p:sp>
              <p:nvSpPr>
                <p:cNvPr id="6" name="矩形 5">
                  <a:extLst>
                    <a:ext uri="{FF2B5EF4-FFF2-40B4-BE49-F238E27FC236}">
                      <a16:creationId xmlns:a16="http://schemas.microsoft.com/office/drawing/2014/main" id="{02DD55D7-FAE9-468E-9F9C-7B6B1DE9BA3D}"/>
                    </a:ext>
                  </a:extLst>
                </p:cNvPr>
                <p:cNvSpPr>
                  <a:spLocks noRot="1" noChangeAspect="1" noMove="1" noResize="1" noEditPoints="1" noAdjustHandles="1" noChangeArrowheads="1" noChangeShapeType="1" noTextEdit="1"/>
                </p:cNvSpPr>
                <p:nvPr/>
              </p:nvSpPr>
              <p:spPr>
                <a:xfrm>
                  <a:off x="6217920" y="4815575"/>
                  <a:ext cx="2475652" cy="372534"/>
                </a:xfrm>
                <a:prstGeom prst="rect">
                  <a:avLst/>
                </a:prstGeom>
                <a:blipFill>
                  <a:blip r:embed="rId5"/>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3D64E01F-C51C-415C-881E-33C34B62D905}"/>
                    </a:ext>
                  </a:extLst>
                </p:cNvPr>
                <p:cNvSpPr/>
                <p:nvPr/>
              </p:nvSpPr>
              <p:spPr>
                <a:xfrm>
                  <a:off x="3498426" y="5255577"/>
                  <a:ext cx="1181947" cy="372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 2]</m:t>
                        </m:r>
                      </m:oMath>
                    </m:oMathPara>
                  </a14:m>
                  <a:endParaRPr lang="zh-CN" altLang="en-US" dirty="0"/>
                </a:p>
              </p:txBody>
            </p:sp>
          </mc:Choice>
          <mc:Fallback xmlns="">
            <p:sp>
              <p:nvSpPr>
                <p:cNvPr id="7" name="矩形 6">
                  <a:extLst>
                    <a:ext uri="{FF2B5EF4-FFF2-40B4-BE49-F238E27FC236}">
                      <a16:creationId xmlns:a16="http://schemas.microsoft.com/office/drawing/2014/main" id="{3D64E01F-C51C-415C-881E-33C34B62D905}"/>
                    </a:ext>
                  </a:extLst>
                </p:cNvPr>
                <p:cNvSpPr>
                  <a:spLocks noRot="1" noChangeAspect="1" noMove="1" noResize="1" noEditPoints="1" noAdjustHandles="1" noChangeArrowheads="1" noChangeShapeType="1" noTextEdit="1"/>
                </p:cNvSpPr>
                <p:nvPr/>
              </p:nvSpPr>
              <p:spPr>
                <a:xfrm>
                  <a:off x="3498426" y="5255577"/>
                  <a:ext cx="1181947" cy="372534"/>
                </a:xfrm>
                <a:prstGeom prst="rect">
                  <a:avLst/>
                </a:prstGeom>
                <a:blipFill>
                  <a:blip r:embed="rId6"/>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25929848-4671-42B0-BEB3-765E3610F210}"/>
                    </a:ext>
                  </a:extLst>
                </p:cNvPr>
                <p:cNvSpPr/>
                <p:nvPr/>
              </p:nvSpPr>
              <p:spPr>
                <a:xfrm>
                  <a:off x="4792131" y="5255577"/>
                  <a:ext cx="1181947" cy="372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[3, 3]</m:t>
                        </m:r>
                      </m:oMath>
                    </m:oMathPara>
                  </a14:m>
                  <a:endParaRPr lang="zh-CN" altLang="en-US" dirty="0"/>
                </a:p>
              </p:txBody>
            </p:sp>
          </mc:Choice>
          <mc:Fallback xmlns="">
            <p:sp>
              <p:nvSpPr>
                <p:cNvPr id="8" name="矩形 7">
                  <a:extLst>
                    <a:ext uri="{FF2B5EF4-FFF2-40B4-BE49-F238E27FC236}">
                      <a16:creationId xmlns:a16="http://schemas.microsoft.com/office/drawing/2014/main" id="{25929848-4671-42B0-BEB3-765E3610F210}"/>
                    </a:ext>
                  </a:extLst>
                </p:cNvPr>
                <p:cNvSpPr>
                  <a:spLocks noRot="1" noChangeAspect="1" noMove="1" noResize="1" noEditPoints="1" noAdjustHandles="1" noChangeArrowheads="1" noChangeShapeType="1" noTextEdit="1"/>
                </p:cNvSpPr>
                <p:nvPr/>
              </p:nvSpPr>
              <p:spPr>
                <a:xfrm>
                  <a:off x="4792131" y="5255577"/>
                  <a:ext cx="1181947" cy="372534"/>
                </a:xfrm>
                <a:prstGeom prst="rect">
                  <a:avLst/>
                </a:prstGeom>
                <a:blipFill>
                  <a:blip r:embed="rId7"/>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26174B1-2EAA-4B53-B05E-DF81DFC5209F}"/>
                    </a:ext>
                  </a:extLst>
                </p:cNvPr>
                <p:cNvSpPr/>
                <p:nvPr/>
              </p:nvSpPr>
              <p:spPr>
                <a:xfrm>
                  <a:off x="3498427" y="5719814"/>
                  <a:ext cx="545254" cy="372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 1]</m:t>
                        </m:r>
                      </m:oMath>
                    </m:oMathPara>
                  </a14:m>
                  <a:endParaRPr lang="zh-CN" altLang="en-US" dirty="0"/>
                </a:p>
              </p:txBody>
            </p:sp>
          </mc:Choice>
          <mc:Fallback xmlns="">
            <p:sp>
              <p:nvSpPr>
                <p:cNvPr id="9" name="矩形 8">
                  <a:extLst>
                    <a:ext uri="{FF2B5EF4-FFF2-40B4-BE49-F238E27FC236}">
                      <a16:creationId xmlns:a16="http://schemas.microsoft.com/office/drawing/2014/main" id="{826174B1-2EAA-4B53-B05E-DF81DFC5209F}"/>
                    </a:ext>
                  </a:extLst>
                </p:cNvPr>
                <p:cNvSpPr>
                  <a:spLocks noRot="1" noChangeAspect="1" noMove="1" noResize="1" noEditPoints="1" noAdjustHandles="1" noChangeArrowheads="1" noChangeShapeType="1" noTextEdit="1"/>
                </p:cNvSpPr>
                <p:nvPr/>
              </p:nvSpPr>
              <p:spPr>
                <a:xfrm>
                  <a:off x="3498427" y="5719814"/>
                  <a:ext cx="545254" cy="372534"/>
                </a:xfrm>
                <a:prstGeom prst="rect">
                  <a:avLst/>
                </a:prstGeom>
                <a:blipFill>
                  <a:blip r:embed="rId8"/>
                  <a:stretch>
                    <a:fillRect l="-20879" r="-9890"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1CF46B25-A031-42A1-9988-63FA3EC298C3}"/>
                    </a:ext>
                  </a:extLst>
                </p:cNvPr>
                <p:cNvSpPr/>
                <p:nvPr/>
              </p:nvSpPr>
              <p:spPr>
                <a:xfrm>
                  <a:off x="4135119" y="5719814"/>
                  <a:ext cx="545254" cy="372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 2]</m:t>
                        </m:r>
                      </m:oMath>
                    </m:oMathPara>
                  </a14:m>
                  <a:endParaRPr lang="zh-CN" altLang="en-US" dirty="0"/>
                </a:p>
              </p:txBody>
            </p:sp>
          </mc:Choice>
          <mc:Fallback xmlns="">
            <p:sp>
              <p:nvSpPr>
                <p:cNvPr id="10" name="矩形 9">
                  <a:extLst>
                    <a:ext uri="{FF2B5EF4-FFF2-40B4-BE49-F238E27FC236}">
                      <a16:creationId xmlns:a16="http://schemas.microsoft.com/office/drawing/2014/main" id="{1CF46B25-A031-42A1-9988-63FA3EC298C3}"/>
                    </a:ext>
                  </a:extLst>
                </p:cNvPr>
                <p:cNvSpPr>
                  <a:spLocks noRot="1" noChangeAspect="1" noMove="1" noResize="1" noEditPoints="1" noAdjustHandles="1" noChangeArrowheads="1" noChangeShapeType="1" noTextEdit="1"/>
                </p:cNvSpPr>
                <p:nvPr/>
              </p:nvSpPr>
              <p:spPr>
                <a:xfrm>
                  <a:off x="4135119" y="5719814"/>
                  <a:ext cx="545254" cy="372534"/>
                </a:xfrm>
                <a:prstGeom prst="rect">
                  <a:avLst/>
                </a:prstGeom>
                <a:blipFill>
                  <a:blip r:embed="rId9"/>
                  <a:stretch>
                    <a:fillRect l="-20652" r="-8696"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91DDBE12-E9C2-47E6-90FA-7D820EB04318}"/>
                    </a:ext>
                  </a:extLst>
                </p:cNvPr>
                <p:cNvSpPr/>
                <p:nvPr/>
              </p:nvSpPr>
              <p:spPr>
                <a:xfrm>
                  <a:off x="6217920" y="5255577"/>
                  <a:ext cx="1181947" cy="372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[4, 5]</m:t>
                        </m:r>
                      </m:oMath>
                    </m:oMathPara>
                  </a14:m>
                  <a:endParaRPr lang="zh-CN" altLang="en-US" dirty="0"/>
                </a:p>
              </p:txBody>
            </p:sp>
          </mc:Choice>
          <mc:Fallback xmlns="">
            <p:sp>
              <p:nvSpPr>
                <p:cNvPr id="11" name="矩形 10">
                  <a:extLst>
                    <a:ext uri="{FF2B5EF4-FFF2-40B4-BE49-F238E27FC236}">
                      <a16:creationId xmlns:a16="http://schemas.microsoft.com/office/drawing/2014/main" id="{91DDBE12-E9C2-47E6-90FA-7D820EB04318}"/>
                    </a:ext>
                  </a:extLst>
                </p:cNvPr>
                <p:cNvSpPr>
                  <a:spLocks noRot="1" noChangeAspect="1" noMove="1" noResize="1" noEditPoints="1" noAdjustHandles="1" noChangeArrowheads="1" noChangeShapeType="1" noTextEdit="1"/>
                </p:cNvSpPr>
                <p:nvPr/>
              </p:nvSpPr>
              <p:spPr>
                <a:xfrm>
                  <a:off x="6217920" y="5255577"/>
                  <a:ext cx="1181947" cy="372534"/>
                </a:xfrm>
                <a:prstGeom prst="rect">
                  <a:avLst/>
                </a:prstGeom>
                <a:blipFill>
                  <a:blip r:embed="rId10"/>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D7D418EB-8381-4AF9-B85E-1A8DD10B0FF4}"/>
                    </a:ext>
                  </a:extLst>
                </p:cNvPr>
                <p:cNvSpPr/>
                <p:nvPr/>
              </p:nvSpPr>
              <p:spPr>
                <a:xfrm>
                  <a:off x="7511629" y="5255577"/>
                  <a:ext cx="1181947" cy="372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[6, 6]</m:t>
                        </m:r>
                      </m:oMath>
                    </m:oMathPara>
                  </a14:m>
                  <a:endParaRPr lang="zh-CN" altLang="en-US" dirty="0"/>
                </a:p>
              </p:txBody>
            </p:sp>
          </mc:Choice>
          <mc:Fallback xmlns="">
            <p:sp>
              <p:nvSpPr>
                <p:cNvPr id="12" name="矩形 11">
                  <a:extLst>
                    <a:ext uri="{FF2B5EF4-FFF2-40B4-BE49-F238E27FC236}">
                      <a16:creationId xmlns:a16="http://schemas.microsoft.com/office/drawing/2014/main" id="{D7D418EB-8381-4AF9-B85E-1A8DD10B0FF4}"/>
                    </a:ext>
                  </a:extLst>
                </p:cNvPr>
                <p:cNvSpPr>
                  <a:spLocks noRot="1" noChangeAspect="1" noMove="1" noResize="1" noEditPoints="1" noAdjustHandles="1" noChangeArrowheads="1" noChangeShapeType="1" noTextEdit="1"/>
                </p:cNvSpPr>
                <p:nvPr/>
              </p:nvSpPr>
              <p:spPr>
                <a:xfrm>
                  <a:off x="7511629" y="5255577"/>
                  <a:ext cx="1181947" cy="372534"/>
                </a:xfrm>
                <a:prstGeom prst="rect">
                  <a:avLst/>
                </a:prstGeom>
                <a:blipFill>
                  <a:blip r:embed="rId11"/>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E81242D3-0223-4244-BB49-D59ACABE0149}"/>
                    </a:ext>
                  </a:extLst>
                </p:cNvPr>
                <p:cNvSpPr/>
                <p:nvPr/>
              </p:nvSpPr>
              <p:spPr>
                <a:xfrm>
                  <a:off x="6217920" y="5719814"/>
                  <a:ext cx="545254" cy="372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[4, 4]</m:t>
                        </m:r>
                      </m:oMath>
                    </m:oMathPara>
                  </a14:m>
                  <a:endParaRPr lang="zh-CN" altLang="en-US" dirty="0"/>
                </a:p>
              </p:txBody>
            </p:sp>
          </mc:Choice>
          <mc:Fallback xmlns="">
            <p:sp>
              <p:nvSpPr>
                <p:cNvPr id="13" name="矩形 12">
                  <a:extLst>
                    <a:ext uri="{FF2B5EF4-FFF2-40B4-BE49-F238E27FC236}">
                      <a16:creationId xmlns:a16="http://schemas.microsoft.com/office/drawing/2014/main" id="{E81242D3-0223-4244-BB49-D59ACABE0149}"/>
                    </a:ext>
                  </a:extLst>
                </p:cNvPr>
                <p:cNvSpPr>
                  <a:spLocks noRot="1" noChangeAspect="1" noMove="1" noResize="1" noEditPoints="1" noAdjustHandles="1" noChangeArrowheads="1" noChangeShapeType="1" noTextEdit="1"/>
                </p:cNvSpPr>
                <p:nvPr/>
              </p:nvSpPr>
              <p:spPr>
                <a:xfrm>
                  <a:off x="6217920" y="5719814"/>
                  <a:ext cx="545254" cy="372534"/>
                </a:xfrm>
                <a:prstGeom prst="rect">
                  <a:avLst/>
                </a:prstGeom>
                <a:blipFill>
                  <a:blip r:embed="rId12"/>
                  <a:stretch>
                    <a:fillRect l="-20879" r="-9890"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029F64C2-A326-428D-AAF4-B8B974CA79E4}"/>
                    </a:ext>
                  </a:extLst>
                </p:cNvPr>
                <p:cNvSpPr/>
                <p:nvPr/>
              </p:nvSpPr>
              <p:spPr>
                <a:xfrm>
                  <a:off x="6854613" y="5719814"/>
                  <a:ext cx="545254" cy="372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[5, 5]</m:t>
                        </m:r>
                      </m:oMath>
                    </m:oMathPara>
                  </a14:m>
                  <a:endParaRPr lang="zh-CN" altLang="en-US" dirty="0"/>
                </a:p>
              </p:txBody>
            </p:sp>
          </mc:Choice>
          <mc:Fallback xmlns="">
            <p:sp>
              <p:nvSpPr>
                <p:cNvPr id="14" name="矩形 13">
                  <a:extLst>
                    <a:ext uri="{FF2B5EF4-FFF2-40B4-BE49-F238E27FC236}">
                      <a16:creationId xmlns:a16="http://schemas.microsoft.com/office/drawing/2014/main" id="{029F64C2-A326-428D-AAF4-B8B974CA79E4}"/>
                    </a:ext>
                  </a:extLst>
                </p:cNvPr>
                <p:cNvSpPr>
                  <a:spLocks noRot="1" noChangeAspect="1" noMove="1" noResize="1" noEditPoints="1" noAdjustHandles="1" noChangeArrowheads="1" noChangeShapeType="1" noTextEdit="1"/>
                </p:cNvSpPr>
                <p:nvPr/>
              </p:nvSpPr>
              <p:spPr>
                <a:xfrm>
                  <a:off x="6854613" y="5719814"/>
                  <a:ext cx="545254" cy="372534"/>
                </a:xfrm>
                <a:prstGeom prst="rect">
                  <a:avLst/>
                </a:prstGeom>
                <a:blipFill>
                  <a:blip r:embed="rId13"/>
                  <a:stretch>
                    <a:fillRect l="-19565" r="-9783" b="-14286"/>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8351806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1350F-0FF9-492A-B788-80CE689069FE}"/>
              </a:ext>
            </a:extLst>
          </p:cNvPr>
          <p:cNvSpPr>
            <a:spLocks noGrp="1"/>
          </p:cNvSpPr>
          <p:nvPr>
            <p:ph type="title"/>
          </p:nvPr>
        </p:nvSpPr>
        <p:spPr/>
        <p:txBody>
          <a:bodyPr>
            <a:normAutofit fontScale="90000"/>
          </a:bodyPr>
          <a:lstStyle/>
          <a:p>
            <a:r>
              <a:rPr lang="zh-CN" altLang="en-US" dirty="0"/>
              <a:t>线段树的性质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C8662D-4EE8-46D4-BCD9-EA98EDB08F01}"/>
                  </a:ext>
                </a:extLst>
              </p:cNvPr>
              <p:cNvSpPr>
                <a:spLocks noGrp="1"/>
              </p:cNvSpPr>
              <p:nvPr>
                <p:ph idx="1"/>
              </p:nvPr>
            </p:nvSpPr>
            <p:spPr/>
            <p:txBody>
              <a:bodyPr/>
              <a:lstStyle/>
              <a:p>
                <a:r>
                  <a:rPr lang="zh-CN" altLang="en-US" dirty="0"/>
                  <a:t>由于线段树是一棵二叉树，我们可以使用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𝑢</m:t>
                    </m:r>
                    <m:r>
                      <a:rPr lang="en-US" altLang="zh-CN" b="0" i="1" smtClean="0">
                        <a:latin typeface="Cambria Math" panose="02040503050406030204" pitchFamily="18" charset="0"/>
                      </a:rPr>
                      <m:t>, 2</m:t>
                    </m:r>
                    <m:r>
                      <a:rPr lang="en-US" altLang="zh-CN" b="0" i="1" smtClean="0">
                        <a:latin typeface="Cambria Math" panose="02040503050406030204" pitchFamily="18" charset="0"/>
                      </a:rPr>
                      <m:t>𝑢</m:t>
                    </m:r>
                    <m:r>
                      <a:rPr lang="en-US" altLang="zh-CN" b="0" i="1" smtClean="0">
                        <a:latin typeface="Cambria Math" panose="02040503050406030204" pitchFamily="18" charset="0"/>
                      </a:rPr>
                      <m:t>+1</m:t>
                    </m:r>
                  </m:oMath>
                </a14:m>
                <a:r>
                  <a:rPr lang="en-US" altLang="zh-CN" dirty="0"/>
                  <a:t> </a:t>
                </a:r>
                <a:r>
                  <a:rPr lang="zh-CN" altLang="en-US" dirty="0"/>
                  <a:t>分别来表示 </a:t>
                </a:r>
                <a14:m>
                  <m:oMath xmlns:m="http://schemas.openxmlformats.org/officeDocument/2006/math">
                    <m:r>
                      <a:rPr lang="en-US" altLang="zh-CN" b="0" i="1" smtClean="0">
                        <a:latin typeface="Cambria Math" panose="02040503050406030204" pitchFamily="18" charset="0"/>
                      </a:rPr>
                      <m:t>𝑢</m:t>
                    </m:r>
                  </m:oMath>
                </a14:m>
                <a:r>
                  <a:rPr lang="en-US" altLang="zh-CN" dirty="0"/>
                  <a:t> </a:t>
                </a:r>
                <a:r>
                  <a:rPr lang="zh-CN" altLang="en-US" dirty="0"/>
                  <a:t>号结点的左右儿子的编号。</a:t>
                </a:r>
                <a:endParaRPr lang="en-US" altLang="zh-CN" dirty="0"/>
              </a:p>
              <a:p>
                <a:r>
                  <a:rPr lang="zh-CN" altLang="en-US" dirty="0"/>
                  <a:t>线段树上在同一层的结点代表的区间是不相交的，而相邻层结点之间代表的区间是包含的关系。</a:t>
                </a:r>
                <a:endParaRPr lang="en-US" altLang="zh-CN" dirty="0"/>
              </a:p>
              <a:p>
                <a:r>
                  <a:rPr lang="zh-CN" altLang="en-US" dirty="0"/>
                  <a:t>线段树的的深度（层数）是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dirty="0"/>
                  <a:t> 级别的。</a:t>
                </a:r>
                <a:endParaRPr lang="en-US" altLang="zh-CN" dirty="0"/>
              </a:p>
              <a:p>
                <a:r>
                  <a:rPr lang="zh-CN" altLang="en-US" dirty="0"/>
                  <a:t>线段树总的结点个数大概为： </a:t>
                </a: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0</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𝑛</m:t>
                                  </m:r>
                                </m:e>
                              </m:func>
                            </m:e>
                          </m:d>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𝑛</m:t>
                                  </m:r>
                                </m:e>
                              </m:func>
                            </m:e>
                          </m:d>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m:t>
                      </m:r>
                    </m:oMath>
                  </m:oMathPara>
                </a14:m>
                <a:endParaRPr lang="en-US" altLang="zh-CN" dirty="0"/>
              </a:p>
              <a:p>
                <a:r>
                  <a:rPr lang="zh-CN" altLang="en-US" dirty="0"/>
                  <a:t>故可以看出线段树的结点个数为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。如果我们按照本张幻灯片首条规则来给线段树的结点编号，则由此估计，最大的结点编号为 </a:t>
                </a:r>
                <a14:m>
                  <m:oMath xmlns:m="http://schemas.openxmlformats.org/officeDocument/2006/math">
                    <m:r>
                      <a:rPr lang="en-US" altLang="zh-CN" b="0" i="1" smtClean="0">
                        <a:latin typeface="Cambria Math" panose="02040503050406030204" pitchFamily="18" charset="0"/>
                      </a:rPr>
                      <m:t>4</m:t>
                    </m:r>
                    <m:r>
                      <a:rPr lang="en-US" altLang="zh-CN" b="0" i="1" smtClean="0">
                        <a:latin typeface="Cambria Math" panose="02040503050406030204" pitchFamily="18" charset="0"/>
                      </a:rPr>
                      <m:t>𝑛</m:t>
                    </m:r>
                  </m:oMath>
                </a14:m>
                <a:r>
                  <a:rPr lang="zh-CN" altLang="en-US" dirty="0"/>
                  <a:t>。所以如果需要维护一个长度为 </a:t>
                </a:r>
                <a14:m>
                  <m:oMath xmlns:m="http://schemas.openxmlformats.org/officeDocument/2006/math">
                    <m:r>
                      <a:rPr lang="en-US" altLang="zh-CN" b="0" i="1" smtClean="0">
                        <a:latin typeface="Cambria Math" panose="02040503050406030204" pitchFamily="18" charset="0"/>
                      </a:rPr>
                      <m:t>𝑛</m:t>
                    </m:r>
                  </m:oMath>
                </a14:m>
                <a:r>
                  <a:rPr lang="zh-CN" altLang="en-US" dirty="0"/>
                  <a:t> 的序列，保险起见，线段树需要开 </a:t>
                </a:r>
                <a14:m>
                  <m:oMath xmlns:m="http://schemas.openxmlformats.org/officeDocument/2006/math">
                    <m:r>
                      <a:rPr lang="en-US" altLang="zh-CN" b="0" i="1" smtClean="0">
                        <a:latin typeface="Cambria Math" panose="02040503050406030204" pitchFamily="18" charset="0"/>
                      </a:rPr>
                      <m:t>4</m:t>
                    </m:r>
                    <m:r>
                      <a:rPr lang="en-US" altLang="zh-CN" b="0" i="1" smtClean="0">
                        <a:latin typeface="Cambria Math" panose="02040503050406030204" pitchFamily="18" charset="0"/>
                      </a:rPr>
                      <m:t>𝑛</m:t>
                    </m:r>
                  </m:oMath>
                </a14:m>
                <a:r>
                  <a:rPr lang="zh-CN" altLang="en-US" dirty="0"/>
                  <a:t> 个结点大小的空间。</a:t>
                </a:r>
              </a:p>
            </p:txBody>
          </p:sp>
        </mc:Choice>
        <mc:Fallback xmlns="">
          <p:sp>
            <p:nvSpPr>
              <p:cNvPr id="3" name="内容占位符 2">
                <a:extLst>
                  <a:ext uri="{FF2B5EF4-FFF2-40B4-BE49-F238E27FC236}">
                    <a16:creationId xmlns:a16="http://schemas.microsoft.com/office/drawing/2014/main" id="{DCC8662D-4EE8-46D4-BCD9-EA98EDB08F01}"/>
                  </a:ext>
                </a:extLst>
              </p:cNvPr>
              <p:cNvSpPr>
                <a:spLocks noGrp="1" noRot="1" noChangeAspect="1" noMove="1" noResize="1" noEditPoints="1" noAdjustHandles="1" noChangeArrowheads="1" noChangeShapeType="1" noTextEdit="1"/>
              </p:cNvSpPr>
              <p:nvPr>
                <p:ph idx="1"/>
              </p:nvPr>
            </p:nvSpPr>
            <p:spPr>
              <a:blipFill>
                <a:blip r:embed="rId2"/>
                <a:stretch>
                  <a:fillRect l="-754" t="-1828"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315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33840F-72D6-4600-BAAE-2626BF70BF5A}"/>
              </a:ext>
            </a:extLst>
          </p:cNvPr>
          <p:cNvSpPr>
            <a:spLocks noGrp="1"/>
          </p:cNvSpPr>
          <p:nvPr>
            <p:ph type="title"/>
          </p:nvPr>
        </p:nvSpPr>
        <p:spPr/>
        <p:txBody>
          <a:bodyPr>
            <a:normAutofit fontScale="90000"/>
          </a:bodyPr>
          <a:lstStyle/>
          <a:p>
            <a:r>
              <a:rPr lang="zh-CN" altLang="en-US" dirty="0"/>
              <a:t>单点修改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FD8FD1-7147-4138-8A8A-E334CED770CD}"/>
                  </a:ext>
                </a:extLst>
              </p:cNvPr>
              <p:cNvSpPr>
                <a:spLocks noGrp="1"/>
              </p:cNvSpPr>
              <p:nvPr>
                <p:ph idx="1"/>
              </p:nvPr>
            </p:nvSpPr>
            <p:spPr/>
            <p:txBody>
              <a:bodyPr/>
              <a:lstStyle/>
              <a:p>
                <a:r>
                  <a:rPr lang="zh-CN" altLang="en-US" dirty="0"/>
                  <a:t>考虑将一个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oMath>
                </a14:m>
                <a:r>
                  <a:rPr lang="zh-CN" altLang="en-US" dirty="0"/>
                  <a:t> 加上 </a:t>
                </a:r>
                <a14:m>
                  <m:oMath xmlns:m="http://schemas.openxmlformats.org/officeDocument/2006/math">
                    <m:r>
                      <a:rPr lang="en-US" altLang="zh-CN" b="0" i="1" smtClean="0">
                        <a:latin typeface="Cambria Math" panose="02040503050406030204" pitchFamily="18" charset="0"/>
                      </a:rPr>
                      <m:t>𝑘</m:t>
                    </m:r>
                  </m:oMath>
                </a14:m>
                <a:r>
                  <a:rPr lang="zh-CN" altLang="en-US" dirty="0"/>
                  <a:t>，会使得线段树中的哪些结点发生改变。</a:t>
                </a:r>
                <a:endParaRPr lang="en-US" altLang="zh-CN" dirty="0"/>
              </a:p>
              <a:p>
                <a:r>
                  <a:rPr lang="zh-CN" altLang="en-US" dirty="0"/>
                  <a:t>线段树上在每一层结点中所代表的区间中，包含位置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的结点是唯一的。</a:t>
                </a:r>
                <a:endParaRPr lang="en-US" altLang="zh-CN" dirty="0"/>
              </a:p>
              <a:p>
                <a:r>
                  <a:rPr lang="zh-CN" altLang="en-US" dirty="0"/>
                  <a:t>所以如果我们修改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oMath>
                </a14:m>
                <a:r>
                  <a:rPr lang="zh-CN" altLang="en-US" dirty="0"/>
                  <a:t> 的值，那么线段树中每一层恰好只有一个结点的值会发生改变。我们只需通过二分，从根结点开始，不断确定位置 </a:t>
                </a:r>
                <a14:m>
                  <m:oMath xmlns:m="http://schemas.openxmlformats.org/officeDocument/2006/math">
                    <m:r>
                      <a:rPr lang="en-US" altLang="zh-CN" b="0" i="1" smtClean="0">
                        <a:latin typeface="Cambria Math" panose="02040503050406030204" pitchFamily="18" charset="0"/>
                      </a:rPr>
                      <m:t>𝑥</m:t>
                    </m:r>
                  </m:oMath>
                </a14:m>
                <a:r>
                  <a:rPr lang="zh-CN" altLang="en-US" dirty="0"/>
                  <a:t> 被包含在当前结点哪个儿子所代表的区间，并递归的修改这些结点的值。</a:t>
                </a:r>
                <a:endParaRPr lang="en-US" altLang="zh-CN" dirty="0"/>
              </a:p>
              <a:p>
                <a:r>
                  <a:rPr lang="zh-CN" altLang="en-US" dirty="0"/>
                  <a:t>考虑分析单点修改的时间复杂度，由于我们每一层只会修改一次，所以一次单点修改的时间复杂度为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dirty="0"/>
                  <a:t>。</a:t>
                </a:r>
              </a:p>
            </p:txBody>
          </p:sp>
        </mc:Choice>
        <mc:Fallback xmlns="">
          <p:sp>
            <p:nvSpPr>
              <p:cNvPr id="3" name="内容占位符 2">
                <a:extLst>
                  <a:ext uri="{FF2B5EF4-FFF2-40B4-BE49-F238E27FC236}">
                    <a16:creationId xmlns:a16="http://schemas.microsoft.com/office/drawing/2014/main" id="{E2FD8FD1-7147-4138-8A8A-E334CED770CD}"/>
                  </a:ext>
                </a:extLst>
              </p:cNvPr>
              <p:cNvSpPr>
                <a:spLocks noGrp="1" noRot="1" noChangeAspect="1" noMove="1" noResize="1" noEditPoints="1" noAdjustHandles="1" noChangeArrowheads="1" noChangeShapeType="1" noTextEdit="1"/>
              </p:cNvSpPr>
              <p:nvPr>
                <p:ph idx="1"/>
              </p:nvPr>
            </p:nvSpPr>
            <p:spPr>
              <a:blipFill>
                <a:blip r:embed="rId2"/>
                <a:stretch>
                  <a:fillRect l="-754" t="-1828"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739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E436D-CC5F-4570-BE0E-A31BD931BEED}"/>
              </a:ext>
            </a:extLst>
          </p:cNvPr>
          <p:cNvSpPr>
            <a:spLocks noGrp="1"/>
          </p:cNvSpPr>
          <p:nvPr>
            <p:ph type="title"/>
          </p:nvPr>
        </p:nvSpPr>
        <p:spPr/>
        <p:txBody>
          <a:bodyPr>
            <a:normAutofit fontScale="90000"/>
          </a:bodyPr>
          <a:lstStyle/>
          <a:p>
            <a:r>
              <a:rPr lang="zh-CN" altLang="en-US" dirty="0"/>
              <a:t>区间查询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20E8E32-E65C-4FC6-8012-5170B4D10F9C}"/>
                  </a:ext>
                </a:extLst>
              </p:cNvPr>
              <p:cNvSpPr>
                <a:spLocks noGrp="1"/>
              </p:cNvSpPr>
              <p:nvPr>
                <p:ph idx="1"/>
              </p:nvPr>
            </p:nvSpPr>
            <p:spPr/>
            <p:txBody>
              <a:bodyPr/>
              <a:lstStyle/>
              <a:p>
                <a:r>
                  <a:rPr lang="zh-CN" altLang="en-US" dirty="0"/>
                  <a:t>考虑如果给定一个区间，要求查询下标在区间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 </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oMath>
                </a14:m>
                <a:r>
                  <a:rPr lang="zh-CN" altLang="en-US" dirty="0"/>
                  <a:t> 中的所有元素的和。大多数情况下，我们会发现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 </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oMath>
                </a14:m>
                <a:r>
                  <a:rPr lang="en-US" altLang="zh-CN" dirty="0"/>
                  <a:t> </a:t>
                </a:r>
                <a:r>
                  <a:rPr lang="zh-CN" altLang="en-US" dirty="0"/>
                  <a:t>不可能恰好是线段树中某一个结点表示的区间，但是其最多是线段树中 </a:t>
                </a:r>
                <a:r>
                  <a:rPr lang="en-US" altLang="zh-CN" dirty="0"/>
                  <a:t>4 </a:t>
                </a:r>
                <a:r>
                  <a:rPr lang="zh-CN" altLang="en-US" dirty="0"/>
                  <a:t>个结点表示的区间的拼接（我们可以通过构造来证明）。</a:t>
                </a:r>
                <a:endParaRPr lang="en-US" altLang="zh-CN" dirty="0"/>
              </a:p>
              <a:p>
                <a:endParaRPr lang="en-US" altLang="zh-CN" dirty="0"/>
              </a:p>
              <a:p>
                <a:r>
                  <a:rPr lang="zh-CN" altLang="en-US" dirty="0"/>
                  <a:t>所以我们可以从根结点开始，每当我们查询的区间还是当前结点所代表的区间的真子区间时，我们就向下递归处理，直到遇到一个结点使得该结点所代表的区间被完全包含在我们所查询的区间中，则我们就直接将此结点的值计入答案。</a:t>
                </a:r>
                <a:endParaRPr lang="en-US" altLang="zh-CN" dirty="0"/>
              </a:p>
              <a:p>
                <a:endParaRPr lang="en-US" altLang="zh-CN" dirty="0"/>
              </a:p>
              <a:p>
                <a:r>
                  <a:rPr lang="zh-CN" altLang="en-US" dirty="0"/>
                  <a:t>由于一次区间查询的递归终点最多只有</a:t>
                </a:r>
                <a:r>
                  <a:rPr lang="en-US" altLang="zh-CN" dirty="0"/>
                  <a:t> 4 </a:t>
                </a:r>
                <a:r>
                  <a:rPr lang="zh-CN" altLang="en-US" dirty="0"/>
                  <a:t>个，所以仍然根据线段树的层数，一次区间查询的时间复杂度为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dirty="0"/>
                  <a:t>。</a:t>
                </a:r>
                <a:endParaRPr lang="en-US" altLang="zh-CN" dirty="0"/>
              </a:p>
              <a:p>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320E8E32-E65C-4FC6-8012-5170B4D10F9C}"/>
                  </a:ext>
                </a:extLst>
              </p:cNvPr>
              <p:cNvSpPr>
                <a:spLocks noGrp="1" noRot="1" noChangeAspect="1" noMove="1" noResize="1" noEditPoints="1" noAdjustHandles="1" noChangeArrowheads="1" noChangeShapeType="1" noTextEdit="1"/>
              </p:cNvSpPr>
              <p:nvPr>
                <p:ph idx="1"/>
              </p:nvPr>
            </p:nvSpPr>
            <p:spPr>
              <a:blipFill>
                <a:blip r:embed="rId2"/>
                <a:stretch>
                  <a:fillRect l="-754" t="-1828"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5869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9BD77-FEE0-46A7-B506-B3C2EABFCC41}"/>
              </a:ext>
            </a:extLst>
          </p:cNvPr>
          <p:cNvSpPr>
            <a:spLocks noGrp="1"/>
          </p:cNvSpPr>
          <p:nvPr>
            <p:ph type="title"/>
          </p:nvPr>
        </p:nvSpPr>
        <p:spPr/>
        <p:txBody>
          <a:bodyPr>
            <a:normAutofit fontScale="90000"/>
          </a:bodyPr>
          <a:lstStyle/>
          <a:p>
            <a:r>
              <a:rPr lang="zh-CN" altLang="en-US" dirty="0"/>
              <a:t>区间修改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9B59103-B30B-4CCA-85B0-42896E82DB97}"/>
                  </a:ext>
                </a:extLst>
              </p:cNvPr>
              <p:cNvSpPr>
                <a:spLocks noGrp="1"/>
              </p:cNvSpPr>
              <p:nvPr>
                <p:ph idx="1"/>
              </p:nvPr>
            </p:nvSpPr>
            <p:spPr/>
            <p:txBody>
              <a:bodyPr/>
              <a:lstStyle/>
              <a:p>
                <a:r>
                  <a:rPr lang="zh-CN" altLang="en-US" dirty="0"/>
                  <a:t>考虑如果我们不满足于单点修改，要求实现区间内所有数同加 </a:t>
                </a:r>
                <a14:m>
                  <m:oMath xmlns:m="http://schemas.openxmlformats.org/officeDocument/2006/math">
                    <m:r>
                      <a:rPr lang="en-US" altLang="zh-CN" b="0" i="1" smtClean="0">
                        <a:latin typeface="Cambria Math" panose="02040503050406030204" pitchFamily="18" charset="0"/>
                      </a:rPr>
                      <m:t>𝑘</m:t>
                    </m:r>
                  </m:oMath>
                </a14:m>
                <a:r>
                  <a:rPr lang="zh-CN" altLang="en-US" dirty="0"/>
                  <a:t>，应该如何去做？</a:t>
                </a:r>
                <a:endParaRPr lang="en-US" altLang="zh-CN" dirty="0"/>
              </a:p>
              <a:p>
                <a:r>
                  <a:rPr lang="zh-CN" altLang="en-US" dirty="0"/>
                  <a:t>我们发现，如果区间修改所修改的区间过长，比如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，那么我们就需要更新线段树上的所有结点，这样一次区间修改的时间复杂度和暴力是一样的，均为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这显然无法接受。</a:t>
                </a:r>
                <a:endParaRPr lang="en-US" altLang="zh-CN" dirty="0"/>
              </a:p>
              <a:p>
                <a:r>
                  <a:rPr lang="zh-CN" altLang="en-US" dirty="0"/>
                  <a:t>我们考虑如何减少更新结点的数量，我们发现只有我们在修改之后区间查询会访问到的结点，才是真正会对查询结果产生影响的结点。</a:t>
                </a:r>
                <a:endParaRPr lang="en-US" altLang="zh-CN" dirty="0"/>
              </a:p>
              <a:p>
                <a:r>
                  <a:rPr lang="zh-CN" altLang="en-US" dirty="0"/>
                  <a:t>所以我们考虑像区间查询那样，将修改区间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 </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oMath>
                </a14:m>
                <a:r>
                  <a:rPr lang="zh-CN" altLang="en-US" dirty="0"/>
                  <a:t> 拆分成线段树上结点所代表的区间。然后我们在这些区间上打上标记，表明这些区间中的数都加上了 </a:t>
                </a:r>
                <a14:m>
                  <m:oMath xmlns:m="http://schemas.openxmlformats.org/officeDocument/2006/math">
                    <m:r>
                      <a:rPr lang="en-US" altLang="zh-CN" b="0" i="1" smtClean="0">
                        <a:latin typeface="Cambria Math" panose="02040503050406030204" pitchFamily="18" charset="0"/>
                      </a:rPr>
                      <m:t>𝑘</m:t>
                    </m:r>
                    <m:r>
                      <a:rPr lang="zh-CN" altLang="en-US" i="1">
                        <a:latin typeface="Cambria Math" panose="02040503050406030204" pitchFamily="18" charset="0"/>
                      </a:rPr>
                      <m:t>。</m:t>
                    </m:r>
                  </m:oMath>
                </a14:m>
                <a:r>
                  <a:rPr lang="zh-CN" altLang="en-US" dirty="0"/>
                  <a:t>如果查询操作在之后询问到了这些区间，我们就将该标记下放到两个子结点，并更新两个子结点的值。由于这里下放标记的时间复杂度为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zh-CN" altLang="en-US" dirty="0"/>
                  <a:t>，所以并不会对区间查询的时间复杂度有什么影响。</a:t>
                </a:r>
                <a:endParaRPr lang="en-US" altLang="zh-CN" dirty="0"/>
              </a:p>
              <a:p>
                <a:r>
                  <a:rPr lang="zh-CN" altLang="en-US" dirty="0"/>
                  <a:t>通过打标记的形式，我们可知单次区间修改的时间复杂度和区间查询相同，均为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dirty="0"/>
                  <a:t>。</a:t>
                </a:r>
              </a:p>
            </p:txBody>
          </p:sp>
        </mc:Choice>
        <mc:Fallback xmlns="">
          <p:sp>
            <p:nvSpPr>
              <p:cNvPr id="3" name="内容占位符 2">
                <a:extLst>
                  <a:ext uri="{FF2B5EF4-FFF2-40B4-BE49-F238E27FC236}">
                    <a16:creationId xmlns:a16="http://schemas.microsoft.com/office/drawing/2014/main" id="{C9B59103-B30B-4CCA-85B0-42896E82DB97}"/>
                  </a:ext>
                </a:extLst>
              </p:cNvPr>
              <p:cNvSpPr>
                <a:spLocks noGrp="1" noRot="1" noChangeAspect="1" noMove="1" noResize="1" noEditPoints="1" noAdjustHandles="1" noChangeArrowheads="1" noChangeShapeType="1" noTextEdit="1"/>
              </p:cNvSpPr>
              <p:nvPr>
                <p:ph idx="1"/>
              </p:nvPr>
            </p:nvSpPr>
            <p:spPr>
              <a:blipFill>
                <a:blip r:embed="rId2"/>
                <a:stretch>
                  <a:fillRect l="-754" t="-1828" r="-34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300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24102-CBE3-4983-A4D2-B503D56BF3E4}"/>
              </a:ext>
            </a:extLst>
          </p:cNvPr>
          <p:cNvSpPr>
            <a:spLocks noGrp="1"/>
          </p:cNvSpPr>
          <p:nvPr>
            <p:ph type="title"/>
          </p:nvPr>
        </p:nvSpPr>
        <p:spPr/>
        <p:txBody>
          <a:bodyPr>
            <a:normAutofit fontScale="90000"/>
          </a:bodyPr>
          <a:lstStyle/>
          <a:p>
            <a:r>
              <a:rPr lang="zh-CN" altLang="en-US" dirty="0"/>
              <a:t>标记永久化</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673F385-354A-4010-B47D-6FA8A0AFAE38}"/>
                  </a:ext>
                </a:extLst>
              </p:cNvPr>
              <p:cNvSpPr>
                <a:spLocks noGrp="1"/>
              </p:cNvSpPr>
              <p:nvPr>
                <p:ph idx="1"/>
              </p:nvPr>
            </p:nvSpPr>
            <p:spPr/>
            <p:txBody>
              <a:bodyPr/>
              <a:lstStyle/>
              <a:p>
                <a:r>
                  <a:rPr lang="zh-CN" altLang="en-US" dirty="0"/>
                  <a:t>由于下放标记有时过于麻烦，甚至我们可能不想对被修改区间的子树内结点进行更新。我们这时可以考虑不下放标记，即标记永久化。</a:t>
                </a:r>
                <a:endParaRPr lang="en-US" altLang="zh-CN" dirty="0"/>
              </a:p>
              <a:p>
                <a:r>
                  <a:rPr lang="zh-CN" altLang="en-US" dirty="0"/>
                  <a:t>如果要标记永久化，则这时每一个结点的标记只表示该结点所代表的区间作为一个整体，被区间加的数的总和，我们也不会更新结点的值。这时如果要查询区间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oMath>
                </a14:m>
                <a:r>
                  <a:rPr lang="zh-CN" altLang="en-US" dirty="0"/>
                  <a:t> 中所有元素之和，若设我们在区间查询中所访问到的一个递归终点的结点 </a:t>
                </a:r>
                <a14:m>
                  <m:oMath xmlns:m="http://schemas.openxmlformats.org/officeDocument/2006/math">
                    <m:r>
                      <a:rPr lang="en-US" altLang="zh-CN" b="0" i="1" smtClean="0">
                        <a:latin typeface="Cambria Math" panose="02040503050406030204" pitchFamily="18" charset="0"/>
                      </a:rPr>
                      <m:t>𝑢</m:t>
                    </m:r>
                  </m:oMath>
                </a14:m>
                <a:r>
                  <a:rPr lang="zh-CN" altLang="en-US" dirty="0"/>
                  <a:t> 代表的区间为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，结点的值为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𝑢</m:t>
                        </m:r>
                      </m:sub>
                    </m:sSub>
                  </m:oMath>
                </a14:m>
                <a:r>
                  <a:rPr lang="zh-CN" altLang="en-US" dirty="0"/>
                  <a:t>，根节点到 </a:t>
                </a:r>
                <a14:m>
                  <m:oMath xmlns:m="http://schemas.openxmlformats.org/officeDocument/2006/math">
                    <m:r>
                      <a:rPr lang="en-US" altLang="zh-CN" b="0" i="1" smtClean="0">
                        <a:latin typeface="Cambria Math" panose="02040503050406030204" pitchFamily="18" charset="0"/>
                      </a:rPr>
                      <m:t>𝑢</m:t>
                    </m:r>
                  </m:oMath>
                </a14:m>
                <a:r>
                  <a:rPr lang="zh-CN" altLang="en-US" dirty="0"/>
                  <a:t> 路径上所有结点标记的值之和为 </a:t>
                </a:r>
                <a14:m>
                  <m:oMath xmlns:m="http://schemas.openxmlformats.org/officeDocument/2006/math">
                    <m:r>
                      <a:rPr lang="en-US" altLang="zh-CN" b="0" i="1" smtClean="0">
                        <a:latin typeface="Cambria Math" panose="02040503050406030204" pitchFamily="18" charset="0"/>
                      </a:rPr>
                      <m:t>𝑠𝑢𝑚</m:t>
                    </m:r>
                  </m:oMath>
                </a14:m>
                <a:r>
                  <a:rPr lang="zh-CN" altLang="en-US" dirty="0"/>
                  <a:t>，则该区间对答案的贡献为 ：</a:t>
                </a:r>
                <a:endParaRPr lang="en-US" altLang="zh-CN" dirty="0"/>
              </a:p>
              <a:p>
                <a:pPr marL="0" indent="0" algn="ctr">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min</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𝑅</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𝐿</m:t>
                                  </m:r>
                                </m:e>
                              </m:d>
                            </m:e>
                          </m:func>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𝑠𝑢𝑚</m:t>
                      </m:r>
                    </m:oMath>
                  </m:oMathPara>
                </a14:m>
                <a:endParaRPr lang="en-US" altLang="zh-CN" dirty="0"/>
              </a:p>
              <a:p>
                <a:r>
                  <a:rPr lang="zh-CN" altLang="en-US" dirty="0"/>
                  <a:t>而统计 </a:t>
                </a:r>
                <a14:m>
                  <m:oMath xmlns:m="http://schemas.openxmlformats.org/officeDocument/2006/math">
                    <m:r>
                      <a:rPr lang="en-US" altLang="zh-CN" b="0" i="1" smtClean="0">
                        <a:latin typeface="Cambria Math" panose="02040503050406030204" pitchFamily="18" charset="0"/>
                      </a:rPr>
                      <m:t>𝑠𝑢𝑚</m:t>
                    </m:r>
                  </m:oMath>
                </a14:m>
                <a:r>
                  <a:rPr lang="en-US" altLang="zh-CN" dirty="0"/>
                  <a:t> </a:t>
                </a:r>
                <a:r>
                  <a:rPr lang="zh-CN" altLang="en-US" dirty="0"/>
                  <a:t>只需在递归的过程中多维护一个变量即可，故仍不影响区间查询的时间复杂度。</a:t>
                </a:r>
                <a:endParaRPr lang="en-US" altLang="zh-CN" dirty="0"/>
              </a:p>
            </p:txBody>
          </p:sp>
        </mc:Choice>
        <mc:Fallback xmlns="">
          <p:sp>
            <p:nvSpPr>
              <p:cNvPr id="3" name="内容占位符 2">
                <a:extLst>
                  <a:ext uri="{FF2B5EF4-FFF2-40B4-BE49-F238E27FC236}">
                    <a16:creationId xmlns:a16="http://schemas.microsoft.com/office/drawing/2014/main" id="{8673F385-354A-4010-B47D-6FA8A0AFAE38}"/>
                  </a:ext>
                </a:extLst>
              </p:cNvPr>
              <p:cNvSpPr>
                <a:spLocks noGrp="1" noRot="1" noChangeAspect="1" noMove="1" noResize="1" noEditPoints="1" noAdjustHandles="1" noChangeArrowheads="1" noChangeShapeType="1" noTextEdit="1"/>
              </p:cNvSpPr>
              <p:nvPr>
                <p:ph idx="1"/>
              </p:nvPr>
            </p:nvSpPr>
            <p:spPr>
              <a:blipFill>
                <a:blip r:embed="rId2"/>
                <a:stretch>
                  <a:fillRect l="-754" t="-1505"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7647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F70A4-251C-4EC7-9E28-F1FF91A5D0A8}"/>
              </a:ext>
            </a:extLst>
          </p:cNvPr>
          <p:cNvSpPr>
            <a:spLocks noGrp="1"/>
          </p:cNvSpPr>
          <p:nvPr>
            <p:ph type="title"/>
          </p:nvPr>
        </p:nvSpPr>
        <p:spPr/>
        <p:txBody>
          <a:bodyPr>
            <a:normAutofit fontScale="90000"/>
          </a:bodyPr>
          <a:lstStyle/>
          <a:p>
            <a:r>
              <a:rPr lang="en-US" altLang="zh-CN" dirty="0"/>
              <a:t>P3373 </a:t>
            </a:r>
            <a:r>
              <a:rPr lang="zh-CN" altLang="en-US" dirty="0"/>
              <a:t>线段树 </a:t>
            </a:r>
            <a:r>
              <a:rPr lang="en-US" altLang="zh-CN" dirty="0"/>
              <a:t>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8369C5B-E34D-4B15-82F8-584F3CBC9849}"/>
                  </a:ext>
                </a:extLst>
              </p:cNvPr>
              <p:cNvSpPr>
                <a:spLocks noGrp="1"/>
              </p:cNvSpPr>
              <p:nvPr>
                <p:ph idx="1"/>
              </p:nvPr>
            </p:nvSpPr>
            <p:spPr/>
            <p:txBody>
              <a:bodyPr/>
              <a:lstStyle/>
              <a:p>
                <a:r>
                  <a:rPr lang="zh-CN" altLang="en-US" dirty="0"/>
                  <a:t>已知一个长度为 </a:t>
                </a:r>
                <a14:m>
                  <m:oMath xmlns:m="http://schemas.openxmlformats.org/officeDocument/2006/math">
                    <m:r>
                      <a:rPr lang="en-US" altLang="zh-CN" b="0" i="1" smtClean="0">
                        <a:latin typeface="Cambria Math" panose="02040503050406030204" pitchFamily="18" charset="0"/>
                      </a:rPr>
                      <m:t>𝑛</m:t>
                    </m:r>
                  </m:oMath>
                </a14:m>
                <a:r>
                  <a:rPr lang="zh-CN" altLang="en-US" dirty="0"/>
                  <a:t> 的数列，需要支持 </a:t>
                </a:r>
                <a14:m>
                  <m:oMath xmlns:m="http://schemas.openxmlformats.org/officeDocument/2006/math">
                    <m:r>
                      <a:rPr lang="en-US" altLang="zh-CN" b="0" i="1" smtClean="0">
                        <a:latin typeface="Cambria Math" panose="02040503050406030204" pitchFamily="18" charset="0"/>
                      </a:rPr>
                      <m:t>𝑚</m:t>
                    </m:r>
                  </m:oMath>
                </a14:m>
                <a:r>
                  <a:rPr lang="zh-CN" altLang="en-US" dirty="0"/>
                  <a:t> 次操作。操作一共有如下三种：</a:t>
                </a:r>
                <a:endParaRPr lang="en-US" altLang="zh-CN" dirty="0"/>
              </a:p>
              <a:p>
                <a:pPr algn="l">
                  <a:buFont typeface="Arial" panose="020B0604020202020204" pitchFamily="34" charset="0"/>
                  <a:buChar char="•"/>
                </a:pPr>
                <a:r>
                  <a:rPr lang="zh-CN" altLang="en-US" b="0" i="0" dirty="0">
                    <a:effectLst/>
                    <a:latin typeface="-apple-system"/>
                  </a:rPr>
                  <a:t>将某区间每一个数乘上 </a:t>
                </a:r>
                <a14:m>
                  <m:oMath xmlns:m="http://schemas.openxmlformats.org/officeDocument/2006/math">
                    <m:r>
                      <a:rPr lang="en-US" altLang="zh-CN" b="0" i="1" smtClean="0">
                        <a:effectLst/>
                        <a:latin typeface="Cambria Math" panose="02040503050406030204" pitchFamily="18" charset="0"/>
                      </a:rPr>
                      <m:t>𝑥</m:t>
                    </m:r>
                    <m:r>
                      <a:rPr lang="zh-CN" altLang="en-US" i="1">
                        <a:latin typeface="Cambria Math" panose="02040503050406030204" pitchFamily="18" charset="0"/>
                      </a:rPr>
                      <m:t>。</m:t>
                    </m:r>
                  </m:oMath>
                </a14:m>
                <a:endParaRPr lang="zh-CN" altLang="en-US" b="0" i="0" dirty="0">
                  <a:effectLst/>
                  <a:latin typeface="-apple-system"/>
                </a:endParaRPr>
              </a:p>
              <a:p>
                <a:pPr algn="l">
                  <a:buFont typeface="Arial" panose="020B0604020202020204" pitchFamily="34" charset="0"/>
                  <a:buChar char="•"/>
                </a:pPr>
                <a:r>
                  <a:rPr lang="zh-CN" altLang="en-US" b="0" i="0" dirty="0">
                    <a:effectLst/>
                    <a:latin typeface="-apple-system"/>
                  </a:rPr>
                  <a:t>将某区间每一个数加上 </a:t>
                </a:r>
                <a14:m>
                  <m:oMath xmlns:m="http://schemas.openxmlformats.org/officeDocument/2006/math">
                    <m:r>
                      <a:rPr lang="en-US" altLang="zh-CN" b="0" i="1" smtClean="0">
                        <a:effectLst/>
                        <a:latin typeface="Cambria Math" panose="02040503050406030204" pitchFamily="18" charset="0"/>
                      </a:rPr>
                      <m:t>𝑥</m:t>
                    </m:r>
                    <m:r>
                      <a:rPr lang="zh-CN" altLang="en-US" i="1">
                        <a:latin typeface="Cambria Math" panose="02040503050406030204" pitchFamily="18" charset="0"/>
                      </a:rPr>
                      <m:t>。</m:t>
                    </m:r>
                  </m:oMath>
                </a14:m>
                <a:endParaRPr lang="zh-CN" altLang="en-US" b="0" i="0" dirty="0">
                  <a:effectLst/>
                  <a:latin typeface="-apple-system"/>
                </a:endParaRPr>
              </a:p>
              <a:p>
                <a:pPr algn="l">
                  <a:buFont typeface="Arial" panose="020B0604020202020204" pitchFamily="34" charset="0"/>
                  <a:buChar char="•"/>
                </a:pPr>
                <a:r>
                  <a:rPr lang="zh-CN" altLang="en-US" b="0" i="0" dirty="0">
                    <a:effectLst/>
                    <a:latin typeface="-apple-system"/>
                  </a:rPr>
                  <a:t>求出某区间每一个数的和。</a:t>
                </a:r>
                <a:endParaRPr lang="en-US" altLang="zh-CN" b="0" i="0" dirty="0">
                  <a:effectLst/>
                  <a:latin typeface="-apple-system"/>
                </a:endParaRPr>
              </a:p>
              <a:p>
                <a:pPr algn="l">
                  <a:buFont typeface="Arial" panose="020B0604020202020204" pitchFamily="34" charset="0"/>
                  <a:buChar char="•"/>
                </a:pPr>
                <a:r>
                  <a:rPr lang="zh-CN" altLang="en-US" dirty="0">
                    <a:latin typeface="+mn-ea"/>
                  </a:rPr>
                  <a:t>所有查询操作的答案对初始给定的数 </a:t>
                </a:r>
                <a14:m>
                  <m:oMath xmlns:m="http://schemas.openxmlformats.org/officeDocument/2006/math">
                    <m:r>
                      <a:rPr lang="en-US" altLang="zh-CN" b="0" i="1" smtClean="0">
                        <a:latin typeface="Cambria Math" panose="02040503050406030204" pitchFamily="18" charset="0"/>
                      </a:rPr>
                      <m:t>𝑝</m:t>
                    </m:r>
                  </m:oMath>
                </a14:m>
                <a:r>
                  <a:rPr lang="en-US" altLang="zh-CN" b="0" i="0" dirty="0">
                    <a:effectLst/>
                    <a:latin typeface="+mn-ea"/>
                  </a:rPr>
                  <a:t> </a:t>
                </a:r>
                <a:r>
                  <a:rPr lang="zh-CN" altLang="en-US" b="0" i="0" dirty="0">
                    <a:effectLst/>
                    <a:latin typeface="+mn-ea"/>
                  </a:rPr>
                  <a:t>取模。</a:t>
                </a:r>
                <a:endParaRPr lang="en-US" altLang="zh-CN" b="0" i="0" dirty="0">
                  <a:effectLst/>
                  <a:latin typeface="+mn-ea"/>
                </a:endParaRPr>
              </a:p>
              <a:p>
                <a:pPr algn="l">
                  <a:buFont typeface="Arial" panose="020B0604020202020204" pitchFamily="34" charset="0"/>
                  <a:buChar char="•"/>
                </a:pPr>
                <a:endParaRPr lang="en-US" altLang="zh-CN" dirty="0">
                  <a:latin typeface="-apple-system"/>
                </a:endParaRPr>
              </a:p>
              <a:p>
                <a:pPr algn="l">
                  <a:buFont typeface="Arial" panose="020B0604020202020204" pitchFamily="34" charset="0"/>
                  <a:buChar char="•"/>
                </a:pPr>
                <a14:m>
                  <m:oMath xmlns:m="http://schemas.openxmlformats.org/officeDocument/2006/math">
                    <m:r>
                      <a:rPr lang="en-US" altLang="zh-CN" b="0" i="1" smtClean="0">
                        <a:effectLst/>
                        <a:latin typeface="Cambria Math" panose="02040503050406030204" pitchFamily="18" charset="0"/>
                      </a:rPr>
                      <m:t>1≤</m:t>
                    </m:r>
                    <m:r>
                      <a:rPr lang="en-US" altLang="zh-CN" b="0" i="1" smtClean="0">
                        <a:effectLst/>
                        <a:latin typeface="Cambria Math" panose="02040503050406030204" pitchFamily="18" charset="0"/>
                      </a:rPr>
                      <m:t>𝑛</m:t>
                    </m:r>
                    <m:r>
                      <a:rPr lang="en-US" altLang="zh-CN" b="0" i="1" smtClean="0">
                        <a:effectLst/>
                        <a:latin typeface="Cambria Math" panose="02040503050406030204" pitchFamily="18" charset="0"/>
                      </a:rPr>
                      <m:t>≤</m:t>
                    </m:r>
                    <m:sSup>
                      <m:sSupPr>
                        <m:ctrlPr>
                          <a:rPr lang="en-US" altLang="zh-CN" b="0" i="1" smtClean="0">
                            <a:effectLst/>
                            <a:latin typeface="Cambria Math" panose="02040503050406030204" pitchFamily="18" charset="0"/>
                          </a:rPr>
                        </m:ctrlPr>
                      </m:sSupPr>
                      <m:e>
                        <m:r>
                          <a:rPr lang="en-US" altLang="zh-CN" b="0" i="1" smtClean="0">
                            <a:effectLst/>
                            <a:latin typeface="Cambria Math" panose="02040503050406030204" pitchFamily="18" charset="0"/>
                          </a:rPr>
                          <m:t>10</m:t>
                        </m:r>
                      </m:e>
                      <m:sup>
                        <m:r>
                          <a:rPr lang="en-US" altLang="zh-CN" b="0" i="1" smtClean="0">
                            <a:effectLst/>
                            <a:latin typeface="Cambria Math" panose="02040503050406030204" pitchFamily="18" charset="0"/>
                          </a:rPr>
                          <m:t>5</m:t>
                        </m:r>
                      </m:sup>
                    </m:sSup>
                    <m:r>
                      <a:rPr lang="en-US" altLang="zh-CN" b="0" i="1" smtClean="0">
                        <a:effectLst/>
                        <a:latin typeface="Cambria Math" panose="02040503050406030204" pitchFamily="18" charset="0"/>
                      </a:rPr>
                      <m:t>, 1≤</m:t>
                    </m:r>
                    <m:r>
                      <a:rPr lang="en-US" altLang="zh-CN" b="0" i="1" smtClean="0">
                        <a:effectLst/>
                        <a:latin typeface="Cambria Math" panose="02040503050406030204" pitchFamily="18" charset="0"/>
                      </a:rPr>
                      <m:t>𝑚</m:t>
                    </m:r>
                    <m:r>
                      <a:rPr lang="en-US" altLang="zh-CN" b="0" i="1" smtClean="0">
                        <a:effectLst/>
                        <a:latin typeface="Cambria Math" panose="02040503050406030204" pitchFamily="18" charset="0"/>
                      </a:rPr>
                      <m:t>≤</m:t>
                    </m:r>
                    <m:sSup>
                      <m:sSupPr>
                        <m:ctrlPr>
                          <a:rPr lang="en-US" altLang="zh-CN" b="0" i="1" smtClean="0">
                            <a:effectLst/>
                            <a:latin typeface="Cambria Math" panose="02040503050406030204" pitchFamily="18" charset="0"/>
                          </a:rPr>
                        </m:ctrlPr>
                      </m:sSupPr>
                      <m:e>
                        <m:r>
                          <a:rPr lang="en-US" altLang="zh-CN" b="0" i="1" smtClean="0">
                            <a:effectLst/>
                            <a:latin typeface="Cambria Math" panose="02040503050406030204" pitchFamily="18" charset="0"/>
                          </a:rPr>
                          <m:t>10</m:t>
                        </m:r>
                      </m:e>
                      <m:sup>
                        <m:r>
                          <a:rPr lang="en-US" altLang="zh-CN" b="0" i="1" smtClean="0">
                            <a:effectLst/>
                            <a:latin typeface="Cambria Math" panose="02040503050406030204" pitchFamily="18" charset="0"/>
                          </a:rPr>
                          <m:t>5</m:t>
                        </m:r>
                      </m:sup>
                    </m:sSup>
                  </m:oMath>
                </a14:m>
                <a:r>
                  <a:rPr lang="zh-CN" altLang="en-US" b="0" i="0" dirty="0">
                    <a:effectLst/>
                    <a:latin typeface="-apple-system"/>
                  </a:rPr>
                  <a:t>。</a:t>
                </a:r>
                <a:endParaRPr lang="en-US" altLang="zh-CN" b="0" i="0" dirty="0">
                  <a:effectLst/>
                  <a:latin typeface="-apple-system"/>
                </a:endParaRPr>
              </a:p>
              <a:p>
                <a:pPr algn="l">
                  <a:buFont typeface="Arial" panose="020B0604020202020204" pitchFamily="34" charset="0"/>
                  <a:buChar char="•"/>
                </a:pPr>
                <a:endParaRPr lang="en-US" altLang="zh-CN" dirty="0">
                  <a:latin typeface="-apple-system"/>
                </a:endParaRPr>
              </a:p>
              <a:p>
                <a:pPr algn="l">
                  <a:buFont typeface="Arial" panose="020B0604020202020204" pitchFamily="34" charset="0"/>
                  <a:buChar char="•"/>
                </a:pPr>
                <a:endParaRPr lang="en-US" altLang="zh-CN" b="0" i="0" dirty="0">
                  <a:effectLst/>
                  <a:latin typeface="-apple-system"/>
                </a:endParaRPr>
              </a:p>
              <a:p>
                <a:pPr algn="l">
                  <a:buFont typeface="Arial" panose="020B0604020202020204" pitchFamily="34" charset="0"/>
                  <a:buChar char="•"/>
                </a:pPr>
                <a:endParaRPr lang="zh-CN" altLang="en-US" b="0" i="0" dirty="0">
                  <a:effectLst/>
                  <a:latin typeface="-apple-system"/>
                </a:endParaRPr>
              </a:p>
            </p:txBody>
          </p:sp>
        </mc:Choice>
        <mc:Fallback xmlns="">
          <p:sp>
            <p:nvSpPr>
              <p:cNvPr id="3" name="内容占位符 2">
                <a:extLst>
                  <a:ext uri="{FF2B5EF4-FFF2-40B4-BE49-F238E27FC236}">
                    <a16:creationId xmlns:a16="http://schemas.microsoft.com/office/drawing/2014/main" id="{08369C5B-E34D-4B15-82F8-584F3CBC9849}"/>
                  </a:ext>
                </a:extLst>
              </p:cNvPr>
              <p:cNvSpPr>
                <a:spLocks noGrp="1" noRot="1" noChangeAspect="1" noMove="1" noResize="1" noEditPoints="1" noAdjustHandles="1" noChangeArrowheads="1" noChangeShapeType="1" noTextEdit="1"/>
              </p:cNvSpPr>
              <p:nvPr>
                <p:ph idx="1"/>
              </p:nvPr>
            </p:nvSpPr>
            <p:spPr>
              <a:blipFill>
                <a:blip r:embed="rId3"/>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0924964"/>
      </p:ext>
    </p:extLst>
  </p:cSld>
  <p:clrMapOvr>
    <a:masterClrMapping/>
  </p:clrMapOvr>
</p:sld>
</file>

<file path=ppt/theme/theme1.xml><?xml version="1.0" encoding="utf-8"?>
<a:theme xmlns:a="http://schemas.openxmlformats.org/drawingml/2006/main" name="picture_insert">
  <a:themeElements>
    <a:clrScheme name="mymaintitle">
      <a:dk1>
        <a:srgbClr val="FFFFFF"/>
      </a:dk1>
      <a:lt1>
        <a:sysClr val="window" lastClr="FFFFFF"/>
      </a:lt1>
      <a:dk2>
        <a:srgbClr val="000000"/>
      </a:dk2>
      <a:lt2>
        <a:srgbClr val="E7E6E6"/>
      </a:lt2>
      <a:accent1>
        <a:srgbClr val="4472C4"/>
      </a:accent1>
      <a:accent2>
        <a:srgbClr val="ED7D31"/>
      </a:accent2>
      <a:accent3>
        <a:srgbClr val="A5A5A5"/>
      </a:accent3>
      <a:accent4>
        <a:srgbClr val="FFC000"/>
      </a:accent4>
      <a:accent5>
        <a:srgbClr val="5B9BD5"/>
      </a:accent5>
      <a:accent6>
        <a:srgbClr val="70AD47"/>
      </a:accent6>
      <a:hlink>
        <a:srgbClr val="FFFFFF"/>
      </a:hlink>
      <a:folHlink>
        <a:srgbClr val="D8D8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cture_insert" id="{04D40DA6-782C-45A3-A3B6-2B2F38BFE515}" vid="{A11BC8F1-A992-43BF-B8F3-2D76E51630FF}"/>
    </a:ext>
  </a:extLst>
</a:theme>
</file>

<file path=docProps/app.xml><?xml version="1.0" encoding="utf-8"?>
<Properties xmlns="http://schemas.openxmlformats.org/officeDocument/2006/extended-properties" xmlns:vt="http://schemas.openxmlformats.org/officeDocument/2006/docPropsVTypes">
  <Template>picture_insert</Template>
  <TotalTime>436</TotalTime>
  <Words>2346</Words>
  <Application>Microsoft Office PowerPoint</Application>
  <PresentationFormat>宽屏</PresentationFormat>
  <Paragraphs>108</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-apple-system</vt:lpstr>
      <vt:lpstr>黑体</vt:lpstr>
      <vt:lpstr>Arial</vt:lpstr>
      <vt:lpstr>Cambria Math</vt:lpstr>
      <vt:lpstr>picture_insert</vt:lpstr>
      <vt:lpstr>PowerPoint 演示文稿</vt:lpstr>
      <vt:lpstr>一个简单的问题</vt:lpstr>
      <vt:lpstr>线段树</vt:lpstr>
      <vt:lpstr>线段树的性质</vt:lpstr>
      <vt:lpstr>单点修改</vt:lpstr>
      <vt:lpstr>区间查询</vt:lpstr>
      <vt:lpstr>区间修改</vt:lpstr>
      <vt:lpstr>标记永久化</vt:lpstr>
      <vt:lpstr>P3373 线段树 2</vt:lpstr>
      <vt:lpstr>Solution</vt:lpstr>
      <vt:lpstr>P2572 序列操作</vt:lpstr>
      <vt:lpstr>Solution</vt:lpstr>
      <vt:lpstr>P4145 花神游历各国</vt:lpstr>
      <vt:lpstr>Solution</vt:lpstr>
      <vt:lpstr>另一个简单的问题</vt:lpstr>
      <vt:lpstr>权值线段树</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Nickel</dc:creator>
  <cp:lastModifiedBy>Zhang Nickel</cp:lastModifiedBy>
  <cp:revision>44</cp:revision>
  <dcterms:created xsi:type="dcterms:W3CDTF">2022-03-15T13:29:06Z</dcterms:created>
  <dcterms:modified xsi:type="dcterms:W3CDTF">2022-03-17T14:51:20Z</dcterms:modified>
</cp:coreProperties>
</file>