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62" r:id="rId6"/>
    <p:sldId id="258" r:id="rId7"/>
    <p:sldId id="259" r:id="rId8"/>
    <p:sldId id="265" r:id="rId9"/>
    <p:sldId id="264" r:id="rId10"/>
    <p:sldId id="267" r:id="rId11"/>
    <p:sldId id="263" r:id="rId12"/>
    <p:sldId id="266" r:id="rId13"/>
    <p:sldId id="269" r:id="rId14"/>
    <p:sldId id="268" r:id="rId15"/>
    <p:sldId id="270" r:id="rId16"/>
    <p:sldId id="271" r:id="rId17"/>
    <p:sldId id="274" r:id="rId18"/>
    <p:sldId id="275" r:id="rId19"/>
    <p:sldId id="276" r:id="rId20"/>
    <p:sldId id="273" r:id="rId21"/>
    <p:sldId id="278" r:id="rId22"/>
    <p:sldId id="277" r:id="rId23"/>
    <p:sldId id="279"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p:scale>
          <a:sx n="90" d="100"/>
          <a:sy n="90" d="100"/>
        </p:scale>
        <p:origin x="216"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320598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165601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51470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alpha val="25000"/>
            </a:schemeClr>
          </a:solidFill>
        </p:spPr>
        <p:txBody>
          <a:bodyPr/>
          <a:lstStyle/>
          <a:p>
            <a:r>
              <a:rPr lang="zh-CN" altLang="en-US" dirty="0"/>
              <a:t>单击此处编辑母版标题样式</a:t>
            </a:r>
            <a:endParaRPr lang="en-US" dirty="0"/>
          </a:p>
        </p:txBody>
      </p:sp>
      <p:sp>
        <p:nvSpPr>
          <p:cNvPr id="3" name="Content Placeholder 2"/>
          <p:cNvSpPr>
            <a:spLocks noGrp="1"/>
          </p:cNvSpPr>
          <p:nvPr>
            <p:ph idx="1"/>
          </p:nvPr>
        </p:nvSpPr>
        <p:spPr>
          <a:solidFill>
            <a:schemeClr val="tx1">
              <a:alpha val="25000"/>
            </a:schemeClr>
          </a:solidFill>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93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135257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333193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407638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291991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88738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99677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65757F3-FA4D-4099-84A8-1F3C0E3E9DCE}" type="datetimeFigureOut">
              <a:rPr lang="zh-CN" altLang="en-US" smtClean="0"/>
              <a:t>2022/1/8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281991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757F3-FA4D-4099-84A8-1F3C0E3E9DCE}" type="datetimeFigureOut">
              <a:rPr lang="zh-CN" altLang="en-US" smtClean="0"/>
              <a:t>2022/1/8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C2E6B-0126-4044-BFBD-177DBCC25815}" type="slidenum">
              <a:rPr lang="zh-CN" altLang="en-US" smtClean="0"/>
              <a:t>‹#›</a:t>
            </a:fld>
            <a:endParaRPr lang="zh-CN" altLang="en-US"/>
          </a:p>
        </p:txBody>
      </p:sp>
    </p:spTree>
    <p:extLst>
      <p:ext uri="{BB962C8B-B14F-4D97-AF65-F5344CB8AC3E}">
        <p14:creationId xmlns:p14="http://schemas.microsoft.com/office/powerpoint/2010/main" val="30784135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uogu.com.cn/blog/colazcy/ni-fou-zhi-dao-di-c-yu-fa" TargetMode="External"/><Relationship Id="rId2" Type="http://schemas.openxmlformats.org/officeDocument/2006/relationships/hyperlink" Target="https://www.luogu.com.cn/blog/poi/cpp-iterator" TargetMode="External"/><Relationship Id="rId1" Type="http://schemas.openxmlformats.org/officeDocument/2006/relationships/slideLayout" Target="../slideLayouts/slideLayout2.xml"/><Relationship Id="rId4" Type="http://schemas.openxmlformats.org/officeDocument/2006/relationships/hyperlink" Target="https://www.luogu.com.cn/blog/474D/c20-bu-fen-yu-fa-jie-sha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uogu.com.cn/problem/P1044" TargetMode="External"/><Relationship Id="rId2" Type="http://schemas.openxmlformats.org/officeDocument/2006/relationships/hyperlink" Target="https://www.luogu.com.cn/problem/P5658" TargetMode="External"/><Relationship Id="rId1" Type="http://schemas.openxmlformats.org/officeDocument/2006/relationships/slideLayout" Target="../slideLayouts/slideLayout2.xml"/><Relationship Id="rId4" Type="http://schemas.openxmlformats.org/officeDocument/2006/relationships/hyperlink" Target="https://www.luogu.com.cn/problem/P115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zh.cppreference.com/"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 Id="rId4" Type="http://schemas.openxmlformats.org/officeDocument/2006/relationships/hyperlink" Target="https://en.cppreference.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CB92E-1E3D-46F7-BAF0-2087851AE1E5}"/>
              </a:ext>
            </a:extLst>
          </p:cNvPr>
          <p:cNvSpPr>
            <a:spLocks noGrp="1"/>
          </p:cNvSpPr>
          <p:nvPr>
            <p:ph type="ctrTitle"/>
          </p:nvPr>
        </p:nvSpPr>
        <p:spPr>
          <a:xfrm>
            <a:off x="1524000" y="2226732"/>
            <a:ext cx="9144000" cy="988747"/>
          </a:xfrm>
          <a:solidFill>
            <a:schemeClr val="bg1">
              <a:alpha val="10000"/>
            </a:schemeClr>
          </a:solidFill>
        </p:spPr>
        <p:txBody>
          <a:bodyPr/>
          <a:lstStyle/>
          <a:p>
            <a:r>
              <a:rPr lang="en-US" altLang="zh-CN" dirty="0"/>
              <a:t>STL </a:t>
            </a:r>
            <a:r>
              <a:rPr lang="zh-CN" altLang="en-US" dirty="0"/>
              <a:t>初步</a:t>
            </a:r>
          </a:p>
        </p:txBody>
      </p:sp>
      <p:sp>
        <p:nvSpPr>
          <p:cNvPr id="3" name="副标题 2">
            <a:extLst>
              <a:ext uri="{FF2B5EF4-FFF2-40B4-BE49-F238E27FC236}">
                <a16:creationId xmlns:a16="http://schemas.microsoft.com/office/drawing/2014/main" id="{93DEEBA8-47ED-44C2-BBD7-E5F644F793A9}"/>
              </a:ext>
            </a:extLst>
          </p:cNvPr>
          <p:cNvSpPr>
            <a:spLocks noGrp="1"/>
          </p:cNvSpPr>
          <p:nvPr>
            <p:ph type="subTitle" idx="1"/>
          </p:nvPr>
        </p:nvSpPr>
        <p:spPr>
          <a:xfrm>
            <a:off x="1524000" y="3215479"/>
            <a:ext cx="9144000" cy="429947"/>
          </a:xfrm>
          <a:solidFill>
            <a:schemeClr val="bg1">
              <a:alpha val="10000"/>
            </a:schemeClr>
          </a:solidFill>
        </p:spPr>
        <p:txBody>
          <a:bodyPr/>
          <a:lstStyle/>
          <a:p>
            <a:r>
              <a:rPr lang="zh-CN" altLang="en-US" dirty="0"/>
              <a:t>计 </a:t>
            </a:r>
            <a:r>
              <a:rPr lang="en-US" altLang="zh-CN" dirty="0"/>
              <a:t>2107 </a:t>
            </a:r>
            <a:r>
              <a:rPr lang="zh-CN" altLang="en-US" dirty="0"/>
              <a:t>班张天翔</a:t>
            </a:r>
          </a:p>
        </p:txBody>
      </p:sp>
    </p:spTree>
    <p:extLst>
      <p:ext uri="{BB962C8B-B14F-4D97-AF65-F5344CB8AC3E}">
        <p14:creationId xmlns:p14="http://schemas.microsoft.com/office/powerpoint/2010/main" val="292025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9FC93-10B5-4B95-9D9E-79EA56649DED}"/>
              </a:ext>
            </a:extLst>
          </p:cNvPr>
          <p:cNvSpPr>
            <a:spLocks noGrp="1"/>
          </p:cNvSpPr>
          <p:nvPr>
            <p:ph type="title"/>
          </p:nvPr>
        </p:nvSpPr>
        <p:spPr>
          <a:solidFill>
            <a:schemeClr val="tx1">
              <a:alpha val="25000"/>
            </a:schemeClr>
          </a:solidFill>
        </p:spPr>
        <p:txBody>
          <a:bodyPr/>
          <a:lstStyle/>
          <a:p>
            <a:r>
              <a:rPr lang="zh-CN" altLang="en-US" dirty="0"/>
              <a:t>一些成员函数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CF09E7C-836C-44EF-8A28-A0A15088670F}"/>
                  </a:ext>
                </a:extLst>
              </p:cNvPr>
              <p:cNvSpPr>
                <a:spLocks noGrp="1"/>
              </p:cNvSpPr>
              <p:nvPr>
                <p:ph idx="1"/>
              </p:nvPr>
            </p:nvSpPr>
            <p:spPr>
              <a:solidFill>
                <a:schemeClr val="tx1">
                  <a:alpha val="25000"/>
                </a:schemeClr>
              </a:solidFill>
            </p:spPr>
            <p:txBody>
              <a:bodyPr>
                <a:normAutofit lnSpcReduction="10000"/>
              </a:bodyPr>
              <a:lstStyle/>
              <a:p>
                <a:r>
                  <a:rPr lang="en-US" altLang="zh-CN" dirty="0"/>
                  <a:t>push_back(</a:t>
                </a:r>
                <a:r>
                  <a:rPr lang="en-US" altLang="zh-CN" dirty="0" err="1"/>
                  <a:t>val</a:t>
                </a:r>
                <a:r>
                  <a:rPr lang="en-US" altLang="zh-CN" dirty="0"/>
                  <a:t>) </a:t>
                </a:r>
                <a:r>
                  <a:rPr lang="zh-CN" altLang="en-US" dirty="0"/>
                  <a:t>数组末尾插入一个元素</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r>
                  <a:rPr lang="en-US" altLang="zh-CN" dirty="0" err="1"/>
                  <a:t>pop_back</a:t>
                </a:r>
                <a:r>
                  <a:rPr lang="en-US" altLang="zh-CN" dirty="0"/>
                  <a:t>() </a:t>
                </a:r>
                <a:r>
                  <a:rPr lang="zh-CN" altLang="en-US" dirty="0"/>
                  <a:t>数组末尾删除一个元素</a:t>
                </a:r>
                <a:r>
                  <a:rPr lang="en-US" altLang="zh-CN" dirty="0"/>
                  <a:t>,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0" smtClean="0">
                        <a:latin typeface="Cambria Math" panose="02040503050406030204" pitchFamily="18" charset="0"/>
                      </a:rPr>
                      <m:t>,</m:t>
                    </m:r>
                  </m:oMath>
                </a14:m>
                <a:r>
                  <a:rPr lang="en-US" altLang="zh-CN" dirty="0"/>
                  <a:t> clear()</a:t>
                </a:r>
                <a:r>
                  <a:rPr lang="zh-CN" altLang="en-US" dirty="0"/>
                  <a:t> 清空数组</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r>
                  <a:rPr lang="en-US" altLang="zh-CN" dirty="0"/>
                  <a:t>front() </a:t>
                </a:r>
                <a:r>
                  <a:rPr lang="zh-CN" altLang="en-US" dirty="0"/>
                  <a:t>返回数组第一个元素，</a:t>
                </a:r>
                <a:r>
                  <a:rPr lang="en-US" altLang="zh-CN" dirty="0"/>
                  <a:t>back() </a:t>
                </a:r>
                <a:r>
                  <a:rPr lang="zh-CN" altLang="en-US" dirty="0"/>
                  <a:t>返回数组最后一个元素</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r>
                  <a:rPr lang="en-US" altLang="zh-CN" dirty="0"/>
                  <a:t>insert(position, </a:t>
                </a:r>
                <a:r>
                  <a:rPr lang="en-US" altLang="zh-CN" dirty="0" err="1"/>
                  <a:t>val</a:t>
                </a:r>
                <a:r>
                  <a:rPr lang="en-US" altLang="zh-CN" dirty="0"/>
                  <a:t>) </a:t>
                </a:r>
                <a:r>
                  <a:rPr lang="zh-CN" altLang="en-US" dirty="0"/>
                  <a:t>在 </a:t>
                </a:r>
                <a:r>
                  <a:rPr lang="en-US" altLang="zh-CN" dirty="0"/>
                  <a:t>position </a:t>
                </a:r>
                <a:r>
                  <a:rPr lang="zh-CN" altLang="en-US" dirty="0"/>
                  <a:t>这个位置前插入值，平均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r>
                  <a:rPr lang="en-US" altLang="zh-CN" dirty="0"/>
                  <a:t>erase(position) </a:t>
                </a:r>
                <a:r>
                  <a:rPr lang="zh-CN" altLang="en-US" dirty="0"/>
                  <a:t>在 </a:t>
                </a:r>
                <a:r>
                  <a:rPr lang="en-US" altLang="zh-CN" dirty="0"/>
                  <a:t>position </a:t>
                </a:r>
                <a:r>
                  <a:rPr lang="zh-CN" altLang="en-US" dirty="0"/>
                  <a:t>这个位置删除值，平均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pPr marL="0" indent="0">
                  <a:buNone/>
                </a:pPr>
                <a:r>
                  <a:rPr lang="zh-CN" altLang="en-US" dirty="0"/>
                  <a:t>（</a:t>
                </a:r>
                <a:r>
                  <a:rPr lang="en-US" altLang="zh-CN" dirty="0"/>
                  <a:t>position </a:t>
                </a:r>
                <a:r>
                  <a:rPr lang="zh-CN" altLang="en-US" dirty="0"/>
                  <a:t>均为相应的迭代器，</a:t>
                </a:r>
                <a14:m>
                  <m:oMath xmlns:m="http://schemas.openxmlformats.org/officeDocument/2006/math">
                    <m:r>
                      <a:rPr lang="en-US" altLang="zh-CN" b="0" i="1" smtClean="0">
                        <a:latin typeface="Cambria Math" panose="02040503050406030204" pitchFamily="18" charset="0"/>
                      </a:rPr>
                      <m:t>𝑛</m:t>
                    </m:r>
                  </m:oMath>
                </a14:m>
                <a:r>
                  <a:rPr lang="zh-CN" altLang="en-US" dirty="0"/>
                  <a:t> 为数组中元素个数）</a:t>
                </a:r>
                <a:endParaRPr lang="en-US" altLang="zh-CN" dirty="0"/>
              </a:p>
              <a:p>
                <a:r>
                  <a:rPr lang="en-US" altLang="zh-CN" dirty="0"/>
                  <a:t>size() </a:t>
                </a:r>
                <a:r>
                  <a:rPr lang="zh-CN" altLang="en-US" dirty="0"/>
                  <a:t>返回一个无符号整数，表明当前数组内的元素个数</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r>
                  <a:rPr lang="en-US" altLang="zh-CN" dirty="0"/>
                  <a:t>empty() </a:t>
                </a:r>
                <a:r>
                  <a:rPr lang="zh-CN" altLang="en-US" dirty="0"/>
                  <a:t>返回一个布尔值，表明当前数组是否为空</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r>
                  <a:rPr lang="zh-CN" altLang="en-US" dirty="0"/>
                  <a:t>支持交换函数 </a:t>
                </a:r>
                <a:r>
                  <a:rPr lang="en-US" altLang="zh-CN" dirty="0"/>
                  <a:t>swap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en-US" altLang="zh-CN" dirty="0"/>
                  <a:t>) </a:t>
                </a:r>
                <a:r>
                  <a:rPr lang="zh-CN" altLang="en-US" dirty="0"/>
                  <a:t>和赋值运算符 </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7CF09E7C-836C-44EF-8A28-A0A15088670F}"/>
                  </a:ext>
                </a:extLst>
              </p:cNvPr>
              <p:cNvSpPr>
                <a:spLocks noGrp="1" noRot="1" noChangeAspect="1" noMove="1" noResize="1" noEditPoints="1" noAdjustHandles="1" noChangeArrowheads="1" noChangeShapeType="1" noTextEdit="1"/>
              </p:cNvSpPr>
              <p:nvPr>
                <p:ph idx="1"/>
              </p:nvPr>
            </p:nvSpPr>
            <p:spPr>
              <a:blipFill>
                <a:blip r:embed="rId2"/>
                <a:stretch>
                  <a:fillRect l="-1217" t="-3221" b="-28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98DE03E-43A1-4004-AFBF-2E1A6C252FA5}"/>
              </a:ext>
            </a:extLst>
          </p:cNvPr>
          <p:cNvPicPr>
            <a:picLocks noChangeAspect="1"/>
          </p:cNvPicPr>
          <p:nvPr/>
        </p:nvPicPr>
        <p:blipFill>
          <a:blip r:embed="rId3"/>
          <a:stretch>
            <a:fillRect/>
          </a:stretch>
        </p:blipFill>
        <p:spPr>
          <a:xfrm>
            <a:off x="6321519" y="405574"/>
            <a:ext cx="4978656" cy="1244664"/>
          </a:xfrm>
          <a:prstGeom prst="rect">
            <a:avLst/>
          </a:prstGeom>
        </p:spPr>
      </p:pic>
    </p:spTree>
    <p:extLst>
      <p:ext uri="{BB962C8B-B14F-4D97-AF65-F5344CB8AC3E}">
        <p14:creationId xmlns:p14="http://schemas.microsoft.com/office/powerpoint/2010/main" val="203930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94C1A-5D94-4FDF-AE4C-3C344784BC36}"/>
              </a:ext>
            </a:extLst>
          </p:cNvPr>
          <p:cNvSpPr>
            <a:spLocks noGrp="1"/>
          </p:cNvSpPr>
          <p:nvPr>
            <p:ph type="title"/>
          </p:nvPr>
        </p:nvSpPr>
        <p:spPr>
          <a:solidFill>
            <a:schemeClr val="tx1">
              <a:alpha val="25000"/>
            </a:schemeClr>
          </a:solidFill>
        </p:spPr>
        <p:txBody>
          <a:bodyPr/>
          <a:lstStyle/>
          <a:p>
            <a:r>
              <a:rPr lang="zh-CN" altLang="en-US" dirty="0"/>
              <a:t>访问 </a:t>
            </a:r>
            <a:r>
              <a:rPr lang="en-US" altLang="zh-CN" dirty="0"/>
              <a:t>vector </a:t>
            </a:r>
            <a:r>
              <a:rPr lang="zh-CN" altLang="en-US" dirty="0"/>
              <a:t>中的元素</a:t>
            </a:r>
          </a:p>
        </p:txBody>
      </p:sp>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solidFill>
            <a:schemeClr val="tx1">
              <a:alpha val="25000"/>
            </a:schemeClr>
          </a:solidFill>
        </p:spPr>
        <p:txBody>
          <a:bodyPr/>
          <a:lstStyle/>
          <a:p>
            <a:r>
              <a:rPr lang="zh-CN" altLang="en-US" dirty="0"/>
              <a:t>可以类似于数组一样通过 </a:t>
            </a:r>
            <a:r>
              <a:rPr lang="en-US" altLang="zh-CN" dirty="0"/>
              <a:t>[] </a:t>
            </a:r>
            <a:r>
              <a:rPr lang="zh-CN" altLang="en-US" dirty="0"/>
              <a:t>进行访问，注意其下标从 </a:t>
            </a:r>
            <a:r>
              <a:rPr lang="en-US" altLang="zh-CN" dirty="0"/>
              <a:t>0 </a:t>
            </a:r>
            <a:r>
              <a:rPr lang="zh-CN" altLang="en-US" dirty="0"/>
              <a:t>开始。</a:t>
            </a:r>
            <a:endParaRPr lang="en-US" altLang="zh-CN" dirty="0"/>
          </a:p>
          <a:p>
            <a:endParaRPr lang="en-US" altLang="zh-CN" dirty="0"/>
          </a:p>
          <a:p>
            <a:endParaRPr lang="en-US" altLang="zh-CN" dirty="0"/>
          </a:p>
          <a:p>
            <a:r>
              <a:rPr lang="zh-CN" altLang="en-US" dirty="0"/>
              <a:t>也可以通过迭代器访问 </a:t>
            </a:r>
            <a:r>
              <a:rPr lang="en-US" altLang="zh-CN" dirty="0"/>
              <a:t>vector </a:t>
            </a:r>
            <a:r>
              <a:rPr lang="zh-CN" altLang="en-US" dirty="0"/>
              <a:t>但是要通过其内部成员函数来获取它的空间起始和结束位置。迭代器用法和指针大致相同。</a:t>
            </a:r>
            <a:endParaRPr lang="en-US" altLang="zh-CN" dirty="0"/>
          </a:p>
          <a:p>
            <a:endParaRPr lang="en-US" altLang="zh-CN" dirty="0"/>
          </a:p>
          <a:p>
            <a:endParaRPr lang="en-US" altLang="zh-CN" dirty="0"/>
          </a:p>
          <a:p>
            <a:r>
              <a:rPr lang="zh-CN" altLang="en-US" dirty="0"/>
              <a:t>注意 </a:t>
            </a:r>
            <a:r>
              <a:rPr lang="en-US" altLang="zh-CN" dirty="0"/>
              <a:t>STL </a:t>
            </a:r>
            <a:r>
              <a:rPr lang="zh-CN" altLang="en-US" dirty="0"/>
              <a:t>中所有的范围都是左闭右开，即 </a:t>
            </a:r>
            <a:r>
              <a:rPr lang="en-US" altLang="zh-CN" dirty="0" err="1"/>
              <a:t>vec.end</a:t>
            </a:r>
            <a:r>
              <a:rPr lang="en-US" altLang="zh-CN" dirty="0"/>
              <a:t>() – 1 </a:t>
            </a:r>
            <a:r>
              <a:rPr lang="zh-CN" altLang="en-US" dirty="0"/>
              <a:t>才是其最后一个元素的位置。</a:t>
            </a:r>
            <a:endParaRPr lang="en-US" altLang="zh-CN" dirty="0"/>
          </a:p>
        </p:txBody>
      </p:sp>
      <p:pic>
        <p:nvPicPr>
          <p:cNvPr id="5" name="图片 4">
            <a:extLst>
              <a:ext uri="{FF2B5EF4-FFF2-40B4-BE49-F238E27FC236}">
                <a16:creationId xmlns:a16="http://schemas.microsoft.com/office/drawing/2014/main" id="{C6C2CA12-4ED5-47E3-AB38-6B4EFA1A2F87}"/>
              </a:ext>
            </a:extLst>
          </p:cNvPr>
          <p:cNvPicPr>
            <a:picLocks noChangeAspect="1"/>
          </p:cNvPicPr>
          <p:nvPr/>
        </p:nvPicPr>
        <p:blipFill>
          <a:blip r:embed="rId2"/>
          <a:stretch>
            <a:fillRect/>
          </a:stretch>
        </p:blipFill>
        <p:spPr>
          <a:xfrm>
            <a:off x="1336158" y="4299987"/>
            <a:ext cx="9519684" cy="835446"/>
          </a:xfrm>
          <a:prstGeom prst="rect">
            <a:avLst/>
          </a:prstGeom>
        </p:spPr>
      </p:pic>
      <p:pic>
        <p:nvPicPr>
          <p:cNvPr id="7" name="图片 6">
            <a:extLst>
              <a:ext uri="{FF2B5EF4-FFF2-40B4-BE49-F238E27FC236}">
                <a16:creationId xmlns:a16="http://schemas.microsoft.com/office/drawing/2014/main" id="{9B21180C-9E94-424B-ABDD-1B4FA53088B2}"/>
              </a:ext>
            </a:extLst>
          </p:cNvPr>
          <p:cNvPicPr>
            <a:picLocks noChangeAspect="1"/>
          </p:cNvPicPr>
          <p:nvPr/>
        </p:nvPicPr>
        <p:blipFill>
          <a:blip r:embed="rId3"/>
          <a:stretch>
            <a:fillRect/>
          </a:stretch>
        </p:blipFill>
        <p:spPr>
          <a:xfrm>
            <a:off x="2169364" y="2361657"/>
            <a:ext cx="7853271" cy="846297"/>
          </a:xfrm>
          <a:prstGeom prst="rect">
            <a:avLst/>
          </a:prstGeom>
        </p:spPr>
      </p:pic>
    </p:spTree>
    <p:extLst>
      <p:ext uri="{BB962C8B-B14F-4D97-AF65-F5344CB8AC3E}">
        <p14:creationId xmlns:p14="http://schemas.microsoft.com/office/powerpoint/2010/main" val="101401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9FC93-10B5-4B95-9D9E-79EA56649DED}"/>
              </a:ext>
            </a:extLst>
          </p:cNvPr>
          <p:cNvSpPr>
            <a:spLocks noGrp="1"/>
          </p:cNvSpPr>
          <p:nvPr>
            <p:ph type="title"/>
          </p:nvPr>
        </p:nvSpPr>
        <p:spPr>
          <a:solidFill>
            <a:schemeClr val="tx1">
              <a:alpha val="25000"/>
            </a:schemeClr>
          </a:solidFill>
        </p:spPr>
        <p:txBody>
          <a:bodyPr/>
          <a:lstStyle/>
          <a:p>
            <a:r>
              <a:rPr lang="zh-CN" altLang="en-US" dirty="0"/>
              <a:t>自动类型推导与范围 </a:t>
            </a:r>
            <a:r>
              <a:rPr lang="en-US" altLang="zh-CN" dirty="0"/>
              <a:t>for </a:t>
            </a:r>
            <a:r>
              <a:rPr lang="zh-CN" altLang="en-US" dirty="0"/>
              <a:t>语句</a:t>
            </a:r>
          </a:p>
        </p:txBody>
      </p:sp>
      <p:sp>
        <p:nvSpPr>
          <p:cNvPr id="3" name="内容占位符 2">
            <a:extLst>
              <a:ext uri="{FF2B5EF4-FFF2-40B4-BE49-F238E27FC236}">
                <a16:creationId xmlns:a16="http://schemas.microsoft.com/office/drawing/2014/main" id="{7CF09E7C-836C-44EF-8A28-A0A15088670F}"/>
              </a:ext>
            </a:extLst>
          </p:cNvPr>
          <p:cNvSpPr>
            <a:spLocks noGrp="1"/>
          </p:cNvSpPr>
          <p:nvPr>
            <p:ph idx="1"/>
          </p:nvPr>
        </p:nvSpPr>
        <p:spPr>
          <a:solidFill>
            <a:schemeClr val="tx1">
              <a:alpha val="25000"/>
            </a:schemeClr>
          </a:solidFill>
        </p:spPr>
        <p:txBody>
          <a:bodyPr/>
          <a:lstStyle/>
          <a:p>
            <a:r>
              <a:rPr lang="zh-CN" altLang="en-US" dirty="0"/>
              <a:t>声明迭代器的代码过于冗长，所以从 </a:t>
            </a:r>
            <a:r>
              <a:rPr lang="en-US" altLang="zh-CN" dirty="0"/>
              <a:t>C++11 </a:t>
            </a:r>
            <a:r>
              <a:rPr lang="zh-CN" altLang="en-US" dirty="0"/>
              <a:t>版本开始推出了自动类型推导，即通过声明变量时赋的初值自动识别变量类型，如：</a:t>
            </a:r>
            <a:endParaRPr lang="en-US" altLang="zh-CN" dirty="0"/>
          </a:p>
          <a:p>
            <a:endParaRPr lang="en-US" altLang="zh-CN" dirty="0"/>
          </a:p>
          <a:p>
            <a:endParaRPr lang="en-US" altLang="zh-CN" dirty="0"/>
          </a:p>
          <a:p>
            <a:r>
              <a:rPr lang="zh-CN" altLang="en-US" dirty="0"/>
              <a:t>如果你还是觉得比较麻烦，我们还可以再进行简化，使用 </a:t>
            </a:r>
            <a:r>
              <a:rPr lang="en-US" altLang="zh-CN" dirty="0"/>
              <a:t>C++11 </a:t>
            </a:r>
            <a:r>
              <a:rPr lang="zh-CN" altLang="en-US" dirty="0"/>
              <a:t>引入的范围 </a:t>
            </a:r>
            <a:r>
              <a:rPr lang="en-US" altLang="zh-CN" dirty="0"/>
              <a:t>for </a:t>
            </a:r>
            <a:r>
              <a:rPr lang="zh-CN" altLang="en-US" dirty="0"/>
              <a:t>语句：</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3D380D74-D08C-44DA-9950-29C86137E724}"/>
              </a:ext>
            </a:extLst>
          </p:cNvPr>
          <p:cNvPicPr>
            <a:picLocks noChangeAspect="1"/>
          </p:cNvPicPr>
          <p:nvPr/>
        </p:nvPicPr>
        <p:blipFill>
          <a:blip r:embed="rId2"/>
          <a:stretch>
            <a:fillRect/>
          </a:stretch>
        </p:blipFill>
        <p:spPr>
          <a:xfrm>
            <a:off x="1299493" y="2735268"/>
            <a:ext cx="9593014" cy="962159"/>
          </a:xfrm>
          <a:prstGeom prst="rect">
            <a:avLst/>
          </a:prstGeom>
        </p:spPr>
      </p:pic>
      <p:pic>
        <p:nvPicPr>
          <p:cNvPr id="7" name="图片 6">
            <a:extLst>
              <a:ext uri="{FF2B5EF4-FFF2-40B4-BE49-F238E27FC236}">
                <a16:creationId xmlns:a16="http://schemas.microsoft.com/office/drawing/2014/main" id="{8ABA9FFE-AD55-468E-81EB-F25D8EFE5BC7}"/>
              </a:ext>
            </a:extLst>
          </p:cNvPr>
          <p:cNvPicPr>
            <a:picLocks noChangeAspect="1"/>
          </p:cNvPicPr>
          <p:nvPr/>
        </p:nvPicPr>
        <p:blipFill>
          <a:blip r:embed="rId3"/>
          <a:stretch>
            <a:fillRect/>
          </a:stretch>
        </p:blipFill>
        <p:spPr>
          <a:xfrm>
            <a:off x="5629856" y="4224870"/>
            <a:ext cx="4363059" cy="1895740"/>
          </a:xfrm>
          <a:prstGeom prst="rect">
            <a:avLst/>
          </a:prstGeom>
        </p:spPr>
      </p:pic>
    </p:spTree>
    <p:extLst>
      <p:ext uri="{BB962C8B-B14F-4D97-AF65-F5344CB8AC3E}">
        <p14:creationId xmlns:p14="http://schemas.microsoft.com/office/powerpoint/2010/main" val="3726741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F9994-B5C0-4A01-B3B1-C029F56DAB83}"/>
              </a:ext>
            </a:extLst>
          </p:cNvPr>
          <p:cNvSpPr>
            <a:spLocks noGrp="1"/>
          </p:cNvSpPr>
          <p:nvPr>
            <p:ph type="title"/>
          </p:nvPr>
        </p:nvSpPr>
        <p:spPr/>
        <p:txBody>
          <a:bodyPr/>
          <a:lstStyle/>
          <a:p>
            <a:r>
              <a:rPr lang="en-US" altLang="zh-CN" dirty="0"/>
              <a:t>C++ </a:t>
            </a:r>
            <a:r>
              <a:rPr lang="zh-CN" altLang="en-US" dirty="0"/>
              <a:t>新版本语法 </a:t>
            </a:r>
            <a:r>
              <a:rPr lang="en-US" altLang="zh-CN" dirty="0"/>
              <a:t>and </a:t>
            </a:r>
            <a:r>
              <a:rPr lang="zh-CN" altLang="en-US" dirty="0"/>
              <a:t>迭代器</a:t>
            </a:r>
          </a:p>
        </p:txBody>
      </p:sp>
      <p:sp>
        <p:nvSpPr>
          <p:cNvPr id="3" name="内容占位符 2">
            <a:extLst>
              <a:ext uri="{FF2B5EF4-FFF2-40B4-BE49-F238E27FC236}">
                <a16:creationId xmlns:a16="http://schemas.microsoft.com/office/drawing/2014/main" id="{90075901-9B15-4446-8B14-362BB80645F4}"/>
              </a:ext>
            </a:extLst>
          </p:cNvPr>
          <p:cNvSpPr>
            <a:spLocks noGrp="1"/>
          </p:cNvSpPr>
          <p:nvPr>
            <p:ph idx="1"/>
          </p:nvPr>
        </p:nvSpPr>
        <p:spPr/>
        <p:txBody>
          <a:bodyPr/>
          <a:lstStyle/>
          <a:p>
            <a:r>
              <a:rPr lang="zh-CN" altLang="en-US" dirty="0"/>
              <a:t>对于 </a:t>
            </a:r>
            <a:r>
              <a:rPr lang="en-US" altLang="zh-CN" dirty="0"/>
              <a:t>C++ </a:t>
            </a:r>
            <a:r>
              <a:rPr lang="zh-CN" altLang="en-US" dirty="0"/>
              <a:t>新版本语法特性和迭代器相关机制想深入了解的同学可以看一看洛谷日报的相关文章：</a:t>
            </a:r>
            <a:endParaRPr lang="en-US" altLang="zh-CN" dirty="0"/>
          </a:p>
          <a:p>
            <a:r>
              <a:rPr lang="en-US" altLang="zh-CN" dirty="0">
                <a:hlinkClick r:id="rId2">
                  <a:extLst>
                    <a:ext uri="{A12FA001-AC4F-418D-AE19-62706E023703}">
                      <ahyp:hlinkClr xmlns:ahyp="http://schemas.microsoft.com/office/drawing/2018/hyperlinkcolor" val="tx"/>
                    </a:ext>
                  </a:extLst>
                </a:hlinkClick>
              </a:rPr>
              <a:t>https://www.luogu.com.cn/blog/poi/cpp-iterator</a:t>
            </a:r>
            <a:r>
              <a:rPr lang="en-US" altLang="zh-CN" dirty="0"/>
              <a:t> (</a:t>
            </a:r>
            <a:r>
              <a:rPr lang="zh-CN" altLang="en-US" dirty="0"/>
              <a:t>迭代器</a:t>
            </a:r>
            <a:r>
              <a:rPr lang="en-US" altLang="zh-CN" dirty="0"/>
              <a:t>)</a:t>
            </a:r>
          </a:p>
          <a:p>
            <a:r>
              <a:rPr lang="en-US" altLang="zh-CN" dirty="0">
                <a:hlinkClick r:id="rId3">
                  <a:extLst>
                    <a:ext uri="{A12FA001-AC4F-418D-AE19-62706E023703}">
                      <ahyp:hlinkClr xmlns:ahyp="http://schemas.microsoft.com/office/drawing/2018/hyperlinkcolor" val="tx"/>
                    </a:ext>
                  </a:extLst>
                </a:hlinkClick>
              </a:rPr>
              <a:t>https://www.luogu.com.cn/blog/colazcy/ni-fou-zhi-dao-di-c-yu-fa</a:t>
            </a:r>
            <a:r>
              <a:rPr lang="en-US" altLang="zh-CN" dirty="0"/>
              <a:t> (C++11)</a:t>
            </a:r>
          </a:p>
          <a:p>
            <a:r>
              <a:rPr lang="en-US" altLang="zh-CN" dirty="0">
                <a:hlinkClick r:id="rId4">
                  <a:extLst>
                    <a:ext uri="{A12FA001-AC4F-418D-AE19-62706E023703}">
                      <ahyp:hlinkClr xmlns:ahyp="http://schemas.microsoft.com/office/drawing/2018/hyperlinkcolor" val="tx"/>
                    </a:ext>
                  </a:extLst>
                </a:hlinkClick>
              </a:rPr>
              <a:t>https://www.luogu.com.cn/blog/474D/c20-bu-fen-yu-fa-jie-shao</a:t>
            </a:r>
            <a:r>
              <a:rPr lang="en-US" altLang="zh-CN" dirty="0"/>
              <a:t> (C++20)</a:t>
            </a:r>
          </a:p>
          <a:p>
            <a:endParaRPr lang="en-US" altLang="zh-CN" dirty="0"/>
          </a:p>
        </p:txBody>
      </p:sp>
    </p:spTree>
    <p:extLst>
      <p:ext uri="{BB962C8B-B14F-4D97-AF65-F5344CB8AC3E}">
        <p14:creationId xmlns:p14="http://schemas.microsoft.com/office/powerpoint/2010/main" val="136105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038BA-B9A9-47F0-BE6A-2E481E5BA03F}"/>
              </a:ext>
            </a:extLst>
          </p:cNvPr>
          <p:cNvSpPr>
            <a:spLocks noGrp="1"/>
          </p:cNvSpPr>
          <p:nvPr>
            <p:ph type="title"/>
          </p:nvPr>
        </p:nvSpPr>
        <p:spPr>
          <a:solidFill>
            <a:schemeClr val="tx1">
              <a:alpha val="25000"/>
            </a:schemeClr>
          </a:solidFill>
        </p:spPr>
        <p:txBody>
          <a:bodyPr/>
          <a:lstStyle/>
          <a:p>
            <a:r>
              <a:rPr lang="zh-CN" altLang="en-US" dirty="0"/>
              <a:t>用 </a:t>
            </a:r>
            <a:r>
              <a:rPr lang="en-US" altLang="zh-CN" dirty="0"/>
              <a:t>vector </a:t>
            </a:r>
            <a:r>
              <a:rPr lang="zh-CN" altLang="en-US" dirty="0"/>
              <a:t>进行存图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B742A2-6210-4F81-B006-1972E72CCFB6}"/>
                  </a:ext>
                </a:extLst>
              </p:cNvPr>
              <p:cNvSpPr>
                <a:spLocks noGrp="1"/>
              </p:cNvSpPr>
              <p:nvPr>
                <p:ph idx="1"/>
              </p:nvPr>
            </p:nvSpPr>
            <p:spPr>
              <a:solidFill>
                <a:schemeClr val="tx1">
                  <a:alpha val="25000"/>
                </a:schemeClr>
              </a:solidFill>
            </p:spPr>
            <p:txBody>
              <a:bodyPr/>
              <a:lstStyle/>
              <a:p>
                <a:r>
                  <a:rPr lang="zh-CN" altLang="en-US" dirty="0"/>
                  <a:t>假设我们要存一个 </a:t>
                </a:r>
                <a14:m>
                  <m:oMath xmlns:m="http://schemas.openxmlformats.org/officeDocument/2006/math">
                    <m:r>
                      <a:rPr lang="en-US" altLang="zh-CN" b="0" i="1" smtClean="0">
                        <a:latin typeface="Cambria Math" panose="02040503050406030204" pitchFamily="18" charset="0"/>
                      </a:rPr>
                      <m:t>𝑛</m:t>
                    </m:r>
                  </m:oMath>
                </a14:m>
                <a:r>
                  <a:rPr lang="zh-CN" altLang="en-US" dirty="0"/>
                  <a:t> 个结点，</a:t>
                </a:r>
                <a14:m>
                  <m:oMath xmlns:m="http://schemas.openxmlformats.org/officeDocument/2006/math">
                    <m:r>
                      <a:rPr lang="en-US" altLang="zh-CN" b="0" i="1" smtClean="0">
                        <a:latin typeface="Cambria Math" panose="02040503050406030204" pitchFamily="18" charset="0"/>
                      </a:rPr>
                      <m:t>𝑚</m:t>
                    </m:r>
                  </m:oMath>
                </a14:m>
                <a:r>
                  <a:rPr lang="zh-CN" altLang="en-US" dirty="0"/>
                  <a:t> 条边的图，我们可以使用 </a:t>
                </a:r>
                <a:r>
                  <a:rPr lang="en-US" altLang="zh-CN" dirty="0"/>
                  <a:t>vector </a:t>
                </a:r>
                <a:r>
                  <a:rPr lang="zh-CN" altLang="en-US" dirty="0"/>
                  <a:t>这样存储：开 </a:t>
                </a:r>
                <a14:m>
                  <m:oMath xmlns:m="http://schemas.openxmlformats.org/officeDocument/2006/math">
                    <m:r>
                      <a:rPr lang="en-US" altLang="zh-CN" b="0" i="1" smtClean="0">
                        <a:latin typeface="Cambria Math" panose="02040503050406030204" pitchFamily="18" charset="0"/>
                      </a:rPr>
                      <m:t>𝑛</m:t>
                    </m:r>
                  </m:oMath>
                </a14:m>
                <a:r>
                  <a:rPr lang="zh-CN" altLang="en-US" dirty="0"/>
                  <a:t> 个 </a:t>
                </a:r>
                <a:r>
                  <a:rPr lang="en-US" altLang="zh-CN" dirty="0"/>
                  <a:t>vector</a:t>
                </a:r>
                <a:r>
                  <a:rPr lang="zh-CN" altLang="en-US" dirty="0"/>
                  <a:t>，其中第 </a:t>
                </a:r>
                <a14:m>
                  <m:oMath xmlns:m="http://schemas.openxmlformats.org/officeDocument/2006/math">
                    <m:r>
                      <a:rPr lang="en-US" altLang="zh-CN" b="0" i="1" smtClean="0">
                        <a:latin typeface="Cambria Math" panose="02040503050406030204" pitchFamily="18" charset="0"/>
                      </a:rPr>
                      <m:t>𝑖</m:t>
                    </m:r>
                  </m:oMath>
                </a14:m>
                <a:r>
                  <a:rPr lang="zh-CN" altLang="en-US" dirty="0"/>
                  <a:t> 个</a:t>
                </a:r>
                <a:r>
                  <a:rPr lang="en-US" altLang="zh-CN" dirty="0"/>
                  <a:t> vector </a:t>
                </a:r>
                <a:r>
                  <a:rPr lang="zh-CN" altLang="en-US" dirty="0"/>
                  <a:t>内存有与 </a:t>
                </a:r>
                <a14:m>
                  <m:oMath xmlns:m="http://schemas.openxmlformats.org/officeDocument/2006/math">
                    <m:r>
                      <a:rPr lang="en-US" altLang="zh-CN" b="0" i="1" smtClean="0">
                        <a:latin typeface="Cambria Math" panose="02040503050406030204" pitchFamily="18" charset="0"/>
                      </a:rPr>
                      <m:t>𝑖</m:t>
                    </m:r>
                  </m:oMath>
                </a14:m>
                <a:r>
                  <a:rPr lang="zh-CN" altLang="en-US" dirty="0"/>
                  <a:t> 号结点相连的所有结点的编号，这样我们就可以使用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oMath>
                </a14:m>
                <a:r>
                  <a:rPr lang="en-US" altLang="zh-CN" dirty="0"/>
                  <a:t> </a:t>
                </a:r>
                <a:r>
                  <a:rPr lang="zh-CN" altLang="en-US" dirty="0"/>
                  <a:t>的空间，而不是使用邻接矩阵消耗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r>
                  <a:rPr lang="en-US" altLang="zh-CN" dirty="0"/>
                  <a:t> </a:t>
                </a:r>
                <a:r>
                  <a:rPr lang="zh-CN" altLang="en-US" dirty="0"/>
                  <a:t>的空间，来描述这张图了。</a:t>
                </a:r>
                <a:endParaRPr lang="en-US" altLang="zh-CN" dirty="0"/>
              </a:p>
              <a:p>
                <a:r>
                  <a:rPr lang="zh-CN" altLang="en-US" dirty="0"/>
                  <a:t>并且我们也可以轻易的遍历与指定结点相连的所有结点。</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5B742A2-6210-4F81-B006-1972E72CCFB6}"/>
                  </a:ext>
                </a:extLst>
              </p:cNvPr>
              <p:cNvSpPr>
                <a:spLocks noGrp="1" noRot="1" noChangeAspect="1" noMove="1" noResize="1" noEditPoints="1" noAdjustHandles="1" noChangeArrowheads="1" noChangeShapeType="1" noTextEdit="1"/>
              </p:cNvSpPr>
              <p:nvPr>
                <p:ph idx="1"/>
              </p:nvPr>
            </p:nvSpPr>
            <p:spPr>
              <a:blipFill>
                <a:blip r:embed="rId2"/>
                <a:stretch>
                  <a:fillRect l="-1043" t="-2381" r="-29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EA85EF6-79A0-4B46-B57D-875FE050C723}"/>
              </a:ext>
            </a:extLst>
          </p:cNvPr>
          <p:cNvPicPr>
            <a:picLocks noChangeAspect="1"/>
          </p:cNvPicPr>
          <p:nvPr/>
        </p:nvPicPr>
        <p:blipFill>
          <a:blip r:embed="rId3"/>
          <a:stretch>
            <a:fillRect/>
          </a:stretch>
        </p:blipFill>
        <p:spPr>
          <a:xfrm>
            <a:off x="838200" y="4204241"/>
            <a:ext cx="5117010" cy="1754975"/>
          </a:xfrm>
          <a:prstGeom prst="rect">
            <a:avLst/>
          </a:prstGeom>
        </p:spPr>
      </p:pic>
      <p:pic>
        <p:nvPicPr>
          <p:cNvPr id="7" name="图片 6">
            <a:extLst>
              <a:ext uri="{FF2B5EF4-FFF2-40B4-BE49-F238E27FC236}">
                <a16:creationId xmlns:a16="http://schemas.microsoft.com/office/drawing/2014/main" id="{8D1BE636-37F9-44E6-AE9D-CB45689EAC07}"/>
              </a:ext>
            </a:extLst>
          </p:cNvPr>
          <p:cNvPicPr>
            <a:picLocks noChangeAspect="1"/>
          </p:cNvPicPr>
          <p:nvPr/>
        </p:nvPicPr>
        <p:blipFill>
          <a:blip r:embed="rId4"/>
          <a:stretch>
            <a:fillRect/>
          </a:stretch>
        </p:blipFill>
        <p:spPr>
          <a:xfrm>
            <a:off x="6015993" y="4496059"/>
            <a:ext cx="5398590" cy="1213032"/>
          </a:xfrm>
          <a:prstGeom prst="rect">
            <a:avLst/>
          </a:prstGeom>
        </p:spPr>
      </p:pic>
    </p:spTree>
    <p:extLst>
      <p:ext uri="{BB962C8B-B14F-4D97-AF65-F5344CB8AC3E}">
        <p14:creationId xmlns:p14="http://schemas.microsoft.com/office/powerpoint/2010/main" val="41514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E53E4-F6EB-49FE-B22E-B23B546DEFAB}"/>
              </a:ext>
            </a:extLst>
          </p:cNvPr>
          <p:cNvSpPr>
            <a:spLocks noGrp="1"/>
          </p:cNvSpPr>
          <p:nvPr>
            <p:ph type="title"/>
          </p:nvPr>
        </p:nvSpPr>
        <p:spPr/>
        <p:txBody>
          <a:bodyPr/>
          <a:lstStyle/>
          <a:p>
            <a:r>
              <a:rPr lang="zh-CN" altLang="en-US" dirty="0"/>
              <a:t>带权图</a:t>
            </a:r>
          </a:p>
        </p:txBody>
      </p:sp>
      <p:sp>
        <p:nvSpPr>
          <p:cNvPr id="3" name="内容占位符 2">
            <a:extLst>
              <a:ext uri="{FF2B5EF4-FFF2-40B4-BE49-F238E27FC236}">
                <a16:creationId xmlns:a16="http://schemas.microsoft.com/office/drawing/2014/main" id="{6962E8B0-B517-4E31-A5A4-42C7D7A079F0}"/>
              </a:ext>
            </a:extLst>
          </p:cNvPr>
          <p:cNvSpPr>
            <a:spLocks noGrp="1"/>
          </p:cNvSpPr>
          <p:nvPr>
            <p:ph idx="1"/>
          </p:nvPr>
        </p:nvSpPr>
        <p:spPr/>
        <p:txBody>
          <a:bodyPr/>
          <a:lstStyle/>
          <a:p>
            <a:r>
              <a:rPr lang="zh-CN" altLang="en-US" dirty="0"/>
              <a:t>模板里除了可以装基本数据类型还可以装结构体，所以我们可以定义一个有两个成员变量的结构体来解决这个问题，不过 </a:t>
            </a:r>
            <a:r>
              <a:rPr lang="en-US" altLang="zh-CN" dirty="0"/>
              <a:t>STL </a:t>
            </a:r>
            <a:r>
              <a:rPr lang="zh-CN" altLang="en-US" dirty="0"/>
              <a:t>中已经有了一个现成的结构体：二元组，即 </a:t>
            </a:r>
            <a:r>
              <a:rPr lang="en-US" altLang="zh-CN" dirty="0"/>
              <a:t>std::pair</a:t>
            </a:r>
            <a:r>
              <a:rPr lang="zh-CN" altLang="en-US" dirty="0"/>
              <a:t>。其用法如下：</a:t>
            </a:r>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46EF87CA-DD4F-44C9-B5AF-622BAC35F7F1}"/>
              </a:ext>
            </a:extLst>
          </p:cNvPr>
          <p:cNvPicPr>
            <a:picLocks noChangeAspect="1"/>
          </p:cNvPicPr>
          <p:nvPr/>
        </p:nvPicPr>
        <p:blipFill>
          <a:blip r:embed="rId2"/>
          <a:stretch>
            <a:fillRect/>
          </a:stretch>
        </p:blipFill>
        <p:spPr>
          <a:xfrm>
            <a:off x="3783271" y="3429000"/>
            <a:ext cx="4625457" cy="1271395"/>
          </a:xfrm>
          <a:prstGeom prst="rect">
            <a:avLst/>
          </a:prstGeom>
        </p:spPr>
      </p:pic>
    </p:spTree>
    <p:extLst>
      <p:ext uri="{BB962C8B-B14F-4D97-AF65-F5344CB8AC3E}">
        <p14:creationId xmlns:p14="http://schemas.microsoft.com/office/powerpoint/2010/main" val="345177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9E1866-A01F-4E58-B0AC-9B96F3E41B84}"/>
              </a:ext>
            </a:extLst>
          </p:cNvPr>
          <p:cNvSpPr>
            <a:spLocks noGrp="1"/>
          </p:cNvSpPr>
          <p:nvPr>
            <p:ph idx="1"/>
          </p:nvPr>
        </p:nvSpPr>
        <p:spPr>
          <a:xfrm>
            <a:off x="838200" y="609600"/>
            <a:ext cx="10515600" cy="5567363"/>
          </a:xfrm>
        </p:spPr>
        <p:txBody>
          <a:bodyPr/>
          <a:lstStyle/>
          <a:p>
            <a:r>
              <a:rPr lang="zh-CN" altLang="en-US" dirty="0"/>
              <a:t>上方两幅图为定义，下方两幅图为遍历与 </a:t>
            </a:r>
            <a:r>
              <a:rPr lang="en-US" altLang="zh-CN" dirty="0"/>
              <a:t>u </a:t>
            </a:r>
            <a:r>
              <a:rPr lang="zh-CN" altLang="en-US" dirty="0"/>
              <a:t>相连的结点和连边的边权，有两种写法。</a:t>
            </a:r>
          </a:p>
        </p:txBody>
      </p:sp>
      <p:pic>
        <p:nvPicPr>
          <p:cNvPr id="7" name="图片 6">
            <a:extLst>
              <a:ext uri="{FF2B5EF4-FFF2-40B4-BE49-F238E27FC236}">
                <a16:creationId xmlns:a16="http://schemas.microsoft.com/office/drawing/2014/main" id="{DCE9EBD2-ABAB-47C2-8F2D-192343183776}"/>
              </a:ext>
            </a:extLst>
          </p:cNvPr>
          <p:cNvPicPr>
            <a:picLocks noChangeAspect="1"/>
          </p:cNvPicPr>
          <p:nvPr/>
        </p:nvPicPr>
        <p:blipFill>
          <a:blip r:embed="rId2"/>
          <a:stretch>
            <a:fillRect/>
          </a:stretch>
        </p:blipFill>
        <p:spPr>
          <a:xfrm>
            <a:off x="1239250" y="2110209"/>
            <a:ext cx="4810829" cy="1441065"/>
          </a:xfrm>
          <a:prstGeom prst="rect">
            <a:avLst/>
          </a:prstGeom>
        </p:spPr>
      </p:pic>
      <p:pic>
        <p:nvPicPr>
          <p:cNvPr id="9" name="图片 8">
            <a:extLst>
              <a:ext uri="{FF2B5EF4-FFF2-40B4-BE49-F238E27FC236}">
                <a16:creationId xmlns:a16="http://schemas.microsoft.com/office/drawing/2014/main" id="{CD695638-149E-45B5-99CC-B3EDFF08B3B7}"/>
              </a:ext>
            </a:extLst>
          </p:cNvPr>
          <p:cNvPicPr>
            <a:picLocks noChangeAspect="1"/>
          </p:cNvPicPr>
          <p:nvPr/>
        </p:nvPicPr>
        <p:blipFill>
          <a:blip r:embed="rId3"/>
          <a:stretch>
            <a:fillRect/>
          </a:stretch>
        </p:blipFill>
        <p:spPr>
          <a:xfrm>
            <a:off x="6384016" y="1987161"/>
            <a:ext cx="4568734" cy="1564113"/>
          </a:xfrm>
          <a:prstGeom prst="rect">
            <a:avLst/>
          </a:prstGeom>
        </p:spPr>
      </p:pic>
      <p:pic>
        <p:nvPicPr>
          <p:cNvPr id="13" name="图片 12">
            <a:extLst>
              <a:ext uri="{FF2B5EF4-FFF2-40B4-BE49-F238E27FC236}">
                <a16:creationId xmlns:a16="http://schemas.microsoft.com/office/drawing/2014/main" id="{4EE17A62-7438-42AB-8DB5-831DF190621C}"/>
              </a:ext>
            </a:extLst>
          </p:cNvPr>
          <p:cNvPicPr>
            <a:picLocks noChangeAspect="1"/>
          </p:cNvPicPr>
          <p:nvPr/>
        </p:nvPicPr>
        <p:blipFill>
          <a:blip r:embed="rId4"/>
          <a:stretch>
            <a:fillRect/>
          </a:stretch>
        </p:blipFill>
        <p:spPr>
          <a:xfrm>
            <a:off x="1050282" y="4258963"/>
            <a:ext cx="5188763" cy="1339744"/>
          </a:xfrm>
          <a:prstGeom prst="rect">
            <a:avLst/>
          </a:prstGeom>
        </p:spPr>
      </p:pic>
      <p:pic>
        <p:nvPicPr>
          <p:cNvPr id="15" name="图片 14">
            <a:extLst>
              <a:ext uri="{FF2B5EF4-FFF2-40B4-BE49-F238E27FC236}">
                <a16:creationId xmlns:a16="http://schemas.microsoft.com/office/drawing/2014/main" id="{DD959B95-1533-4607-9DA4-A88D9F803F2A}"/>
              </a:ext>
            </a:extLst>
          </p:cNvPr>
          <p:cNvPicPr>
            <a:picLocks noChangeAspect="1"/>
          </p:cNvPicPr>
          <p:nvPr/>
        </p:nvPicPr>
        <p:blipFill>
          <a:blip r:embed="rId5"/>
          <a:stretch>
            <a:fillRect/>
          </a:stretch>
        </p:blipFill>
        <p:spPr>
          <a:xfrm>
            <a:off x="6335669" y="4264903"/>
            <a:ext cx="4921507" cy="1339744"/>
          </a:xfrm>
          <a:prstGeom prst="rect">
            <a:avLst/>
          </a:prstGeom>
        </p:spPr>
      </p:pic>
    </p:spTree>
    <p:extLst>
      <p:ext uri="{BB962C8B-B14F-4D97-AF65-F5344CB8AC3E}">
        <p14:creationId xmlns:p14="http://schemas.microsoft.com/office/powerpoint/2010/main" val="144741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39EE8-4235-45BA-A49C-35A2E606E9BB}"/>
              </a:ext>
            </a:extLst>
          </p:cNvPr>
          <p:cNvSpPr>
            <a:spLocks noGrp="1"/>
          </p:cNvSpPr>
          <p:nvPr>
            <p:ph type="title"/>
          </p:nvPr>
        </p:nvSpPr>
        <p:spPr/>
        <p:txBody>
          <a:bodyPr/>
          <a:lstStyle/>
          <a:p>
            <a:r>
              <a:rPr lang="en-US" altLang="zh-CN" dirty="0"/>
              <a:t>std::queue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885ECAC-64D1-405F-9F17-F7A4CDF10D9D}"/>
                  </a:ext>
                </a:extLst>
              </p:cNvPr>
              <p:cNvSpPr>
                <a:spLocks noGrp="1"/>
              </p:cNvSpPr>
              <p:nvPr>
                <p:ph idx="1"/>
              </p:nvPr>
            </p:nvSpPr>
            <p:spPr/>
            <p:txBody>
              <a:bodyPr>
                <a:normAutofit/>
              </a:bodyPr>
              <a:lstStyle/>
              <a:p>
                <a:r>
                  <a:rPr lang="zh-CN" altLang="en-US" dirty="0"/>
                  <a:t>队列作为数据结构也包含在 </a:t>
                </a:r>
                <a:r>
                  <a:rPr lang="en-US" altLang="zh-CN" dirty="0"/>
                  <a:t>STL </a:t>
                </a:r>
                <a:r>
                  <a:rPr lang="zh-CN" altLang="en-US" dirty="0"/>
                  <a:t>中，队列具有先进先出的特点，其在 </a:t>
                </a:r>
                <a:r>
                  <a:rPr lang="en-US" altLang="zh-CN" dirty="0"/>
                  <a:t>STL </a:t>
                </a:r>
                <a:r>
                  <a:rPr lang="zh-CN" altLang="en-US" dirty="0"/>
                  <a:t>中也是模板的实现，声明方法同 </a:t>
                </a:r>
                <a:r>
                  <a:rPr lang="en-US" altLang="zh-CN" dirty="0"/>
                  <a:t>vector</a:t>
                </a:r>
              </a:p>
              <a:p>
                <a:r>
                  <a:rPr lang="zh-CN" altLang="en-US" dirty="0"/>
                  <a:t>常用的成员函数有：</a:t>
                </a:r>
                <a:endParaRPr lang="en-US" altLang="zh-CN" dirty="0"/>
              </a:p>
              <a:p>
                <a:r>
                  <a:rPr lang="en-US" altLang="zh-CN" dirty="0"/>
                  <a:t>push(</a:t>
                </a:r>
                <a:r>
                  <a:rPr lang="en-US" altLang="zh-CN" dirty="0" err="1"/>
                  <a:t>val</a:t>
                </a:r>
                <a:r>
                  <a:rPr lang="en-US" altLang="zh-CN" dirty="0"/>
                  <a:t>) </a:t>
                </a:r>
                <a:r>
                  <a:rPr lang="zh-CN" altLang="en-US" dirty="0"/>
                  <a:t>队尾插入一个元素</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r>
                  <a:rPr lang="en-US" altLang="zh-CN" dirty="0"/>
                  <a:t>pop() </a:t>
                </a:r>
                <a:r>
                  <a:rPr lang="zh-CN" altLang="en-US" dirty="0"/>
                  <a:t>从队头弹出一个元素</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r>
                  <a:rPr lang="en-US" altLang="zh-CN" dirty="0"/>
                  <a:t>front() </a:t>
                </a:r>
                <a:r>
                  <a:rPr lang="zh-CN" altLang="en-US" dirty="0"/>
                  <a:t>返回队头元素</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r>
                  <a:rPr lang="en-US" altLang="zh-CN" dirty="0"/>
                  <a:t>clear(), empty(), size(), swap </a:t>
                </a:r>
                <a:r>
                  <a:rPr lang="zh-CN" altLang="en-US" dirty="0"/>
                  <a:t>方法等和 </a:t>
                </a:r>
                <a:r>
                  <a:rPr lang="en-US" altLang="zh-CN" dirty="0"/>
                  <a:t>vector </a:t>
                </a:r>
                <a:r>
                  <a:rPr lang="zh-CN" altLang="en-US" dirty="0"/>
                  <a:t>相同</a:t>
                </a:r>
                <a:endParaRPr lang="en-US" altLang="zh-CN" dirty="0"/>
              </a:p>
              <a:p>
                <a:r>
                  <a:rPr lang="zh-CN" altLang="en-US" dirty="0"/>
                  <a:t>但 </a:t>
                </a:r>
                <a:r>
                  <a:rPr lang="en-US" altLang="zh-CN" dirty="0"/>
                  <a:t>STL </a:t>
                </a:r>
                <a:r>
                  <a:rPr lang="zh-CN" altLang="en-US" dirty="0"/>
                  <a:t>除了普通的队列外，还有双端队列和优先队列</a:t>
                </a:r>
              </a:p>
            </p:txBody>
          </p:sp>
        </mc:Choice>
        <mc:Fallback>
          <p:sp>
            <p:nvSpPr>
              <p:cNvPr id="3" name="内容占位符 2">
                <a:extLst>
                  <a:ext uri="{FF2B5EF4-FFF2-40B4-BE49-F238E27FC236}">
                    <a16:creationId xmlns:a16="http://schemas.microsoft.com/office/drawing/2014/main" id="{E885ECAC-64D1-405F-9F17-F7A4CDF10D9D}"/>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879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E5C9B-FB57-4CEC-86DE-27D76B706B5C}"/>
              </a:ext>
            </a:extLst>
          </p:cNvPr>
          <p:cNvSpPr>
            <a:spLocks noGrp="1"/>
          </p:cNvSpPr>
          <p:nvPr>
            <p:ph type="title"/>
          </p:nvPr>
        </p:nvSpPr>
        <p:spPr/>
        <p:txBody>
          <a:bodyPr/>
          <a:lstStyle/>
          <a:p>
            <a:r>
              <a:rPr lang="zh-CN" altLang="en-US" dirty="0"/>
              <a:t>双端队列 </a:t>
            </a:r>
            <a:r>
              <a:rPr lang="en-US" altLang="zh-CN" dirty="0"/>
              <a:t>std::deque</a:t>
            </a:r>
            <a:endParaRPr lang="zh-CN" altLang="en-US" dirty="0"/>
          </a:p>
        </p:txBody>
      </p:sp>
      <p:sp>
        <p:nvSpPr>
          <p:cNvPr id="3" name="内容占位符 2">
            <a:extLst>
              <a:ext uri="{FF2B5EF4-FFF2-40B4-BE49-F238E27FC236}">
                <a16:creationId xmlns:a16="http://schemas.microsoft.com/office/drawing/2014/main" id="{13AF16A0-08CF-4D90-84B1-FFC734830B28}"/>
              </a:ext>
            </a:extLst>
          </p:cNvPr>
          <p:cNvSpPr>
            <a:spLocks noGrp="1"/>
          </p:cNvSpPr>
          <p:nvPr>
            <p:ph idx="1"/>
          </p:nvPr>
        </p:nvSpPr>
        <p:spPr/>
        <p:txBody>
          <a:bodyPr/>
          <a:lstStyle/>
          <a:p>
            <a:r>
              <a:rPr lang="zh-CN" altLang="en-US" dirty="0"/>
              <a:t>顾名思义就是可以向两边插入的队列，它所有的成员函数和 </a:t>
            </a:r>
            <a:r>
              <a:rPr lang="en-US" altLang="zh-CN" dirty="0"/>
              <a:t>vector </a:t>
            </a:r>
            <a:r>
              <a:rPr lang="zh-CN" altLang="en-US" dirty="0"/>
              <a:t>几乎一致，除了新加了两个函数：</a:t>
            </a:r>
            <a:endParaRPr lang="en-US" altLang="zh-CN" dirty="0"/>
          </a:p>
          <a:p>
            <a:r>
              <a:rPr lang="en-US" altLang="zh-CN" dirty="0" err="1"/>
              <a:t>push_front</a:t>
            </a:r>
            <a:r>
              <a:rPr lang="en-US" altLang="zh-CN" dirty="0"/>
              <a:t>(</a:t>
            </a:r>
            <a:r>
              <a:rPr lang="en-US" altLang="zh-CN" dirty="0" err="1"/>
              <a:t>val</a:t>
            </a:r>
            <a:r>
              <a:rPr lang="en-US" altLang="zh-CN" dirty="0"/>
              <a:t>) </a:t>
            </a:r>
            <a:r>
              <a:rPr lang="zh-CN" altLang="en-US" dirty="0"/>
              <a:t>向队头添加元素，</a:t>
            </a:r>
            <a:r>
              <a:rPr lang="en-US" altLang="zh-CN" dirty="0" err="1"/>
              <a:t>pop_front</a:t>
            </a:r>
            <a:r>
              <a:rPr lang="en-US" altLang="zh-CN" dirty="0"/>
              <a:t>() </a:t>
            </a:r>
            <a:r>
              <a:rPr lang="zh-CN" altLang="en-US" dirty="0"/>
              <a:t>从队头添加元素</a:t>
            </a:r>
            <a:endParaRPr lang="en-US" altLang="zh-CN" dirty="0"/>
          </a:p>
          <a:p>
            <a:r>
              <a:rPr lang="zh-CN" altLang="en-US" dirty="0"/>
              <a:t>注意由于双端队列可以向两边插入，其内存开销会很大，谨慎使用。</a:t>
            </a:r>
            <a:endParaRPr lang="en-US" altLang="zh-CN" dirty="0"/>
          </a:p>
          <a:p>
            <a:endParaRPr lang="zh-CN" altLang="en-US" dirty="0"/>
          </a:p>
        </p:txBody>
      </p:sp>
    </p:spTree>
    <p:extLst>
      <p:ext uri="{BB962C8B-B14F-4D97-AF65-F5344CB8AC3E}">
        <p14:creationId xmlns:p14="http://schemas.microsoft.com/office/powerpoint/2010/main" val="333526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50459-E4FB-4094-82B4-5A8B6DCF6E02}"/>
              </a:ext>
            </a:extLst>
          </p:cNvPr>
          <p:cNvSpPr>
            <a:spLocks noGrp="1"/>
          </p:cNvSpPr>
          <p:nvPr>
            <p:ph type="title"/>
          </p:nvPr>
        </p:nvSpPr>
        <p:spPr/>
        <p:txBody>
          <a:bodyPr/>
          <a:lstStyle/>
          <a:p>
            <a:r>
              <a:rPr lang="zh-CN" altLang="en-US" dirty="0"/>
              <a:t>优先队列 </a:t>
            </a:r>
            <a:r>
              <a:rPr lang="en-US" altLang="zh-CN" dirty="0"/>
              <a:t>std::</a:t>
            </a:r>
            <a:r>
              <a:rPr lang="en-US" altLang="zh-CN" dirty="0" err="1"/>
              <a:t>priority_queue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403F7C0-E44C-4D04-9053-3D69CF7927B6}"/>
                  </a:ext>
                </a:extLst>
              </p:cNvPr>
              <p:cNvSpPr>
                <a:spLocks noGrp="1"/>
              </p:cNvSpPr>
              <p:nvPr>
                <p:ph idx="1"/>
              </p:nvPr>
            </p:nvSpPr>
            <p:spPr/>
            <p:txBody>
              <a:bodyPr/>
              <a:lstStyle/>
              <a:p>
                <a:r>
                  <a:rPr lang="zh-CN" altLang="en-US" dirty="0"/>
                  <a:t>是一个有优先级的队列，其队头的元素总是队列中最小的元素。内部是用一种数据结构堆实现的。</a:t>
                </a:r>
                <a:endParaRPr lang="en-US" altLang="zh-CN" dirty="0"/>
              </a:p>
              <a:p>
                <a:r>
                  <a:rPr lang="zh-CN" altLang="en-US" dirty="0"/>
                  <a:t>取队头元素的函数为 </a:t>
                </a:r>
                <a:r>
                  <a:rPr lang="en-US" altLang="zh-CN" dirty="0"/>
                  <a:t>top(),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，插入元素和删除对头都需要花费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oMath>
                </a14:m>
                <a:r>
                  <a:rPr lang="zh-CN" altLang="en-US" dirty="0"/>
                  <a:t> 的时间。</a:t>
                </a:r>
                <a:endParaRPr lang="en-US" altLang="zh-CN" dirty="0"/>
              </a:p>
              <a:p>
                <a:r>
                  <a:rPr lang="zh-CN" altLang="en-US" dirty="0"/>
                  <a:t>我们可以通过一些方法（重载运算符或使用</a:t>
                </a:r>
                <a:r>
                  <a:rPr lang="en-US" altLang="zh-CN" dirty="0"/>
                  <a:t> STL </a:t>
                </a:r>
                <a:r>
                  <a:rPr lang="zh-CN" altLang="en-US" dirty="0"/>
                  <a:t>自带的模板）来使优先队列队头是在某种偏序关系中满足其是最小的元素。</a:t>
                </a:r>
              </a:p>
            </p:txBody>
          </p:sp>
        </mc:Choice>
        <mc:Fallback>
          <p:sp>
            <p:nvSpPr>
              <p:cNvPr id="3" name="内容占位符 2">
                <a:extLst>
                  <a:ext uri="{FF2B5EF4-FFF2-40B4-BE49-F238E27FC236}">
                    <a16:creationId xmlns:a16="http://schemas.microsoft.com/office/drawing/2014/main" id="{A403F7C0-E44C-4D04-9053-3D69CF7927B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457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5A995-715A-437F-9515-3AB37876128C}"/>
              </a:ext>
            </a:extLst>
          </p:cNvPr>
          <p:cNvSpPr>
            <a:spLocks noGrp="1"/>
          </p:cNvSpPr>
          <p:nvPr>
            <p:ph type="title"/>
          </p:nvPr>
        </p:nvSpPr>
        <p:spPr>
          <a:solidFill>
            <a:schemeClr val="tx1">
              <a:alpha val="25000"/>
            </a:schemeClr>
          </a:solidFill>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DB5EC38A-D600-4FF7-80E3-B10B1F435B16}"/>
              </a:ext>
            </a:extLst>
          </p:cNvPr>
          <p:cNvSpPr>
            <a:spLocks noGrp="1"/>
          </p:cNvSpPr>
          <p:nvPr>
            <p:ph idx="1"/>
          </p:nvPr>
        </p:nvSpPr>
        <p:spPr>
          <a:solidFill>
            <a:schemeClr val="tx1">
              <a:alpha val="25000"/>
            </a:schemeClr>
          </a:solidFill>
        </p:spPr>
        <p:txBody>
          <a:bodyPr>
            <a:normAutofit/>
          </a:bodyPr>
          <a:lstStyle/>
          <a:p>
            <a:r>
              <a:rPr lang="zh-CN" altLang="en-US" dirty="0"/>
              <a:t>前置知识</a:t>
            </a:r>
            <a:endParaRPr lang="en-US" altLang="zh-CN" dirty="0"/>
          </a:p>
          <a:p>
            <a:pPr lvl="1"/>
            <a:r>
              <a:rPr lang="zh-CN" altLang="en-US" dirty="0"/>
              <a:t>时间复杂度</a:t>
            </a:r>
            <a:endParaRPr lang="en-US" altLang="zh-CN" dirty="0"/>
          </a:p>
          <a:p>
            <a:pPr lvl="1"/>
            <a:r>
              <a:rPr lang="en-US" altLang="zh-CN" dirty="0"/>
              <a:t>C++ STL </a:t>
            </a:r>
            <a:r>
              <a:rPr lang="zh-CN" altLang="en-US" dirty="0"/>
              <a:t>简介及相关语法特性</a:t>
            </a:r>
            <a:endParaRPr lang="en-US" altLang="zh-CN" dirty="0"/>
          </a:p>
          <a:p>
            <a:r>
              <a:rPr lang="zh-CN" altLang="en-US" dirty="0"/>
              <a:t>不定长数组 </a:t>
            </a:r>
            <a:r>
              <a:rPr lang="en-US" altLang="zh-CN" dirty="0"/>
              <a:t>std::vector</a:t>
            </a:r>
          </a:p>
          <a:p>
            <a:pPr lvl="1"/>
            <a:r>
              <a:rPr lang="zh-CN" altLang="en-US" dirty="0"/>
              <a:t>如何使用 </a:t>
            </a:r>
            <a:r>
              <a:rPr lang="en-US" altLang="zh-CN" dirty="0"/>
              <a:t>vector </a:t>
            </a:r>
            <a:r>
              <a:rPr lang="zh-CN" altLang="en-US" dirty="0"/>
              <a:t>进行存图</a:t>
            </a:r>
            <a:endParaRPr lang="en-US" altLang="zh-CN" dirty="0"/>
          </a:p>
          <a:p>
            <a:r>
              <a:rPr lang="zh-CN" altLang="en-US" dirty="0"/>
              <a:t>队列 </a:t>
            </a:r>
            <a:r>
              <a:rPr lang="en-US" altLang="zh-CN" dirty="0"/>
              <a:t>std::queue std::</a:t>
            </a:r>
            <a:r>
              <a:rPr lang="en-US" altLang="zh-CN" dirty="0" err="1"/>
              <a:t>priority_queue</a:t>
            </a:r>
            <a:r>
              <a:rPr lang="en-US" altLang="zh-CN" dirty="0"/>
              <a:t> std::deque</a:t>
            </a:r>
          </a:p>
          <a:p>
            <a:pPr lvl="1"/>
            <a:r>
              <a:rPr lang="zh-CN" altLang="en-US" dirty="0"/>
              <a:t>队列及其变种</a:t>
            </a:r>
            <a:endParaRPr lang="en-US" altLang="zh-CN" dirty="0"/>
          </a:p>
          <a:p>
            <a:r>
              <a:rPr lang="zh-CN" altLang="en-US" dirty="0"/>
              <a:t>栈 </a:t>
            </a:r>
            <a:r>
              <a:rPr lang="en-US" altLang="zh-CN" dirty="0"/>
              <a:t>std::stack</a:t>
            </a:r>
          </a:p>
          <a:p>
            <a:pPr lvl="1"/>
            <a:r>
              <a:rPr lang="zh-CN" altLang="en-US" dirty="0"/>
              <a:t>栈与递归之间的关系</a:t>
            </a:r>
            <a:endParaRPr lang="en-US" altLang="zh-CN" dirty="0"/>
          </a:p>
        </p:txBody>
      </p:sp>
    </p:spTree>
    <p:extLst>
      <p:ext uri="{BB962C8B-B14F-4D97-AF65-F5344CB8AC3E}">
        <p14:creationId xmlns:p14="http://schemas.microsoft.com/office/powerpoint/2010/main" val="185033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4D623-D543-4459-ABE0-92E117D731F3}"/>
              </a:ext>
            </a:extLst>
          </p:cNvPr>
          <p:cNvSpPr>
            <a:spLocks noGrp="1"/>
          </p:cNvSpPr>
          <p:nvPr>
            <p:ph type="title"/>
          </p:nvPr>
        </p:nvSpPr>
        <p:spPr/>
        <p:txBody>
          <a:bodyPr/>
          <a:lstStyle/>
          <a:p>
            <a:r>
              <a:rPr lang="en-US" altLang="zh-CN" dirty="0"/>
              <a:t>std::stack</a:t>
            </a:r>
            <a:endParaRPr lang="zh-CN" altLang="en-US" dirty="0"/>
          </a:p>
        </p:txBody>
      </p:sp>
      <p:sp>
        <p:nvSpPr>
          <p:cNvPr id="3" name="内容占位符 2">
            <a:extLst>
              <a:ext uri="{FF2B5EF4-FFF2-40B4-BE49-F238E27FC236}">
                <a16:creationId xmlns:a16="http://schemas.microsoft.com/office/drawing/2014/main" id="{883CCB8B-84CF-457E-846D-67469D81F934}"/>
              </a:ext>
            </a:extLst>
          </p:cNvPr>
          <p:cNvSpPr>
            <a:spLocks noGrp="1"/>
          </p:cNvSpPr>
          <p:nvPr>
            <p:ph idx="1"/>
          </p:nvPr>
        </p:nvSpPr>
        <p:spPr/>
        <p:txBody>
          <a:bodyPr/>
          <a:lstStyle/>
          <a:p>
            <a:r>
              <a:rPr lang="zh-CN" altLang="en-US" dirty="0"/>
              <a:t>栈是一种数据结构，也包含在 </a:t>
            </a:r>
            <a:r>
              <a:rPr lang="en-US" altLang="zh-CN" dirty="0"/>
              <a:t>STL </a:t>
            </a:r>
            <a:r>
              <a:rPr lang="zh-CN" altLang="en-US" dirty="0"/>
              <a:t>中，它的特点是先进后出。但这其实并不是它唯一的特点，它是数据暂时堆积的地方，我们不能像数组一样访问栈的每一个元素，只能访问或者弹出刚进栈的那一个元素，即栈顶。</a:t>
            </a:r>
          </a:p>
        </p:txBody>
      </p:sp>
      <p:sp>
        <p:nvSpPr>
          <p:cNvPr id="4" name="矩形 3">
            <a:extLst>
              <a:ext uri="{FF2B5EF4-FFF2-40B4-BE49-F238E27FC236}">
                <a16:creationId xmlns:a16="http://schemas.microsoft.com/office/drawing/2014/main" id="{CD0416E5-6C03-4275-A699-4F36F764CBA9}"/>
              </a:ext>
            </a:extLst>
          </p:cNvPr>
          <p:cNvSpPr/>
          <p:nvPr/>
        </p:nvSpPr>
        <p:spPr>
          <a:xfrm>
            <a:off x="2055629" y="5188690"/>
            <a:ext cx="694660" cy="69466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sp>
        <p:nvSpPr>
          <p:cNvPr id="6" name="矩形 5">
            <a:extLst>
              <a:ext uri="{FF2B5EF4-FFF2-40B4-BE49-F238E27FC236}">
                <a16:creationId xmlns:a16="http://schemas.microsoft.com/office/drawing/2014/main" id="{30BD9286-B10A-4176-9A5B-41B8E06F01D4}"/>
              </a:ext>
            </a:extLst>
          </p:cNvPr>
          <p:cNvSpPr/>
          <p:nvPr/>
        </p:nvSpPr>
        <p:spPr>
          <a:xfrm>
            <a:off x="2055629" y="4513248"/>
            <a:ext cx="694660" cy="69466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a:t>
            </a:r>
            <a:endParaRPr lang="zh-CN" altLang="en-US" dirty="0"/>
          </a:p>
        </p:txBody>
      </p:sp>
      <p:sp>
        <p:nvSpPr>
          <p:cNvPr id="7" name="矩形 6">
            <a:extLst>
              <a:ext uri="{FF2B5EF4-FFF2-40B4-BE49-F238E27FC236}">
                <a16:creationId xmlns:a16="http://schemas.microsoft.com/office/drawing/2014/main" id="{E164B345-1EFF-425D-9353-E0D5334F5BEC}"/>
              </a:ext>
            </a:extLst>
          </p:cNvPr>
          <p:cNvSpPr/>
          <p:nvPr/>
        </p:nvSpPr>
        <p:spPr>
          <a:xfrm>
            <a:off x="2055629" y="3837806"/>
            <a:ext cx="694660" cy="69466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4</a:t>
            </a:r>
            <a:endParaRPr lang="zh-CN" altLang="en-US" dirty="0"/>
          </a:p>
        </p:txBody>
      </p:sp>
      <p:grpSp>
        <p:nvGrpSpPr>
          <p:cNvPr id="16" name="组合 15">
            <a:extLst>
              <a:ext uri="{FF2B5EF4-FFF2-40B4-BE49-F238E27FC236}">
                <a16:creationId xmlns:a16="http://schemas.microsoft.com/office/drawing/2014/main" id="{7A49635F-08A8-4C09-BF2A-D798B45B1887}"/>
              </a:ext>
            </a:extLst>
          </p:cNvPr>
          <p:cNvGrpSpPr/>
          <p:nvPr/>
        </p:nvGrpSpPr>
        <p:grpSpPr>
          <a:xfrm>
            <a:off x="2750289" y="3795195"/>
            <a:ext cx="673395" cy="389941"/>
            <a:chOff x="2750289" y="3795195"/>
            <a:chExt cx="673395" cy="389941"/>
          </a:xfrm>
        </p:grpSpPr>
        <p:cxnSp>
          <p:nvCxnSpPr>
            <p:cNvPr id="11" name="直接箭头连接符 10">
              <a:extLst>
                <a:ext uri="{FF2B5EF4-FFF2-40B4-BE49-F238E27FC236}">
                  <a16:creationId xmlns:a16="http://schemas.microsoft.com/office/drawing/2014/main" id="{9F2E6F45-F1FA-4220-8618-73ED4C3A0A12}"/>
                </a:ext>
              </a:extLst>
            </p:cNvPr>
            <p:cNvCxnSpPr>
              <a:cxnSpLocks/>
              <a:endCxn id="7" idx="3"/>
            </p:cNvCxnSpPr>
            <p:nvPr/>
          </p:nvCxnSpPr>
          <p:spPr>
            <a:xfrm flipH="1">
              <a:off x="2750289" y="4185136"/>
              <a:ext cx="673395" cy="0"/>
            </a:xfrm>
            <a:prstGeom prst="straightConnector1">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2ECCC878-C478-4FA3-9CD2-736613E8930A}"/>
                </a:ext>
              </a:extLst>
            </p:cNvPr>
            <p:cNvSpPr txBox="1"/>
            <p:nvPr/>
          </p:nvSpPr>
          <p:spPr>
            <a:xfrm>
              <a:off x="2856614" y="3795195"/>
              <a:ext cx="567070" cy="369332"/>
            </a:xfrm>
            <a:prstGeom prst="rect">
              <a:avLst/>
            </a:prstGeom>
            <a:noFill/>
          </p:spPr>
          <p:txBody>
            <a:bodyPr wrap="square" rtlCol="0">
              <a:spAutoFit/>
            </a:bodyPr>
            <a:lstStyle/>
            <a:p>
              <a:r>
                <a:rPr lang="en-US" altLang="zh-CN" dirty="0"/>
                <a:t>top</a:t>
              </a:r>
              <a:endParaRPr lang="zh-CN" altLang="en-US" dirty="0"/>
            </a:p>
          </p:txBody>
        </p:sp>
      </p:grpSp>
      <p:sp>
        <p:nvSpPr>
          <p:cNvPr id="14" name="矩形 13">
            <a:extLst>
              <a:ext uri="{FF2B5EF4-FFF2-40B4-BE49-F238E27FC236}">
                <a16:creationId xmlns:a16="http://schemas.microsoft.com/office/drawing/2014/main" id="{059B5E0B-C523-4262-8CCF-CE3AAB447E04}"/>
              </a:ext>
            </a:extLst>
          </p:cNvPr>
          <p:cNvSpPr/>
          <p:nvPr/>
        </p:nvSpPr>
        <p:spPr>
          <a:xfrm>
            <a:off x="3859620" y="5207908"/>
            <a:ext cx="694660" cy="69466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sp>
        <p:nvSpPr>
          <p:cNvPr id="15" name="矩形 14">
            <a:extLst>
              <a:ext uri="{FF2B5EF4-FFF2-40B4-BE49-F238E27FC236}">
                <a16:creationId xmlns:a16="http://schemas.microsoft.com/office/drawing/2014/main" id="{5759ED42-D930-4616-901C-47F4B8216B7F}"/>
              </a:ext>
            </a:extLst>
          </p:cNvPr>
          <p:cNvSpPr/>
          <p:nvPr/>
        </p:nvSpPr>
        <p:spPr>
          <a:xfrm>
            <a:off x="3859620" y="4513248"/>
            <a:ext cx="694660" cy="69466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a:t>
            </a:r>
            <a:endParaRPr lang="zh-CN" altLang="en-US" dirty="0"/>
          </a:p>
        </p:txBody>
      </p:sp>
      <p:grpSp>
        <p:nvGrpSpPr>
          <p:cNvPr id="17" name="组合 16">
            <a:extLst>
              <a:ext uri="{FF2B5EF4-FFF2-40B4-BE49-F238E27FC236}">
                <a16:creationId xmlns:a16="http://schemas.microsoft.com/office/drawing/2014/main" id="{E04EF01C-A6E3-47F9-862D-EB82F2545A6B}"/>
              </a:ext>
            </a:extLst>
          </p:cNvPr>
          <p:cNvGrpSpPr/>
          <p:nvPr/>
        </p:nvGrpSpPr>
        <p:grpSpPr>
          <a:xfrm>
            <a:off x="4554280" y="4470637"/>
            <a:ext cx="673395" cy="389941"/>
            <a:chOff x="2750289" y="3795195"/>
            <a:chExt cx="673395" cy="389941"/>
          </a:xfrm>
        </p:grpSpPr>
        <p:cxnSp>
          <p:nvCxnSpPr>
            <p:cNvPr id="18" name="直接箭头连接符 17">
              <a:extLst>
                <a:ext uri="{FF2B5EF4-FFF2-40B4-BE49-F238E27FC236}">
                  <a16:creationId xmlns:a16="http://schemas.microsoft.com/office/drawing/2014/main" id="{1E3966EB-E918-4166-93D7-FAA387192F54}"/>
                </a:ext>
              </a:extLst>
            </p:cNvPr>
            <p:cNvCxnSpPr>
              <a:cxnSpLocks/>
            </p:cNvCxnSpPr>
            <p:nvPr/>
          </p:nvCxnSpPr>
          <p:spPr>
            <a:xfrm flipH="1">
              <a:off x="2750289" y="4185136"/>
              <a:ext cx="673395" cy="0"/>
            </a:xfrm>
            <a:prstGeom prst="straightConnector1">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3591F6A5-FC41-4334-AE76-2BAB7512288E}"/>
                </a:ext>
              </a:extLst>
            </p:cNvPr>
            <p:cNvSpPr txBox="1"/>
            <p:nvPr/>
          </p:nvSpPr>
          <p:spPr>
            <a:xfrm>
              <a:off x="2856614" y="3795195"/>
              <a:ext cx="567070" cy="369332"/>
            </a:xfrm>
            <a:prstGeom prst="rect">
              <a:avLst/>
            </a:prstGeom>
            <a:noFill/>
          </p:spPr>
          <p:txBody>
            <a:bodyPr wrap="square" rtlCol="0">
              <a:spAutoFit/>
            </a:bodyPr>
            <a:lstStyle/>
            <a:p>
              <a:r>
                <a:rPr lang="en-US" altLang="zh-CN" dirty="0"/>
                <a:t>top</a:t>
              </a:r>
              <a:endParaRPr lang="zh-CN" altLang="en-US" dirty="0"/>
            </a:p>
          </p:txBody>
        </p:sp>
      </p:grpSp>
      <p:grpSp>
        <p:nvGrpSpPr>
          <p:cNvPr id="20" name="组合 19">
            <a:extLst>
              <a:ext uri="{FF2B5EF4-FFF2-40B4-BE49-F238E27FC236}">
                <a16:creationId xmlns:a16="http://schemas.microsoft.com/office/drawing/2014/main" id="{FEEF0149-CD27-4C5B-8105-9735B9FF55DE}"/>
              </a:ext>
            </a:extLst>
          </p:cNvPr>
          <p:cNvGrpSpPr/>
          <p:nvPr/>
        </p:nvGrpSpPr>
        <p:grpSpPr>
          <a:xfrm>
            <a:off x="6378649" y="5151122"/>
            <a:ext cx="673395" cy="389941"/>
            <a:chOff x="2750289" y="3795195"/>
            <a:chExt cx="673395" cy="389941"/>
          </a:xfrm>
        </p:grpSpPr>
        <p:cxnSp>
          <p:nvCxnSpPr>
            <p:cNvPr id="21" name="直接箭头连接符 20">
              <a:extLst>
                <a:ext uri="{FF2B5EF4-FFF2-40B4-BE49-F238E27FC236}">
                  <a16:creationId xmlns:a16="http://schemas.microsoft.com/office/drawing/2014/main" id="{B957FFE4-387C-4857-B5A7-7A46896FD346}"/>
                </a:ext>
              </a:extLst>
            </p:cNvPr>
            <p:cNvCxnSpPr>
              <a:cxnSpLocks/>
            </p:cNvCxnSpPr>
            <p:nvPr/>
          </p:nvCxnSpPr>
          <p:spPr>
            <a:xfrm flipH="1">
              <a:off x="2750289" y="4185136"/>
              <a:ext cx="673395" cy="0"/>
            </a:xfrm>
            <a:prstGeom prst="straightConnector1">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1079E46F-6D23-4281-B534-EE8A720F9285}"/>
                </a:ext>
              </a:extLst>
            </p:cNvPr>
            <p:cNvSpPr txBox="1"/>
            <p:nvPr/>
          </p:nvSpPr>
          <p:spPr>
            <a:xfrm>
              <a:off x="2856614" y="3795195"/>
              <a:ext cx="567070" cy="369332"/>
            </a:xfrm>
            <a:prstGeom prst="rect">
              <a:avLst/>
            </a:prstGeom>
            <a:noFill/>
          </p:spPr>
          <p:txBody>
            <a:bodyPr wrap="square" rtlCol="0">
              <a:spAutoFit/>
            </a:bodyPr>
            <a:lstStyle/>
            <a:p>
              <a:r>
                <a:rPr lang="en-US" altLang="zh-CN" dirty="0"/>
                <a:t>top</a:t>
              </a:r>
              <a:endParaRPr lang="zh-CN" altLang="en-US" dirty="0"/>
            </a:p>
          </p:txBody>
        </p:sp>
      </p:grpSp>
      <p:sp>
        <p:nvSpPr>
          <p:cNvPr id="23" name="矩形 22">
            <a:extLst>
              <a:ext uri="{FF2B5EF4-FFF2-40B4-BE49-F238E27FC236}">
                <a16:creationId xmlns:a16="http://schemas.microsoft.com/office/drawing/2014/main" id="{9A21EBE3-446B-4D40-B4D6-1EB5F918E2F6}"/>
              </a:ext>
            </a:extLst>
          </p:cNvPr>
          <p:cNvSpPr/>
          <p:nvPr/>
        </p:nvSpPr>
        <p:spPr>
          <a:xfrm>
            <a:off x="5663611" y="5188690"/>
            <a:ext cx="694660" cy="69466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sp>
        <p:nvSpPr>
          <p:cNvPr id="24" name="文本框 23">
            <a:extLst>
              <a:ext uri="{FF2B5EF4-FFF2-40B4-BE49-F238E27FC236}">
                <a16:creationId xmlns:a16="http://schemas.microsoft.com/office/drawing/2014/main" id="{CFB5BF1F-2692-4180-972C-CD27CACD6E98}"/>
              </a:ext>
            </a:extLst>
          </p:cNvPr>
          <p:cNvSpPr txBox="1"/>
          <p:nvPr/>
        </p:nvSpPr>
        <p:spPr>
          <a:xfrm>
            <a:off x="7896447" y="4185136"/>
            <a:ext cx="2856613" cy="646331"/>
          </a:xfrm>
          <a:prstGeom prst="rect">
            <a:avLst/>
          </a:prstGeom>
          <a:noFill/>
        </p:spPr>
        <p:txBody>
          <a:bodyPr wrap="square" rtlCol="0">
            <a:spAutoFit/>
          </a:bodyPr>
          <a:lstStyle/>
          <a:p>
            <a:r>
              <a:rPr lang="zh-CN" altLang="en-US" dirty="0"/>
              <a:t>入栈顺序：</a:t>
            </a:r>
            <a:r>
              <a:rPr lang="en-US" altLang="zh-CN" dirty="0"/>
              <a:t>2</a:t>
            </a:r>
            <a:r>
              <a:rPr lang="zh-CN" altLang="en-US" dirty="0"/>
              <a:t>、</a:t>
            </a:r>
            <a:r>
              <a:rPr lang="en-US" altLang="zh-CN" dirty="0"/>
              <a:t>1</a:t>
            </a:r>
            <a:r>
              <a:rPr lang="zh-CN" altLang="en-US" dirty="0"/>
              <a:t>、</a:t>
            </a:r>
            <a:r>
              <a:rPr lang="en-US" altLang="zh-CN" dirty="0"/>
              <a:t>4</a:t>
            </a:r>
          </a:p>
          <a:p>
            <a:r>
              <a:rPr lang="zh-CN" altLang="en-US" dirty="0"/>
              <a:t>出栈顺序：</a:t>
            </a:r>
            <a:r>
              <a:rPr lang="en-US" altLang="zh-CN" dirty="0"/>
              <a:t>4</a:t>
            </a:r>
            <a:r>
              <a:rPr lang="zh-CN" altLang="en-US" dirty="0"/>
              <a:t>、</a:t>
            </a:r>
            <a:r>
              <a:rPr lang="en-US" altLang="zh-CN" dirty="0"/>
              <a:t>1</a:t>
            </a:r>
            <a:r>
              <a:rPr lang="zh-CN" altLang="en-US" dirty="0"/>
              <a:t>、</a:t>
            </a:r>
            <a:r>
              <a:rPr lang="en-US" altLang="zh-CN" dirty="0"/>
              <a:t>2</a:t>
            </a:r>
            <a:endParaRPr lang="zh-CN" altLang="en-US" dirty="0"/>
          </a:p>
        </p:txBody>
      </p:sp>
    </p:spTree>
    <p:extLst>
      <p:ext uri="{BB962C8B-B14F-4D97-AF65-F5344CB8AC3E}">
        <p14:creationId xmlns:p14="http://schemas.microsoft.com/office/powerpoint/2010/main" val="159555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DB88E-0CD5-41AF-8996-90E97701FB42}"/>
              </a:ext>
            </a:extLst>
          </p:cNvPr>
          <p:cNvSpPr>
            <a:spLocks noGrp="1"/>
          </p:cNvSpPr>
          <p:nvPr>
            <p:ph type="title"/>
          </p:nvPr>
        </p:nvSpPr>
        <p:spPr/>
        <p:txBody>
          <a:bodyPr/>
          <a:lstStyle/>
          <a:p>
            <a:r>
              <a:rPr lang="zh-CN" altLang="en-US" dirty="0"/>
              <a:t>成员函数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784E8A0-ACD0-41BB-8E7E-E16D04751C05}"/>
                  </a:ext>
                </a:extLst>
              </p:cNvPr>
              <p:cNvSpPr>
                <a:spLocks noGrp="1"/>
              </p:cNvSpPr>
              <p:nvPr>
                <p:ph idx="1"/>
              </p:nvPr>
            </p:nvSpPr>
            <p:spPr/>
            <p:txBody>
              <a:bodyPr/>
              <a:lstStyle/>
              <a:p>
                <a:r>
                  <a:rPr lang="en-US" altLang="zh-CN" dirty="0"/>
                  <a:t>top() </a:t>
                </a:r>
                <a:r>
                  <a:rPr lang="zh-CN" altLang="en-US" dirty="0"/>
                  <a:t>取栈顶</a:t>
                </a:r>
                <a:r>
                  <a:rPr lang="en-US" altLang="zh-CN" dirty="0"/>
                  <a:t>,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endParaRPr lang="en-US" altLang="zh-CN" dirty="0"/>
              </a:p>
              <a:p>
                <a:r>
                  <a:rPr lang="zh-CN" altLang="en-US" dirty="0"/>
                  <a:t>其余和 </a:t>
                </a:r>
                <a:r>
                  <a:rPr lang="en-US" altLang="zh-CN" dirty="0"/>
                  <a:t>queue </a:t>
                </a:r>
                <a:r>
                  <a:rPr lang="zh-CN" altLang="en-US" dirty="0"/>
                  <a:t>基本一致</a:t>
                </a:r>
              </a:p>
            </p:txBody>
          </p:sp>
        </mc:Choice>
        <mc:Fallback>
          <p:sp>
            <p:nvSpPr>
              <p:cNvPr id="3" name="内容占位符 2">
                <a:extLst>
                  <a:ext uri="{FF2B5EF4-FFF2-40B4-BE49-F238E27FC236}">
                    <a16:creationId xmlns:a16="http://schemas.microsoft.com/office/drawing/2014/main" id="{B784E8A0-ACD0-41BB-8E7E-E16D04751C0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562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7E826-5278-4860-BF27-524793DFEBE8}"/>
              </a:ext>
            </a:extLst>
          </p:cNvPr>
          <p:cNvSpPr>
            <a:spLocks noGrp="1"/>
          </p:cNvSpPr>
          <p:nvPr>
            <p:ph type="title"/>
          </p:nvPr>
        </p:nvSpPr>
        <p:spPr/>
        <p:txBody>
          <a:bodyPr/>
          <a:lstStyle/>
          <a:p>
            <a:r>
              <a:rPr lang="zh-CN" altLang="en-US" dirty="0"/>
              <a:t>一些思维题？</a:t>
            </a:r>
          </a:p>
        </p:txBody>
      </p:sp>
      <p:sp>
        <p:nvSpPr>
          <p:cNvPr id="3" name="内容占位符 2">
            <a:extLst>
              <a:ext uri="{FF2B5EF4-FFF2-40B4-BE49-F238E27FC236}">
                <a16:creationId xmlns:a16="http://schemas.microsoft.com/office/drawing/2014/main" id="{D5DC7E54-DD66-4023-94DD-53467845085E}"/>
              </a:ext>
            </a:extLst>
          </p:cNvPr>
          <p:cNvSpPr>
            <a:spLocks noGrp="1"/>
          </p:cNvSpPr>
          <p:nvPr>
            <p:ph idx="1"/>
          </p:nvPr>
        </p:nvSpPr>
        <p:spPr/>
        <p:txBody>
          <a:bodyPr/>
          <a:lstStyle/>
          <a:p>
            <a:r>
              <a:rPr lang="en-US" altLang="zh-CN" dirty="0">
                <a:hlinkClick r:id="rId2">
                  <a:extLst>
                    <a:ext uri="{A12FA001-AC4F-418D-AE19-62706E023703}">
                      <ahyp:hlinkClr xmlns:ahyp="http://schemas.microsoft.com/office/drawing/2018/hyperlinkcolor" val="tx"/>
                    </a:ext>
                  </a:extLst>
                </a:hlinkClick>
              </a:rPr>
              <a:t>P5658 </a:t>
            </a:r>
            <a:r>
              <a:rPr lang="zh-CN" altLang="en-US" dirty="0">
                <a:hlinkClick r:id="rId2">
                  <a:extLst>
                    <a:ext uri="{A12FA001-AC4F-418D-AE19-62706E023703}">
                      <ahyp:hlinkClr xmlns:ahyp="http://schemas.microsoft.com/office/drawing/2018/hyperlinkcolor" val="tx"/>
                    </a:ext>
                  </a:extLst>
                </a:hlinkClick>
              </a:rPr>
              <a:t>括号树</a:t>
            </a:r>
            <a:r>
              <a:rPr lang="zh-CN" altLang="en-US" dirty="0"/>
              <a:t>（回退数据结构）</a:t>
            </a:r>
            <a:endParaRPr lang="en-US" altLang="zh-CN" dirty="0"/>
          </a:p>
          <a:p>
            <a:r>
              <a:rPr lang="en-US" altLang="zh-CN" dirty="0">
                <a:hlinkClick r:id="rId3">
                  <a:extLst>
                    <a:ext uri="{A12FA001-AC4F-418D-AE19-62706E023703}">
                      <ahyp:hlinkClr xmlns:ahyp="http://schemas.microsoft.com/office/drawing/2018/hyperlinkcolor" val="tx"/>
                    </a:ext>
                  </a:extLst>
                </a:hlinkClick>
              </a:rPr>
              <a:t>P1044 </a:t>
            </a:r>
            <a:r>
              <a:rPr lang="zh-CN" altLang="en-US" dirty="0">
                <a:hlinkClick r:id="rId3">
                  <a:extLst>
                    <a:ext uri="{A12FA001-AC4F-418D-AE19-62706E023703}">
                      <ahyp:hlinkClr xmlns:ahyp="http://schemas.microsoft.com/office/drawing/2018/hyperlinkcolor" val="tx"/>
                    </a:ext>
                  </a:extLst>
                </a:hlinkClick>
              </a:rPr>
              <a:t>栈</a:t>
            </a:r>
            <a:r>
              <a:rPr lang="zh-CN" altLang="en-US" dirty="0"/>
              <a:t>（卡特兰数）</a:t>
            </a:r>
            <a:endParaRPr lang="en-US" altLang="zh-CN" dirty="0"/>
          </a:p>
          <a:p>
            <a:r>
              <a:rPr lang="en-US" altLang="zh-CN" dirty="0">
                <a:hlinkClick r:id="rId4">
                  <a:extLst>
                    <a:ext uri="{A12FA001-AC4F-418D-AE19-62706E023703}">
                      <ahyp:hlinkClr xmlns:ahyp="http://schemas.microsoft.com/office/drawing/2018/hyperlinkcolor" val="tx"/>
                    </a:ext>
                  </a:extLst>
                </a:hlinkClick>
              </a:rPr>
              <a:t>P1155 </a:t>
            </a:r>
            <a:r>
              <a:rPr lang="zh-CN" altLang="en-US" dirty="0">
                <a:hlinkClick r:id="rId4">
                  <a:extLst>
                    <a:ext uri="{A12FA001-AC4F-418D-AE19-62706E023703}">
                      <ahyp:hlinkClr xmlns:ahyp="http://schemas.microsoft.com/office/drawing/2018/hyperlinkcolor" val="tx"/>
                    </a:ext>
                  </a:extLst>
                </a:hlinkClick>
              </a:rPr>
              <a:t>双栈排序</a:t>
            </a:r>
            <a:r>
              <a:rPr lang="zh-CN" altLang="en-US" dirty="0"/>
              <a:t>（图论）</a:t>
            </a:r>
          </a:p>
        </p:txBody>
      </p:sp>
    </p:spTree>
    <p:extLst>
      <p:ext uri="{BB962C8B-B14F-4D97-AF65-F5344CB8AC3E}">
        <p14:creationId xmlns:p14="http://schemas.microsoft.com/office/powerpoint/2010/main" val="13034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5ED19-60E1-4D6B-ADBB-87F930086F4E}"/>
              </a:ext>
            </a:extLst>
          </p:cNvPr>
          <p:cNvSpPr>
            <a:spLocks noGrp="1"/>
          </p:cNvSpPr>
          <p:nvPr>
            <p:ph type="title"/>
          </p:nvPr>
        </p:nvSpPr>
        <p:spPr/>
        <p:txBody>
          <a:bodyPr/>
          <a:lstStyle/>
          <a:p>
            <a:r>
              <a:rPr lang="zh-CN" altLang="en-US" dirty="0"/>
              <a:t>栈与递归的关系</a:t>
            </a:r>
          </a:p>
        </p:txBody>
      </p:sp>
      <p:sp>
        <p:nvSpPr>
          <p:cNvPr id="3" name="内容占位符 2">
            <a:extLst>
              <a:ext uri="{FF2B5EF4-FFF2-40B4-BE49-F238E27FC236}">
                <a16:creationId xmlns:a16="http://schemas.microsoft.com/office/drawing/2014/main" id="{14BEA52E-02C5-4DE3-AF50-28D769C6F039}"/>
              </a:ext>
            </a:extLst>
          </p:cNvPr>
          <p:cNvSpPr>
            <a:spLocks noGrp="1"/>
          </p:cNvSpPr>
          <p:nvPr>
            <p:ph idx="1"/>
          </p:nvPr>
        </p:nvSpPr>
        <p:spPr/>
        <p:txBody>
          <a:bodyPr/>
          <a:lstStyle/>
          <a:p>
            <a:r>
              <a:rPr lang="zh-CN" altLang="en-US" dirty="0"/>
              <a:t>函数递归就相当于在将一个个函数命令压进栈中，后又依次取出的过程。所以正如 </a:t>
            </a:r>
            <a:r>
              <a:rPr lang="en-US" altLang="zh-CN" dirty="0"/>
              <a:t>BFS </a:t>
            </a:r>
            <a:r>
              <a:rPr lang="zh-CN" altLang="en-US" dirty="0"/>
              <a:t>可以用队列实现一样，基于递归的 </a:t>
            </a:r>
            <a:r>
              <a:rPr lang="en-US" altLang="zh-CN" dirty="0"/>
              <a:t>DFS </a:t>
            </a:r>
            <a:r>
              <a:rPr lang="zh-CN" altLang="en-US" dirty="0"/>
              <a:t>也可以用栈实现。</a:t>
            </a:r>
          </a:p>
        </p:txBody>
      </p:sp>
      <p:pic>
        <p:nvPicPr>
          <p:cNvPr id="7" name="图片 6">
            <a:extLst>
              <a:ext uri="{FF2B5EF4-FFF2-40B4-BE49-F238E27FC236}">
                <a16:creationId xmlns:a16="http://schemas.microsoft.com/office/drawing/2014/main" id="{36758687-CCBE-4EBC-B425-EAFC13F5066E}"/>
              </a:ext>
            </a:extLst>
          </p:cNvPr>
          <p:cNvPicPr>
            <a:picLocks noChangeAspect="1"/>
          </p:cNvPicPr>
          <p:nvPr/>
        </p:nvPicPr>
        <p:blipFill>
          <a:blip r:embed="rId2"/>
          <a:stretch>
            <a:fillRect/>
          </a:stretch>
        </p:blipFill>
        <p:spPr>
          <a:xfrm>
            <a:off x="2765203" y="3187860"/>
            <a:ext cx="6661593" cy="1626868"/>
          </a:xfrm>
          <a:prstGeom prst="rect">
            <a:avLst/>
          </a:prstGeom>
        </p:spPr>
      </p:pic>
      <p:grpSp>
        <p:nvGrpSpPr>
          <p:cNvPr id="22" name="组合 21">
            <a:extLst>
              <a:ext uri="{FF2B5EF4-FFF2-40B4-BE49-F238E27FC236}">
                <a16:creationId xmlns:a16="http://schemas.microsoft.com/office/drawing/2014/main" id="{DD73F8F0-A26B-46AE-87F3-212C0F2E6C3B}"/>
              </a:ext>
            </a:extLst>
          </p:cNvPr>
          <p:cNvGrpSpPr/>
          <p:nvPr/>
        </p:nvGrpSpPr>
        <p:grpSpPr>
          <a:xfrm>
            <a:off x="2682418" y="5090960"/>
            <a:ext cx="6792550" cy="917914"/>
            <a:chOff x="2634247" y="4603931"/>
            <a:chExt cx="6792550" cy="917914"/>
          </a:xfrm>
        </p:grpSpPr>
        <p:sp>
          <p:nvSpPr>
            <p:cNvPr id="5" name="矩形 4">
              <a:extLst>
                <a:ext uri="{FF2B5EF4-FFF2-40B4-BE49-F238E27FC236}">
                  <a16:creationId xmlns:a16="http://schemas.microsoft.com/office/drawing/2014/main" id="{6F8F02BB-D968-4014-845B-FA2418445386}"/>
                </a:ext>
              </a:extLst>
            </p:cNvPr>
            <p:cNvSpPr/>
            <p:nvPr/>
          </p:nvSpPr>
          <p:spPr>
            <a:xfrm>
              <a:off x="2634247" y="4603932"/>
              <a:ext cx="917913" cy="917913"/>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fact(n)</a:t>
              </a:r>
              <a:endParaRPr lang="zh-CN" altLang="en-US" dirty="0"/>
            </a:p>
          </p:txBody>
        </p:sp>
        <p:sp>
          <p:nvSpPr>
            <p:cNvPr id="9" name="矩形 8">
              <a:extLst>
                <a:ext uri="{FF2B5EF4-FFF2-40B4-BE49-F238E27FC236}">
                  <a16:creationId xmlns:a16="http://schemas.microsoft.com/office/drawing/2014/main" id="{7EB9537D-B6B6-412F-8721-63904B5D5385}"/>
                </a:ext>
              </a:extLst>
            </p:cNvPr>
            <p:cNvSpPr/>
            <p:nvPr/>
          </p:nvSpPr>
          <p:spPr>
            <a:xfrm>
              <a:off x="4345205" y="4603931"/>
              <a:ext cx="917911" cy="917911"/>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fact(n-1)</a:t>
              </a:r>
              <a:endParaRPr lang="zh-CN" altLang="en-US" dirty="0"/>
            </a:p>
          </p:txBody>
        </p:sp>
        <p:sp>
          <p:nvSpPr>
            <p:cNvPr id="10" name="矩形 9">
              <a:extLst>
                <a:ext uri="{FF2B5EF4-FFF2-40B4-BE49-F238E27FC236}">
                  <a16:creationId xmlns:a16="http://schemas.microsoft.com/office/drawing/2014/main" id="{8DADC0DB-C471-48A8-B496-A7AC4647CD19}"/>
                </a:ext>
              </a:extLst>
            </p:cNvPr>
            <p:cNvSpPr/>
            <p:nvPr/>
          </p:nvSpPr>
          <p:spPr>
            <a:xfrm>
              <a:off x="6813767" y="4603932"/>
              <a:ext cx="917910" cy="91791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fact(1)</a:t>
              </a:r>
              <a:endParaRPr lang="zh-CN" altLang="en-US" dirty="0"/>
            </a:p>
          </p:txBody>
        </p:sp>
        <p:sp>
          <p:nvSpPr>
            <p:cNvPr id="11" name="矩形 10">
              <a:extLst>
                <a:ext uri="{FF2B5EF4-FFF2-40B4-BE49-F238E27FC236}">
                  <a16:creationId xmlns:a16="http://schemas.microsoft.com/office/drawing/2014/main" id="{0DB67B98-4397-401E-9B73-2A4ABEE1CFE0}"/>
                </a:ext>
              </a:extLst>
            </p:cNvPr>
            <p:cNvSpPr/>
            <p:nvPr/>
          </p:nvSpPr>
          <p:spPr>
            <a:xfrm>
              <a:off x="8508885" y="4603933"/>
              <a:ext cx="917912" cy="91791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fact(0)</a:t>
              </a:r>
              <a:endParaRPr lang="zh-CN" altLang="en-US" dirty="0"/>
            </a:p>
          </p:txBody>
        </p:sp>
        <p:cxnSp>
          <p:nvCxnSpPr>
            <p:cNvPr id="13" name="直接箭头连接符 12">
              <a:extLst>
                <a:ext uri="{FF2B5EF4-FFF2-40B4-BE49-F238E27FC236}">
                  <a16:creationId xmlns:a16="http://schemas.microsoft.com/office/drawing/2014/main" id="{6D22A4CA-971E-41D4-AAA2-91A4F7E7DEDE}"/>
                </a:ext>
              </a:extLst>
            </p:cNvPr>
            <p:cNvCxnSpPr/>
            <p:nvPr/>
          </p:nvCxnSpPr>
          <p:spPr>
            <a:xfrm>
              <a:off x="3552160" y="4834270"/>
              <a:ext cx="793045" cy="0"/>
            </a:xfrm>
            <a:prstGeom prst="straightConnector1">
              <a:avLst/>
            </a:prstGeom>
            <a:ln w="28575">
              <a:solidFill>
                <a:schemeClr val="accent6">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5B9E620C-0232-4AEE-B748-502B99D647EE}"/>
                </a:ext>
              </a:extLst>
            </p:cNvPr>
            <p:cNvCxnSpPr>
              <a:cxnSpLocks/>
            </p:cNvCxnSpPr>
            <p:nvPr/>
          </p:nvCxnSpPr>
          <p:spPr>
            <a:xfrm flipV="1">
              <a:off x="5305044" y="4834270"/>
              <a:ext cx="1530949" cy="10634"/>
            </a:xfrm>
            <a:prstGeom prst="straightConnector1">
              <a:avLst/>
            </a:prstGeom>
            <a:ln w="28575">
              <a:solidFill>
                <a:schemeClr val="accent6">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B223D7D7-BD07-42A3-9DC0-B96AFB68BB56}"/>
                </a:ext>
              </a:extLst>
            </p:cNvPr>
            <p:cNvCxnSpPr/>
            <p:nvPr/>
          </p:nvCxnSpPr>
          <p:spPr>
            <a:xfrm>
              <a:off x="7731677" y="4834270"/>
              <a:ext cx="793045" cy="0"/>
            </a:xfrm>
            <a:prstGeom prst="straightConnector1">
              <a:avLst/>
            </a:prstGeom>
            <a:ln w="28575">
              <a:solidFill>
                <a:schemeClr val="accent6">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776C8F12-9E15-40DE-A3FF-E9C42A72FEDB}"/>
                </a:ext>
              </a:extLst>
            </p:cNvPr>
            <p:cNvCxnSpPr>
              <a:cxnSpLocks/>
            </p:cNvCxnSpPr>
            <p:nvPr/>
          </p:nvCxnSpPr>
          <p:spPr>
            <a:xfrm flipH="1">
              <a:off x="7715840" y="5248940"/>
              <a:ext cx="793045" cy="0"/>
            </a:xfrm>
            <a:prstGeom prst="straightConnector1">
              <a:avLst/>
            </a:prstGeom>
            <a:ln w="28575">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直接箭头连接符 18">
              <a:extLst>
                <a:ext uri="{FF2B5EF4-FFF2-40B4-BE49-F238E27FC236}">
                  <a16:creationId xmlns:a16="http://schemas.microsoft.com/office/drawing/2014/main" id="{28A548C7-CAA1-4C22-AB58-922678C442EB}"/>
                </a:ext>
              </a:extLst>
            </p:cNvPr>
            <p:cNvCxnSpPr>
              <a:cxnSpLocks/>
            </p:cNvCxnSpPr>
            <p:nvPr/>
          </p:nvCxnSpPr>
          <p:spPr>
            <a:xfrm flipH="1">
              <a:off x="3552160" y="5263117"/>
              <a:ext cx="793045" cy="0"/>
            </a:xfrm>
            <a:prstGeom prst="straightConnector1">
              <a:avLst/>
            </a:prstGeom>
            <a:ln w="28575">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0C4AB8E7-3A5A-446D-90A4-6F505D25868E}"/>
                </a:ext>
              </a:extLst>
            </p:cNvPr>
            <p:cNvCxnSpPr>
              <a:cxnSpLocks/>
            </p:cNvCxnSpPr>
            <p:nvPr/>
          </p:nvCxnSpPr>
          <p:spPr>
            <a:xfrm flipH="1">
              <a:off x="5263116" y="5263117"/>
              <a:ext cx="1550652" cy="0"/>
            </a:xfrm>
            <a:prstGeom prst="straightConnector1">
              <a:avLst/>
            </a:prstGeom>
            <a:ln w="28575">
              <a:solidFill>
                <a:srgbClr val="FFC000"/>
              </a:solidFill>
              <a:tailEnd type="triangle"/>
            </a:ln>
          </p:spPr>
          <p:style>
            <a:lnRef idx="1">
              <a:schemeClr val="accent2"/>
            </a:lnRef>
            <a:fillRef idx="0">
              <a:schemeClr val="accent2"/>
            </a:fillRef>
            <a:effectRef idx="0">
              <a:schemeClr val="accent2"/>
            </a:effectRef>
            <a:fontRef idx="minor">
              <a:schemeClr val="tx1"/>
            </a:fontRef>
          </p:style>
        </p:cxnSp>
      </p:grpSp>
      <p:sp>
        <p:nvSpPr>
          <p:cNvPr id="23" name="文本框 22">
            <a:extLst>
              <a:ext uri="{FF2B5EF4-FFF2-40B4-BE49-F238E27FC236}">
                <a16:creationId xmlns:a16="http://schemas.microsoft.com/office/drawing/2014/main" id="{38A7C06D-6080-4953-B2F5-4B0815F528E7}"/>
              </a:ext>
            </a:extLst>
          </p:cNvPr>
          <p:cNvSpPr txBox="1"/>
          <p:nvPr/>
        </p:nvSpPr>
        <p:spPr>
          <a:xfrm>
            <a:off x="5852875" y="5289248"/>
            <a:ext cx="531628"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201922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D6EAA-702B-4E5C-813F-BCDCAB8DAF90}"/>
              </a:ext>
            </a:extLst>
          </p:cNvPr>
          <p:cNvSpPr>
            <a:spLocks noGrp="1"/>
          </p:cNvSpPr>
          <p:nvPr>
            <p:ph type="title"/>
          </p:nvPr>
        </p:nvSpPr>
        <p:spPr/>
        <p:txBody>
          <a:bodyPr/>
          <a:lstStyle/>
          <a:p>
            <a:r>
              <a:rPr lang="zh-CN" altLang="en-US" dirty="0"/>
              <a:t>一些参考网站</a:t>
            </a:r>
          </a:p>
        </p:txBody>
      </p:sp>
      <p:sp>
        <p:nvSpPr>
          <p:cNvPr id="3" name="内容占位符 2">
            <a:extLst>
              <a:ext uri="{FF2B5EF4-FFF2-40B4-BE49-F238E27FC236}">
                <a16:creationId xmlns:a16="http://schemas.microsoft.com/office/drawing/2014/main" id="{04F5AE79-B86B-4827-9D6B-660AF84E0C97}"/>
              </a:ext>
            </a:extLst>
          </p:cNvPr>
          <p:cNvSpPr>
            <a:spLocks noGrp="1"/>
          </p:cNvSpPr>
          <p:nvPr>
            <p:ph idx="1"/>
          </p:nvPr>
        </p:nvSpPr>
        <p:spPr/>
        <p:txBody>
          <a:bodyPr/>
          <a:lstStyle/>
          <a:p>
            <a:r>
              <a:rPr lang="en-US" altLang="zh-CN" dirty="0">
                <a:hlinkClick r:id="rId2">
                  <a:extLst>
                    <a:ext uri="{A12FA001-AC4F-418D-AE19-62706E023703}">
                      <ahyp:hlinkClr xmlns:ahyp="http://schemas.microsoft.com/office/drawing/2018/hyperlinkcolor" val="tx"/>
                    </a:ext>
                  </a:extLst>
                </a:hlinkClick>
              </a:rPr>
              <a:t>http://www.cplusplus.com/</a:t>
            </a:r>
            <a:r>
              <a:rPr lang="zh-CN" altLang="en-US" dirty="0"/>
              <a:t>（全英文，内容比较详细）</a:t>
            </a:r>
            <a:endParaRPr lang="en-US" altLang="zh-CN" dirty="0"/>
          </a:p>
          <a:p>
            <a:r>
              <a:rPr lang="en-US" altLang="zh-CN" dirty="0">
                <a:hlinkClick r:id="rId3">
                  <a:extLst>
                    <a:ext uri="{A12FA001-AC4F-418D-AE19-62706E023703}">
                      <ahyp:hlinkClr xmlns:ahyp="http://schemas.microsoft.com/office/drawing/2018/hyperlinkcolor" val="tx"/>
                    </a:ext>
                  </a:extLst>
                </a:hlinkClick>
              </a:rPr>
              <a:t>https://zh.cppreference.com/</a:t>
            </a:r>
            <a:r>
              <a:rPr lang="zh-CN" altLang="en-US" dirty="0"/>
              <a:t>（中文，访问比较慢）</a:t>
            </a:r>
            <a:endParaRPr lang="en-US" altLang="zh-CN" dirty="0"/>
          </a:p>
          <a:p>
            <a:pPr marL="0" indent="0">
              <a:buNone/>
            </a:pPr>
            <a:r>
              <a:rPr lang="zh-CN" altLang="en-US" dirty="0"/>
              <a:t>建议阅读该网站的英文原版 </a:t>
            </a:r>
            <a:r>
              <a:rPr lang="en-US" altLang="zh-CN" dirty="0">
                <a:hlinkClick r:id="rId4">
                  <a:extLst>
                    <a:ext uri="{A12FA001-AC4F-418D-AE19-62706E023703}">
                      <ahyp:hlinkClr xmlns:ahyp="http://schemas.microsoft.com/office/drawing/2018/hyperlinkcolor" val="tx"/>
                    </a:ext>
                  </a:extLst>
                </a:hlinkClick>
              </a:rPr>
              <a:t>https://en.cppreference.com/</a:t>
            </a:r>
            <a:r>
              <a:rPr lang="en-US" altLang="zh-CN" dirty="0"/>
              <a:t> </a:t>
            </a:r>
            <a:endParaRPr lang="zh-CN" altLang="en-US" dirty="0"/>
          </a:p>
        </p:txBody>
      </p:sp>
    </p:spTree>
    <p:extLst>
      <p:ext uri="{BB962C8B-B14F-4D97-AF65-F5344CB8AC3E}">
        <p14:creationId xmlns:p14="http://schemas.microsoft.com/office/powerpoint/2010/main" val="158799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94C1A-5D94-4FDF-AE4C-3C344784BC36}"/>
              </a:ext>
            </a:extLst>
          </p:cNvPr>
          <p:cNvSpPr>
            <a:spLocks noGrp="1"/>
          </p:cNvSpPr>
          <p:nvPr>
            <p:ph type="title"/>
          </p:nvPr>
        </p:nvSpPr>
        <p:spPr>
          <a:solidFill>
            <a:schemeClr val="tx1">
              <a:alpha val="25000"/>
            </a:schemeClr>
          </a:solidFill>
        </p:spPr>
        <p:txBody>
          <a:bodyPr/>
          <a:lstStyle/>
          <a:p>
            <a:r>
              <a:rPr lang="zh-CN" altLang="en-US" dirty="0"/>
              <a:t>时间复杂度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solidFill>
                <a:schemeClr val="tx1">
                  <a:alpha val="25000"/>
                </a:schemeClr>
              </a:solidFill>
            </p:spPr>
            <p:txBody>
              <a:bodyPr/>
              <a:lstStyle/>
              <a:p>
                <a:r>
                  <a:rPr lang="zh-CN" altLang="en-US" dirty="0"/>
                  <a:t>我们希望能找到一种刻画算法运行时间的方法，显然，一段代码的运行时间和其中进行的运算次数近似为正比的关系。</a:t>
                </a:r>
                <a:endParaRPr lang="en-US" altLang="zh-CN" dirty="0"/>
              </a:p>
              <a:p>
                <a:r>
                  <a:rPr lang="zh-CN" altLang="en-US" dirty="0"/>
                  <a:t>而运算次数又与输入的数据规模有关，我们可以通过刻画输入数据规模和运算次数之间的函数关系来反应算法的运行时间。</a:t>
                </a:r>
                <a:endParaRPr lang="en-US" altLang="zh-CN" dirty="0"/>
              </a:p>
              <a:p>
                <a:r>
                  <a:rPr lang="zh-CN" altLang="en-US" dirty="0"/>
                  <a:t>然而一般来说，我们用 </a:t>
                </a:r>
                <a14:m>
                  <m:oMath xmlns:m="http://schemas.openxmlformats.org/officeDocument/2006/math">
                    <m:r>
                      <a:rPr lang="en-US" altLang="zh-CN" b="0" i="1" smtClean="0">
                        <a:latin typeface="Cambria Math" panose="02040503050406030204" pitchFamily="18" charset="0"/>
                      </a:rPr>
                      <m:t>𝑛</m:t>
                    </m:r>
                  </m:oMath>
                </a14:m>
                <a:r>
                  <a:rPr lang="zh-CN" altLang="en-US" dirty="0"/>
                  <a:t> 来表示输入的数据规模，则这个函数中会有许多关于 </a:t>
                </a:r>
                <a14:m>
                  <m:oMath xmlns:m="http://schemas.openxmlformats.org/officeDocument/2006/math">
                    <m:r>
                      <a:rPr lang="en-US" altLang="zh-CN" b="0" i="1" smtClean="0">
                        <a:latin typeface="Cambria Math" panose="02040503050406030204" pitchFamily="18" charset="0"/>
                      </a:rPr>
                      <m:t>𝑛</m:t>
                    </m:r>
                  </m:oMath>
                </a14:m>
                <a:r>
                  <a:rPr lang="zh-CN" altLang="en-US" dirty="0"/>
                  <a:t> 的项，比如这个函数可能是 </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−6</m:t>
                      </m:r>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m:oMathPara>
                </a14:m>
                <a:endParaRPr lang="en-US" altLang="zh-CN" b="0" dirty="0"/>
              </a:p>
              <a:p>
                <a:r>
                  <a:rPr lang="zh-CN" altLang="en-US" dirty="0"/>
                  <a:t>项数过多会导致函数复杂，不易看出函数之间的大小，我们现在希望找到一个较为简单的函数，去近似原来的函数 </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34D285F2-62BE-4553-8EF0-55383182D14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817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xfrm>
                <a:off x="838200" y="521547"/>
                <a:ext cx="10515600" cy="5655415"/>
              </a:xfrm>
              <a:solidFill>
                <a:schemeClr val="tx1">
                  <a:alpha val="25000"/>
                </a:schemeClr>
              </a:solidFill>
            </p:spPr>
            <p:txBody>
              <a:bodyPr>
                <a:normAutofit fontScale="92500"/>
              </a:bodyPr>
              <a:lstStyle/>
              <a:p>
                <a:r>
                  <a:rPr lang="zh-CN" altLang="en-US" dirty="0"/>
                  <a:t>在去</a:t>
                </a:r>
                <a:r>
                  <a:rPr lang="zh-CN" altLang="en-US" b="0" dirty="0"/>
                  <a:t>找一个近似的函数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b="0" dirty="0"/>
                  <a:t> 时，我们比较容易想到的一个具体方法是：找到一个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b="0" dirty="0"/>
                  <a:t> 使得在 </a:t>
                </a:r>
                <a14:m>
                  <m:oMath xmlns:m="http://schemas.openxmlformats.org/officeDocument/2006/math">
                    <m:r>
                      <a:rPr lang="en-US" altLang="zh-CN" b="0" i="1" smtClean="0">
                        <a:latin typeface="Cambria Math" panose="02040503050406030204" pitchFamily="18" charset="0"/>
                      </a:rPr>
                      <m:t>𝑛</m:t>
                    </m:r>
                  </m:oMath>
                </a14:m>
                <a:r>
                  <a:rPr lang="en-US" altLang="zh-CN" b="0" dirty="0"/>
                  <a:t> </a:t>
                </a:r>
                <a:r>
                  <a:rPr lang="zh-CN" altLang="en-US" b="0" dirty="0"/>
                  <a:t>足够大的时候，</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b="0" dirty="0"/>
                  <a:t> </a:t>
                </a:r>
                <a:r>
                  <a:rPr lang="zh-CN" altLang="en-US" b="0" dirty="0"/>
                  <a:t>和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en-US" altLang="zh-CN" b="0" dirty="0"/>
                  <a:t> </a:t>
                </a:r>
                <a:r>
                  <a:rPr lang="zh-CN" altLang="en-US" b="0" dirty="0"/>
                  <a:t>的数量级尽可能一样。</a:t>
                </a:r>
                <a:endParaRPr lang="en-US" altLang="zh-CN" b="0" dirty="0"/>
              </a:p>
              <a:p>
                <a:r>
                  <a:rPr lang="zh-CN" altLang="en-US" b="0" dirty="0"/>
                  <a:t>足够大有多大呢？</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b="0" dirty="0"/>
              </a:p>
              <a:p>
                <a:r>
                  <a:rPr lang="zh-CN" altLang="en-US" dirty="0"/>
                  <a:t>数量级尽可能一样是什么意思？</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&gt;0)</m:t>
                    </m:r>
                  </m:oMath>
                </a14:m>
                <a:endParaRPr lang="en-US" altLang="zh-CN" b="0" dirty="0"/>
              </a:p>
              <a:p>
                <a:r>
                  <a:rPr lang="zh-CN" altLang="en-US" b="0" dirty="0"/>
                  <a:t>所以我们目的就是找到一个较为简单的函数</a:t>
                </a:r>
                <a:r>
                  <a:rPr lang="en-US" altLang="zh-CN" dirty="0"/>
                  <a:t>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b="0" dirty="0"/>
                  <a:t> </a:t>
                </a:r>
                <a:r>
                  <a:rPr lang="zh-CN" altLang="en-US" b="0" dirty="0"/>
                  <a:t>使得 </a:t>
                </a:r>
                <a:endParaRPr lang="en-US" altLang="zh-CN" b="0" dirty="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&gt;0)</m:t>
                          </m:r>
                          <m:r>
                            <m:rPr>
                              <m:nor/>
                            </m:rPr>
                            <a:rPr lang="en-US" altLang="zh-CN" dirty="0"/>
                            <m:t> </m:t>
                          </m:r>
                        </m:e>
                      </m:func>
                    </m:oMath>
                  </m:oMathPara>
                </a14:m>
                <a:endParaRPr lang="en-US" altLang="zh-CN" b="0" dirty="0"/>
              </a:p>
              <a:p>
                <a:r>
                  <a:rPr lang="zh-CN" altLang="en-US" b="0" dirty="0"/>
                  <a:t>如果两个函数满足这样的关系，我们就将其记作 </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b="0" dirty="0"/>
                  <a:t>。</a:t>
                </a:r>
                <a:endParaRPr lang="en-US" altLang="zh-CN" b="0" dirty="0"/>
              </a:p>
              <a:p>
                <a:r>
                  <a:rPr lang="zh-CN" altLang="en-US" b="0" dirty="0"/>
                  <a:t>一般来说对于一个函数 </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en-US" altLang="zh-CN" b="0" dirty="0"/>
                  <a:t> </a:t>
                </a:r>
                <a:r>
                  <a:rPr lang="zh-CN" altLang="en-US" b="0" dirty="0"/>
                  <a:t>，我们只需</a:t>
                </a:r>
                <a:r>
                  <a:rPr lang="zh-CN" altLang="en-US" dirty="0"/>
                  <a:t>取 </a:t>
                </a:r>
                <a14:m>
                  <m:oMath xmlns:m="http://schemas.openxmlformats.org/officeDocument/2006/math">
                    <m:r>
                      <a:rPr lang="en-US" altLang="zh-CN" b="0" i="1" smtClean="0">
                        <a:latin typeface="Cambria Math" panose="02040503050406030204" pitchFamily="18" charset="0"/>
                      </a:rPr>
                      <m:t>𝑛</m:t>
                    </m:r>
                  </m:oMath>
                </a14:m>
                <a:r>
                  <a:rPr lang="en-US" altLang="zh-CN" b="0" dirty="0"/>
                  <a:t> </a:t>
                </a:r>
                <a:r>
                  <a:rPr lang="zh-CN" altLang="en-US" b="0" dirty="0"/>
                  <a:t>的最高次项，去掉前面的常数即得到其近似，例如在刚才的 </a:t>
                </a:r>
                <a14:m>
                  <m:oMath xmlns:m="http://schemas.openxmlformats.org/officeDocument/2006/math">
                    <m:r>
                      <a:rPr lang="en-US" altLang="zh-CN" i="1">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r>
                          <a:rPr lang="en-US" altLang="zh-CN" i="1">
                            <a:latin typeface="Cambria Math" panose="02040503050406030204" pitchFamily="18" charset="0"/>
                          </a:rPr>
                          <m:t>𝑛</m:t>
                        </m:r>
                      </m:e>
                      <m:sup>
                        <m:r>
                          <a:rPr lang="en-US" altLang="zh-CN" i="1">
                            <a:latin typeface="Cambria Math" panose="02040503050406030204" pitchFamily="18" charset="0"/>
                          </a:rPr>
                          <m:t>3</m:t>
                        </m:r>
                      </m:sup>
                    </m:sSup>
                    <m:r>
                      <a:rPr lang="en-US" altLang="zh-CN" i="1">
                        <a:latin typeface="Cambria Math" panose="02040503050406030204" pitchFamily="18" charset="0"/>
                      </a:rPr>
                      <m:t>+3</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a:rPr lang="en-US" altLang="zh-CN" i="1">
                        <a:latin typeface="Cambria Math" panose="02040503050406030204" pitchFamily="18" charset="0"/>
                      </a:rPr>
                      <m:t>−6</m:t>
                    </m:r>
                    <m:r>
                      <a:rPr lang="en-US" altLang="zh-CN" i="1">
                        <a:latin typeface="Cambria Math" panose="02040503050406030204" pitchFamily="18" charset="0"/>
                      </a:rPr>
                      <m:t>𝑛</m:t>
                    </m:r>
                    <m:r>
                      <a:rPr lang="en-US" altLang="zh-CN" i="1">
                        <a:latin typeface="Cambria Math" panose="02040503050406030204" pitchFamily="18" charset="0"/>
                      </a:rPr>
                      <m:t>+4</m:t>
                    </m:r>
                    <m:r>
                      <a:rPr lang="zh-CN" altLang="en-US" i="1" smtClean="0">
                        <a:latin typeface="Cambria Math" panose="02040503050406030204" pitchFamily="18" charset="0"/>
                      </a:rPr>
                      <m:t>，</m:t>
                    </m:r>
                  </m:oMath>
                </a14:m>
                <a:r>
                  <a:rPr lang="zh-CN" altLang="en-US" dirty="0"/>
                  <a:t>我们一般取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oMath>
                </a14:m>
                <a:r>
                  <a:rPr lang="en-US" altLang="zh-CN" b="0" dirty="0"/>
                  <a:t> </a:t>
                </a:r>
                <a:r>
                  <a:rPr lang="zh-CN" altLang="en-US" b="0" dirty="0"/>
                  <a:t>作为其近似，为了方便，我们通常使用 </a:t>
                </a:r>
                <a14:m>
                  <m:oMath xmlns:m="http://schemas.openxmlformats.org/officeDocument/2006/math">
                    <m:r>
                      <a:rPr lang="en-US" altLang="zh-CN" b="0" i="1" smtClean="0">
                        <a:latin typeface="Cambria Math" panose="02040503050406030204" pitchFamily="18" charset="0"/>
                      </a:rPr>
                      <m:t>𝑂</m:t>
                    </m:r>
                  </m:oMath>
                </a14:m>
                <a:r>
                  <a:rPr lang="en-US" altLang="zh-CN" b="0" dirty="0"/>
                  <a:t> </a:t>
                </a:r>
                <a:r>
                  <a:rPr lang="zh-CN" altLang="en-US" b="0" dirty="0"/>
                  <a:t>记号来表示</a:t>
                </a:r>
                <a:r>
                  <a:rPr lang="zh-CN" altLang="en-US" dirty="0"/>
                  <a:t>时间复杂度，所以我们可以说一个算法的时间复杂度为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b="0" dirty="0"/>
                  <a:t>。</a:t>
                </a:r>
                <a:endParaRPr lang="en-US" altLang="zh-CN" b="0" dirty="0"/>
              </a:p>
              <a:p>
                <a:endParaRPr lang="en-US" altLang="zh-CN" dirty="0"/>
              </a:p>
              <a:p>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34D285F2-62BE-4553-8EF0-55383182D146}"/>
                  </a:ext>
                </a:extLst>
              </p:cNvPr>
              <p:cNvSpPr>
                <a:spLocks noGrp="1" noRot="1" noChangeAspect="1" noMove="1" noResize="1" noEditPoints="1" noAdjustHandles="1" noChangeArrowheads="1" noChangeShapeType="1" noTextEdit="1"/>
              </p:cNvSpPr>
              <p:nvPr>
                <p:ph idx="1"/>
              </p:nvPr>
            </p:nvSpPr>
            <p:spPr>
              <a:xfrm>
                <a:off x="838200" y="521547"/>
                <a:ext cx="10515600" cy="5655415"/>
              </a:xfrm>
              <a:blipFill>
                <a:blip r:embed="rId2"/>
                <a:stretch>
                  <a:fillRect l="-928" t="-1726" r="-4174" b="-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760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94C1A-5D94-4FDF-AE4C-3C344784BC36}"/>
              </a:ext>
            </a:extLst>
          </p:cNvPr>
          <p:cNvSpPr>
            <a:spLocks noGrp="1"/>
          </p:cNvSpPr>
          <p:nvPr>
            <p:ph type="title"/>
          </p:nvPr>
        </p:nvSpPr>
        <p:spPr>
          <a:solidFill>
            <a:schemeClr val="tx1">
              <a:alpha val="25000"/>
            </a:schemeClr>
          </a:solidFill>
        </p:spPr>
        <p:txBody>
          <a:bodyPr/>
          <a:lstStyle/>
          <a:p>
            <a:r>
              <a:rPr lang="en-US" altLang="zh-CN" dirty="0"/>
              <a:t>What’s STL?</a:t>
            </a:r>
            <a:endParaRPr lang="zh-CN" altLang="en-US" dirty="0"/>
          </a:p>
        </p:txBody>
      </p:sp>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solidFill>
            <a:schemeClr val="tx1">
              <a:alpha val="25000"/>
            </a:schemeClr>
          </a:solidFill>
        </p:spPr>
        <p:txBody>
          <a:bodyPr/>
          <a:lstStyle/>
          <a:p>
            <a:r>
              <a:rPr lang="en-US" altLang="zh-CN" dirty="0"/>
              <a:t>STL (Standard Template Library)</a:t>
            </a:r>
            <a:r>
              <a:rPr lang="zh-CN" altLang="en-US" dirty="0"/>
              <a:t>，即标准模板库，是一套功能强大的算法和数据结构库，提供了一些比较常用的算法和数据结构的实现。</a:t>
            </a:r>
            <a:endParaRPr lang="en-US" altLang="zh-CN" dirty="0"/>
          </a:p>
          <a:p>
            <a:r>
              <a:rPr lang="en-US" altLang="zh-CN" dirty="0"/>
              <a:t>STL </a:t>
            </a:r>
            <a:r>
              <a:rPr lang="zh-CN" altLang="en-US" dirty="0"/>
              <a:t>的核心包括：</a:t>
            </a:r>
            <a:endParaRPr lang="en-US" altLang="zh-CN" dirty="0"/>
          </a:p>
          <a:p>
            <a:pPr lvl="1"/>
            <a:r>
              <a:rPr lang="zh-CN" altLang="en-US" dirty="0"/>
              <a:t>容器 </a:t>
            </a:r>
            <a:r>
              <a:rPr lang="en-US" altLang="zh-CN" dirty="0"/>
              <a:t>(Containers)</a:t>
            </a:r>
            <a:r>
              <a:rPr lang="zh-CN" altLang="en-US" dirty="0"/>
              <a:t>，可以理解为数据结构的一种实现，如栈、队列等</a:t>
            </a:r>
            <a:endParaRPr lang="en-US" altLang="zh-CN" dirty="0"/>
          </a:p>
          <a:p>
            <a:pPr lvl="1"/>
            <a:r>
              <a:rPr lang="zh-CN" altLang="en-US" dirty="0"/>
              <a:t>算法 </a:t>
            </a:r>
            <a:r>
              <a:rPr lang="en-US" altLang="zh-CN" dirty="0"/>
              <a:t>(Algorithms)</a:t>
            </a:r>
            <a:r>
              <a:rPr lang="zh-CN" altLang="en-US" dirty="0"/>
              <a:t>，即为一些算法的实现，最常用的如排序算法</a:t>
            </a:r>
            <a:endParaRPr lang="en-US" altLang="zh-CN" dirty="0"/>
          </a:p>
          <a:p>
            <a:pPr lvl="1"/>
            <a:r>
              <a:rPr lang="zh-CN" altLang="en-US" dirty="0"/>
              <a:t>迭代器 </a:t>
            </a:r>
            <a:r>
              <a:rPr lang="en-US" altLang="zh-CN" dirty="0"/>
              <a:t>(iterators)</a:t>
            </a:r>
            <a:r>
              <a:rPr lang="zh-CN" altLang="en-US" dirty="0"/>
              <a:t>，用于遍历容器的一种工具，迭代器和容器之间的关系可以理解为指针和数组之间的关系</a:t>
            </a:r>
          </a:p>
        </p:txBody>
      </p:sp>
    </p:spTree>
    <p:extLst>
      <p:ext uri="{BB962C8B-B14F-4D97-AF65-F5344CB8AC3E}">
        <p14:creationId xmlns:p14="http://schemas.microsoft.com/office/powerpoint/2010/main" val="416138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94C1A-5D94-4FDF-AE4C-3C344784BC36}"/>
              </a:ext>
            </a:extLst>
          </p:cNvPr>
          <p:cNvSpPr>
            <a:spLocks noGrp="1"/>
          </p:cNvSpPr>
          <p:nvPr>
            <p:ph type="title"/>
          </p:nvPr>
        </p:nvSpPr>
        <p:spPr>
          <a:solidFill>
            <a:schemeClr val="tx1">
              <a:alpha val="25000"/>
            </a:schemeClr>
          </a:solidFill>
        </p:spPr>
        <p:txBody>
          <a:bodyPr/>
          <a:lstStyle/>
          <a:p>
            <a:r>
              <a:rPr lang="en-US" altLang="zh-CN" dirty="0"/>
              <a:t>What’s template (</a:t>
            </a:r>
            <a:r>
              <a:rPr lang="zh-CN" altLang="en-US" dirty="0"/>
              <a:t>模板</a:t>
            </a:r>
            <a:r>
              <a:rPr lang="en-US" altLang="zh-CN" dirty="0"/>
              <a:t>)?</a:t>
            </a:r>
            <a:endParaRPr lang="zh-CN" altLang="en-US" dirty="0"/>
          </a:p>
        </p:txBody>
      </p:sp>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solidFill>
            <a:schemeClr val="tx1">
              <a:alpha val="25000"/>
            </a:schemeClr>
          </a:solidFill>
        </p:spPr>
        <p:txBody>
          <a:bodyPr/>
          <a:lstStyle/>
          <a:p>
            <a:r>
              <a:rPr lang="en-US" altLang="zh-CN" dirty="0"/>
              <a:t>template </a:t>
            </a:r>
            <a:r>
              <a:rPr lang="zh-CN" altLang="en-US" dirty="0"/>
              <a:t>是 </a:t>
            </a:r>
            <a:r>
              <a:rPr lang="en-US" altLang="zh-CN" dirty="0" err="1"/>
              <a:t>c++</a:t>
            </a:r>
            <a:r>
              <a:rPr lang="en-US" altLang="zh-CN" dirty="0"/>
              <a:t> </a:t>
            </a:r>
            <a:r>
              <a:rPr lang="zh-CN" altLang="en-US" dirty="0"/>
              <a:t>的一个语法特性，我们在编程的时候往往遇到这样的问题：</a:t>
            </a:r>
            <a:endParaRPr lang="en-US" altLang="zh-CN" dirty="0"/>
          </a:p>
          <a:p>
            <a:r>
              <a:rPr lang="zh-CN" altLang="en-US" dirty="0"/>
              <a:t>我们想实现取两个数最大值的一个函数，但是因为数据类型的缘故，我们只能对每种我们要用的数据类型都写一个函数。</a:t>
            </a:r>
          </a:p>
          <a:p>
            <a:endParaRPr lang="zh-CN" altLang="en-US" dirty="0"/>
          </a:p>
        </p:txBody>
      </p:sp>
      <p:pic>
        <p:nvPicPr>
          <p:cNvPr id="5" name="图片 4">
            <a:extLst>
              <a:ext uri="{FF2B5EF4-FFF2-40B4-BE49-F238E27FC236}">
                <a16:creationId xmlns:a16="http://schemas.microsoft.com/office/drawing/2014/main" id="{16764EBB-7A49-43E6-BA7F-ACC3A631D5E7}"/>
              </a:ext>
            </a:extLst>
          </p:cNvPr>
          <p:cNvPicPr>
            <a:picLocks noChangeAspect="1"/>
          </p:cNvPicPr>
          <p:nvPr/>
        </p:nvPicPr>
        <p:blipFill>
          <a:blip r:embed="rId2"/>
          <a:stretch>
            <a:fillRect/>
          </a:stretch>
        </p:blipFill>
        <p:spPr>
          <a:xfrm>
            <a:off x="3901962" y="3541578"/>
            <a:ext cx="4388076" cy="2635385"/>
          </a:xfrm>
          <a:prstGeom prst="rect">
            <a:avLst/>
          </a:prstGeom>
        </p:spPr>
      </p:pic>
    </p:spTree>
    <p:extLst>
      <p:ext uri="{BB962C8B-B14F-4D97-AF65-F5344CB8AC3E}">
        <p14:creationId xmlns:p14="http://schemas.microsoft.com/office/powerpoint/2010/main" val="193737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xfrm>
            <a:off x="838200" y="562187"/>
            <a:ext cx="10515600" cy="5608003"/>
          </a:xfrm>
          <a:solidFill>
            <a:schemeClr val="tx1">
              <a:alpha val="25000"/>
            </a:schemeClr>
          </a:solidFill>
        </p:spPr>
        <p:txBody>
          <a:bodyPr/>
          <a:lstStyle/>
          <a:p>
            <a:r>
              <a:rPr lang="zh-CN" altLang="en-US" dirty="0"/>
              <a:t>但是有了模板，问题就变得简单了：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代码中的 </a:t>
            </a:r>
            <a:r>
              <a:rPr lang="en-US" altLang="zh-CN" dirty="0"/>
              <a:t>T </a:t>
            </a:r>
            <a:r>
              <a:rPr lang="zh-CN" altLang="en-US" dirty="0"/>
              <a:t>是直到某种数据类型，模板会根据函数执行时具体传入的参数的数据类型来自动识别 </a:t>
            </a:r>
            <a:r>
              <a:rPr lang="en-US" altLang="zh-CN" dirty="0"/>
              <a:t>T </a:t>
            </a:r>
            <a:r>
              <a:rPr lang="zh-CN" altLang="en-US" dirty="0"/>
              <a:t>是哪一种数据类型。当然对于一个结构体，我们也可以使用模板：</a:t>
            </a:r>
          </a:p>
        </p:txBody>
      </p:sp>
      <p:pic>
        <p:nvPicPr>
          <p:cNvPr id="7" name="图片 6">
            <a:extLst>
              <a:ext uri="{FF2B5EF4-FFF2-40B4-BE49-F238E27FC236}">
                <a16:creationId xmlns:a16="http://schemas.microsoft.com/office/drawing/2014/main" id="{17DEECE2-1D29-42CA-B5C3-8C00B3618CFE}"/>
              </a:ext>
            </a:extLst>
          </p:cNvPr>
          <p:cNvPicPr>
            <a:picLocks noChangeAspect="1"/>
          </p:cNvPicPr>
          <p:nvPr/>
        </p:nvPicPr>
        <p:blipFill>
          <a:blip r:embed="rId2"/>
          <a:stretch>
            <a:fillRect/>
          </a:stretch>
        </p:blipFill>
        <p:spPr>
          <a:xfrm>
            <a:off x="3662023" y="1209365"/>
            <a:ext cx="4867954" cy="2219635"/>
          </a:xfrm>
          <a:prstGeom prst="rect">
            <a:avLst/>
          </a:prstGeom>
        </p:spPr>
      </p:pic>
      <p:pic>
        <p:nvPicPr>
          <p:cNvPr id="13" name="图片 12">
            <a:extLst>
              <a:ext uri="{FF2B5EF4-FFF2-40B4-BE49-F238E27FC236}">
                <a16:creationId xmlns:a16="http://schemas.microsoft.com/office/drawing/2014/main" id="{86F1D7AF-E84A-4843-B935-EC9CAC5933DB}"/>
              </a:ext>
            </a:extLst>
          </p:cNvPr>
          <p:cNvPicPr>
            <a:picLocks noChangeAspect="1"/>
          </p:cNvPicPr>
          <p:nvPr/>
        </p:nvPicPr>
        <p:blipFill>
          <a:blip r:embed="rId3"/>
          <a:stretch>
            <a:fillRect/>
          </a:stretch>
        </p:blipFill>
        <p:spPr>
          <a:xfrm>
            <a:off x="7640320" y="4490891"/>
            <a:ext cx="2100424" cy="1679299"/>
          </a:xfrm>
          <a:prstGeom prst="rect">
            <a:avLst/>
          </a:prstGeom>
        </p:spPr>
      </p:pic>
    </p:spTree>
    <p:extLst>
      <p:ext uri="{BB962C8B-B14F-4D97-AF65-F5344CB8AC3E}">
        <p14:creationId xmlns:p14="http://schemas.microsoft.com/office/powerpoint/2010/main" val="388981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94C1A-5D94-4FDF-AE4C-3C344784BC36}"/>
              </a:ext>
            </a:extLst>
          </p:cNvPr>
          <p:cNvSpPr>
            <a:spLocks noGrp="1"/>
          </p:cNvSpPr>
          <p:nvPr>
            <p:ph type="title"/>
          </p:nvPr>
        </p:nvSpPr>
        <p:spPr>
          <a:solidFill>
            <a:schemeClr val="tx1">
              <a:alpha val="25000"/>
            </a:schemeClr>
          </a:solidFill>
        </p:spPr>
        <p:txBody>
          <a:bodyPr/>
          <a:lstStyle/>
          <a:p>
            <a:r>
              <a:rPr lang="zh-CN" altLang="en-US" dirty="0"/>
              <a:t>命名空间</a:t>
            </a:r>
          </a:p>
        </p:txBody>
      </p:sp>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solidFill>
            <a:schemeClr val="tx1">
              <a:alpha val="25000"/>
            </a:schemeClr>
          </a:solidFill>
        </p:spPr>
        <p:txBody>
          <a:bodyPr/>
          <a:lstStyle/>
          <a:p>
            <a:r>
              <a:rPr lang="zh-CN" altLang="en-US" dirty="0"/>
              <a:t>在写代码的过程中，代码和代码所用的库中不可避免的出现函数、变量名冲突的情况，为此 </a:t>
            </a:r>
            <a:r>
              <a:rPr lang="en-US" altLang="zh-CN" dirty="0" err="1"/>
              <a:t>c++</a:t>
            </a:r>
            <a:r>
              <a:rPr lang="en-US" altLang="zh-CN" dirty="0"/>
              <a:t> </a:t>
            </a:r>
            <a:r>
              <a:rPr lang="zh-CN" altLang="en-US" dirty="0"/>
              <a:t>引入了命名空间的概念，可以通过命名空间这种附加信息来区分同名的变量、函数、结构体等。</a:t>
            </a:r>
            <a:endParaRPr lang="en-US" altLang="zh-CN" dirty="0"/>
          </a:p>
          <a:p>
            <a:r>
              <a:rPr lang="zh-CN" altLang="en-US" dirty="0"/>
              <a:t>当使用指定命名空间的变量时要像右图一样</a:t>
            </a:r>
            <a:endParaRPr lang="en-US" altLang="zh-CN" dirty="0"/>
          </a:p>
          <a:p>
            <a:r>
              <a:rPr lang="en-US" altLang="zh-CN" dirty="0"/>
              <a:t>STL </a:t>
            </a:r>
            <a:r>
              <a:rPr lang="zh-CN" altLang="en-US" dirty="0"/>
              <a:t>的所有内容都放在了名为 </a:t>
            </a:r>
            <a:r>
              <a:rPr lang="en-US" altLang="zh-CN" dirty="0"/>
              <a:t>std </a:t>
            </a:r>
            <a:r>
              <a:rPr lang="zh-CN" altLang="en-US" dirty="0"/>
              <a:t>的命名空间中</a:t>
            </a:r>
            <a:endParaRPr lang="en-US" altLang="zh-CN" dirty="0"/>
          </a:p>
          <a:p>
            <a:r>
              <a:rPr lang="zh-CN" altLang="en-US" dirty="0"/>
              <a:t>如果不希望每次都像右图那样调用可以在程序</a:t>
            </a:r>
            <a:endParaRPr lang="en-US" altLang="zh-CN" dirty="0"/>
          </a:p>
          <a:p>
            <a:pPr marL="0" indent="0">
              <a:buNone/>
            </a:pPr>
            <a:r>
              <a:rPr lang="zh-CN" altLang="en-US" dirty="0"/>
              <a:t>正式开始前加上</a:t>
            </a:r>
          </a:p>
        </p:txBody>
      </p:sp>
      <p:pic>
        <p:nvPicPr>
          <p:cNvPr id="5" name="图片 4">
            <a:extLst>
              <a:ext uri="{FF2B5EF4-FFF2-40B4-BE49-F238E27FC236}">
                <a16:creationId xmlns:a16="http://schemas.microsoft.com/office/drawing/2014/main" id="{54918F7C-93D7-4AA2-A491-C6383BCC067F}"/>
              </a:ext>
            </a:extLst>
          </p:cNvPr>
          <p:cNvPicPr>
            <a:picLocks noChangeAspect="1"/>
          </p:cNvPicPr>
          <p:nvPr/>
        </p:nvPicPr>
        <p:blipFill>
          <a:blip r:embed="rId2"/>
          <a:stretch>
            <a:fillRect/>
          </a:stretch>
        </p:blipFill>
        <p:spPr>
          <a:xfrm>
            <a:off x="8450320" y="3108620"/>
            <a:ext cx="2680974" cy="2944850"/>
          </a:xfrm>
          <a:prstGeom prst="rect">
            <a:avLst/>
          </a:prstGeom>
        </p:spPr>
      </p:pic>
      <p:pic>
        <p:nvPicPr>
          <p:cNvPr id="9" name="图片 8">
            <a:extLst>
              <a:ext uri="{FF2B5EF4-FFF2-40B4-BE49-F238E27FC236}">
                <a16:creationId xmlns:a16="http://schemas.microsoft.com/office/drawing/2014/main" id="{52BDFC32-A195-4B40-BEEE-FF15185EB2B0}"/>
              </a:ext>
            </a:extLst>
          </p:cNvPr>
          <p:cNvPicPr>
            <a:picLocks noChangeAspect="1"/>
          </p:cNvPicPr>
          <p:nvPr/>
        </p:nvPicPr>
        <p:blipFill>
          <a:blip r:embed="rId3"/>
          <a:stretch>
            <a:fillRect/>
          </a:stretch>
        </p:blipFill>
        <p:spPr>
          <a:xfrm>
            <a:off x="2333468" y="5193398"/>
            <a:ext cx="3839111" cy="752580"/>
          </a:xfrm>
          <a:prstGeom prst="rect">
            <a:avLst/>
          </a:prstGeom>
        </p:spPr>
      </p:pic>
    </p:spTree>
    <p:extLst>
      <p:ext uri="{BB962C8B-B14F-4D97-AF65-F5344CB8AC3E}">
        <p14:creationId xmlns:p14="http://schemas.microsoft.com/office/powerpoint/2010/main" val="257367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94C1A-5D94-4FDF-AE4C-3C344784BC36}"/>
              </a:ext>
            </a:extLst>
          </p:cNvPr>
          <p:cNvSpPr>
            <a:spLocks noGrp="1"/>
          </p:cNvSpPr>
          <p:nvPr>
            <p:ph type="title"/>
          </p:nvPr>
        </p:nvSpPr>
        <p:spPr>
          <a:solidFill>
            <a:schemeClr val="tx1">
              <a:alpha val="25000"/>
            </a:schemeClr>
          </a:solidFill>
        </p:spPr>
        <p:txBody>
          <a:bodyPr/>
          <a:lstStyle/>
          <a:p>
            <a:r>
              <a:rPr lang="en-US" altLang="zh-CN" dirty="0"/>
              <a:t>std::vector </a:t>
            </a:r>
            <a:r>
              <a:rPr lang="zh-CN" altLang="en-US" dirty="0"/>
              <a:t>不定长数组</a:t>
            </a:r>
          </a:p>
        </p:txBody>
      </p:sp>
      <p:sp>
        <p:nvSpPr>
          <p:cNvPr id="3" name="内容占位符 2">
            <a:extLst>
              <a:ext uri="{FF2B5EF4-FFF2-40B4-BE49-F238E27FC236}">
                <a16:creationId xmlns:a16="http://schemas.microsoft.com/office/drawing/2014/main" id="{34D285F2-62BE-4553-8EF0-55383182D146}"/>
              </a:ext>
            </a:extLst>
          </p:cNvPr>
          <p:cNvSpPr>
            <a:spLocks noGrp="1"/>
          </p:cNvSpPr>
          <p:nvPr>
            <p:ph idx="1"/>
          </p:nvPr>
        </p:nvSpPr>
        <p:spPr>
          <a:solidFill>
            <a:schemeClr val="tx1">
              <a:alpha val="25000"/>
            </a:schemeClr>
          </a:solidFill>
        </p:spPr>
        <p:txBody>
          <a:bodyPr/>
          <a:lstStyle/>
          <a:p>
            <a:r>
              <a:rPr lang="en-US" altLang="zh-CN" dirty="0"/>
              <a:t>vector </a:t>
            </a:r>
            <a:r>
              <a:rPr lang="zh-CN" altLang="en-US" dirty="0"/>
              <a:t>是 </a:t>
            </a:r>
            <a:r>
              <a:rPr lang="en-US" altLang="zh-CN" dirty="0"/>
              <a:t>STL </a:t>
            </a:r>
            <a:r>
              <a:rPr lang="zh-CN" altLang="en-US" dirty="0"/>
              <a:t>中比较常用的一种容器，我们平常开数组都需要提前约定好数组大小，即使使用 </a:t>
            </a:r>
            <a:r>
              <a:rPr lang="en-US" altLang="zh-CN" dirty="0"/>
              <a:t>malloc </a:t>
            </a:r>
            <a:r>
              <a:rPr lang="zh-CN" altLang="en-US" dirty="0"/>
              <a:t>等方式动态申请空间，如果要拓展一个数组还是比较困难的，而 </a:t>
            </a:r>
            <a:r>
              <a:rPr lang="en-US" altLang="zh-CN" dirty="0"/>
              <a:t>vector </a:t>
            </a:r>
            <a:r>
              <a:rPr lang="zh-CN" altLang="en-US" dirty="0"/>
              <a:t>正好具备了动态拓展，删除数据的能力。</a:t>
            </a:r>
            <a:r>
              <a:rPr lang="en-US" altLang="zh-CN" dirty="0"/>
              <a:t>vector </a:t>
            </a:r>
            <a:r>
              <a:rPr lang="zh-CN" altLang="en-US" dirty="0"/>
              <a:t>是一段段申请内存的，使得在拓展时不会频繁的申请内存。</a:t>
            </a:r>
            <a:endParaRPr lang="en-US" altLang="zh-CN" dirty="0"/>
          </a:p>
          <a:p>
            <a:r>
              <a:rPr lang="en-US" altLang="zh-CN" dirty="0"/>
              <a:t>vector </a:t>
            </a:r>
            <a:r>
              <a:rPr lang="zh-CN" altLang="en-US" dirty="0"/>
              <a:t>是模板结构体，模板中的数据类型代表数组中元素的数据类型，需要 </a:t>
            </a:r>
            <a:r>
              <a:rPr lang="en-US" altLang="zh-CN" dirty="0"/>
              <a:t>“vector” </a:t>
            </a:r>
            <a:r>
              <a:rPr lang="zh-CN" altLang="en-US" dirty="0"/>
              <a:t>这个头文件，如要声明一个 </a:t>
            </a:r>
            <a:r>
              <a:rPr lang="en-US" altLang="zh-CN" dirty="0"/>
              <a:t>int </a:t>
            </a:r>
            <a:r>
              <a:rPr lang="zh-CN" altLang="en-US" dirty="0"/>
              <a:t>类型的 </a:t>
            </a:r>
            <a:r>
              <a:rPr lang="en-US" altLang="zh-CN" dirty="0"/>
              <a:t>vector</a:t>
            </a:r>
            <a:r>
              <a:rPr lang="zh-CN" altLang="en-US" dirty="0"/>
              <a:t>，则：</a:t>
            </a:r>
            <a:endParaRPr lang="en-US" altLang="zh-CN" dirty="0"/>
          </a:p>
          <a:p>
            <a:endParaRPr lang="zh-CN" altLang="en-US" dirty="0"/>
          </a:p>
        </p:txBody>
      </p:sp>
      <p:pic>
        <p:nvPicPr>
          <p:cNvPr id="6" name="图片 5">
            <a:extLst>
              <a:ext uri="{FF2B5EF4-FFF2-40B4-BE49-F238E27FC236}">
                <a16:creationId xmlns:a16="http://schemas.microsoft.com/office/drawing/2014/main" id="{7464747B-8CF2-4A1E-871D-9794DEA8A95F}"/>
              </a:ext>
            </a:extLst>
          </p:cNvPr>
          <p:cNvPicPr>
            <a:picLocks noChangeAspect="1"/>
          </p:cNvPicPr>
          <p:nvPr/>
        </p:nvPicPr>
        <p:blipFill>
          <a:blip r:embed="rId2"/>
          <a:stretch>
            <a:fillRect/>
          </a:stretch>
        </p:blipFill>
        <p:spPr>
          <a:xfrm>
            <a:off x="2164635" y="5192312"/>
            <a:ext cx="3372321" cy="428685"/>
          </a:xfrm>
          <a:prstGeom prst="rect">
            <a:avLst/>
          </a:prstGeom>
        </p:spPr>
      </p:pic>
      <p:pic>
        <p:nvPicPr>
          <p:cNvPr id="8" name="图片 7">
            <a:extLst>
              <a:ext uri="{FF2B5EF4-FFF2-40B4-BE49-F238E27FC236}">
                <a16:creationId xmlns:a16="http://schemas.microsoft.com/office/drawing/2014/main" id="{22BF0871-CC32-443A-86BE-66777A4BFFBA}"/>
              </a:ext>
            </a:extLst>
          </p:cNvPr>
          <p:cNvPicPr>
            <a:picLocks noChangeAspect="1"/>
          </p:cNvPicPr>
          <p:nvPr/>
        </p:nvPicPr>
        <p:blipFill>
          <a:blip r:embed="rId3"/>
          <a:stretch>
            <a:fillRect/>
          </a:stretch>
        </p:blipFill>
        <p:spPr>
          <a:xfrm>
            <a:off x="6965752" y="4939905"/>
            <a:ext cx="2959252" cy="933498"/>
          </a:xfrm>
          <a:prstGeom prst="rect">
            <a:avLst/>
          </a:prstGeom>
        </p:spPr>
      </p:pic>
    </p:spTree>
    <p:extLst>
      <p:ext uri="{BB962C8B-B14F-4D97-AF65-F5344CB8AC3E}">
        <p14:creationId xmlns:p14="http://schemas.microsoft.com/office/powerpoint/2010/main" val="3663402958"/>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bg1"/>
          </a:solidFill>
        </a:ln>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457</TotalTime>
  <Words>1957</Words>
  <Application>Microsoft Office PowerPoint</Application>
  <PresentationFormat>宽屏</PresentationFormat>
  <Paragraphs>133</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Arial</vt:lpstr>
      <vt:lpstr>Calibri</vt:lpstr>
      <vt:lpstr>Calibri Light</vt:lpstr>
      <vt:lpstr>Cambria Math</vt:lpstr>
      <vt:lpstr>Office Theme</vt:lpstr>
      <vt:lpstr>STL 初步</vt:lpstr>
      <vt:lpstr>Content</vt:lpstr>
      <vt:lpstr>时间复杂度</vt:lpstr>
      <vt:lpstr>PowerPoint 演示文稿</vt:lpstr>
      <vt:lpstr>What’s STL?</vt:lpstr>
      <vt:lpstr>What’s template (模板)?</vt:lpstr>
      <vt:lpstr>PowerPoint 演示文稿</vt:lpstr>
      <vt:lpstr>命名空间</vt:lpstr>
      <vt:lpstr>std::vector 不定长数组</vt:lpstr>
      <vt:lpstr>一些成员函数</vt:lpstr>
      <vt:lpstr>访问 vector 中的元素</vt:lpstr>
      <vt:lpstr>自动类型推导与范围 for 语句</vt:lpstr>
      <vt:lpstr>C++ 新版本语法 and 迭代器</vt:lpstr>
      <vt:lpstr>用 vector 进行存图</vt:lpstr>
      <vt:lpstr>带权图</vt:lpstr>
      <vt:lpstr>PowerPoint 演示文稿</vt:lpstr>
      <vt:lpstr>std::queue</vt:lpstr>
      <vt:lpstr>双端队列 std::deque</vt:lpstr>
      <vt:lpstr>优先队列 std::priority_queue</vt:lpstr>
      <vt:lpstr>std::stack</vt:lpstr>
      <vt:lpstr>成员函数</vt:lpstr>
      <vt:lpstr>一些思维题？</vt:lpstr>
      <vt:lpstr>栈与递归的关系</vt:lpstr>
      <vt:lpstr>一些参考网站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相关知识 (I)</dc:title>
  <dc:creator>Zhang Nickel</dc:creator>
  <cp:lastModifiedBy>Zhang Nickel</cp:lastModifiedBy>
  <cp:revision>45</cp:revision>
  <dcterms:created xsi:type="dcterms:W3CDTF">2022-01-07T23:35:27Z</dcterms:created>
  <dcterms:modified xsi:type="dcterms:W3CDTF">2022-01-08T10:17:15Z</dcterms:modified>
</cp:coreProperties>
</file>