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3"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80" r:id="rId24"/>
    <p:sldId id="281" r:id="rId25"/>
    <p:sldId id="282"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320312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270689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51487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35000"/>
            </a:schemeClr>
          </a:solidFill>
        </p:spPr>
        <p:txBody>
          <a:bodyPr/>
          <a:lstStyle/>
          <a:p>
            <a:r>
              <a:rPr lang="zh-CN" altLang="en-US" dirty="0"/>
              <a:t>单击此处编辑母版标题样式</a:t>
            </a:r>
            <a:endParaRPr lang="en-US" dirty="0"/>
          </a:p>
        </p:txBody>
      </p:sp>
      <p:sp>
        <p:nvSpPr>
          <p:cNvPr id="3" name="Content Placeholder 2"/>
          <p:cNvSpPr>
            <a:spLocks noGrp="1"/>
          </p:cNvSpPr>
          <p:nvPr>
            <p:ph idx="1"/>
          </p:nvPr>
        </p:nvSpPr>
        <p:spPr>
          <a:solidFill>
            <a:schemeClr val="bg1">
              <a:alpha val="35000"/>
            </a:schemeClr>
          </a:solidFill>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5448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149468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7654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413688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112908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330649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23706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A6FD446-B0C1-4EE9-9247-E9F0F85822F6}" type="datetimeFigureOut">
              <a:rPr lang="zh-CN" altLang="en-US" smtClean="0"/>
              <a:t>2022/1/15</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F8BFD3C-A226-42D8-A670-592229DBE61C}" type="slidenum">
              <a:rPr lang="zh-CN" altLang="en-US" smtClean="0"/>
              <a:t>‹#›</a:t>
            </a:fld>
            <a:endParaRPr lang="zh-CN" altLang="en-US"/>
          </a:p>
        </p:txBody>
      </p:sp>
    </p:spTree>
    <p:extLst>
      <p:ext uri="{BB962C8B-B14F-4D97-AF65-F5344CB8AC3E}">
        <p14:creationId xmlns:p14="http://schemas.microsoft.com/office/powerpoint/2010/main" val="188750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bg1">
              <a:alpha val="35000"/>
            </a:schemeClr>
          </a:solidFill>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bg1">
              <a:alpha val="35000"/>
            </a:scheme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687030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forces.com/problemset/problem/1598/C"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uogu.com.cn/problem/P6328"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uogu.com.cn/problem/P2220"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atcoder.jp/contests/abc234/tasks/abc234_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09C249-F257-4A58-9A61-C7DA78410993}"/>
              </a:ext>
            </a:extLst>
          </p:cNvPr>
          <p:cNvSpPr txBox="1">
            <a:spLocks/>
          </p:cNvSpPr>
          <p:nvPr/>
        </p:nvSpPr>
        <p:spPr>
          <a:xfrm>
            <a:off x="1524000" y="2226732"/>
            <a:ext cx="9144000" cy="988747"/>
          </a:xfrm>
          <a:prstGeom prst="rect">
            <a:avLst/>
          </a:prstGeom>
          <a:solidFill>
            <a:schemeClr val="bg1">
              <a:alpha val="1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t>STL </a:t>
            </a:r>
            <a:r>
              <a:rPr lang="zh-CN" altLang="en-US"/>
              <a:t>初步</a:t>
            </a:r>
            <a:endParaRPr lang="zh-CN" altLang="en-US" dirty="0"/>
          </a:p>
        </p:txBody>
      </p:sp>
      <p:sp>
        <p:nvSpPr>
          <p:cNvPr id="11" name="副标题 2">
            <a:extLst>
              <a:ext uri="{FF2B5EF4-FFF2-40B4-BE49-F238E27FC236}">
                <a16:creationId xmlns:a16="http://schemas.microsoft.com/office/drawing/2014/main" id="{0029F454-FF31-4A9B-BD3B-DD5B1C38BE59}"/>
              </a:ext>
            </a:extLst>
          </p:cNvPr>
          <p:cNvSpPr>
            <a:spLocks noGrp="1"/>
          </p:cNvSpPr>
          <p:nvPr>
            <p:ph type="subTitle" idx="1"/>
          </p:nvPr>
        </p:nvSpPr>
        <p:spPr>
          <a:xfrm>
            <a:off x="1524000" y="3215479"/>
            <a:ext cx="9144000" cy="429947"/>
          </a:xfrm>
          <a:solidFill>
            <a:schemeClr val="bg1">
              <a:alpha val="10000"/>
            </a:schemeClr>
          </a:solidFill>
        </p:spPr>
        <p:txBody>
          <a:bodyPr/>
          <a:lstStyle/>
          <a:p>
            <a:r>
              <a:rPr lang="zh-CN" altLang="en-US" dirty="0"/>
              <a:t>计 </a:t>
            </a:r>
            <a:r>
              <a:rPr lang="en-US" altLang="zh-CN" dirty="0"/>
              <a:t>2107 </a:t>
            </a:r>
            <a:r>
              <a:rPr lang="zh-CN" altLang="en-US" dirty="0"/>
              <a:t>班张天翔</a:t>
            </a:r>
          </a:p>
        </p:txBody>
      </p:sp>
    </p:spTree>
    <p:extLst>
      <p:ext uri="{BB962C8B-B14F-4D97-AF65-F5344CB8AC3E}">
        <p14:creationId xmlns:p14="http://schemas.microsoft.com/office/powerpoint/2010/main" val="314709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132F8-8BE9-4B93-9FDE-13EC583B7F47}"/>
              </a:ext>
            </a:extLst>
          </p:cNvPr>
          <p:cNvSpPr>
            <a:spLocks noGrp="1"/>
          </p:cNvSpPr>
          <p:nvPr>
            <p:ph type="title"/>
          </p:nvPr>
        </p:nvSpPr>
        <p:spPr/>
        <p:txBody>
          <a:bodyPr/>
          <a:lstStyle/>
          <a:p>
            <a:r>
              <a:rPr lang="en-US" altLang="zh-CN" dirty="0"/>
              <a:t>std::map </a:t>
            </a:r>
            <a:r>
              <a:rPr lang="zh-CN" altLang="en-US" dirty="0"/>
              <a:t>映射</a:t>
            </a:r>
          </a:p>
        </p:txBody>
      </p:sp>
      <p:sp>
        <p:nvSpPr>
          <p:cNvPr id="3" name="内容占位符 2">
            <a:extLst>
              <a:ext uri="{FF2B5EF4-FFF2-40B4-BE49-F238E27FC236}">
                <a16:creationId xmlns:a16="http://schemas.microsoft.com/office/drawing/2014/main" id="{5B9BCB2E-BB9F-427A-B652-9AE489CDD5B7}"/>
              </a:ext>
            </a:extLst>
          </p:cNvPr>
          <p:cNvSpPr>
            <a:spLocks noGrp="1"/>
          </p:cNvSpPr>
          <p:nvPr>
            <p:ph idx="1"/>
          </p:nvPr>
        </p:nvSpPr>
        <p:spPr/>
        <p:txBody>
          <a:bodyPr/>
          <a:lstStyle/>
          <a:p>
            <a:r>
              <a:rPr lang="en-US" altLang="zh-CN" dirty="0"/>
              <a:t>map </a:t>
            </a:r>
            <a:r>
              <a:rPr lang="zh-CN" altLang="en-US" dirty="0"/>
              <a:t>可以理解为是一个可以以任何数据类型为下标，可以存储任何数据类型的数组，类似于 </a:t>
            </a:r>
            <a:r>
              <a:rPr lang="en-US" altLang="zh-CN" dirty="0"/>
              <a:t>python </a:t>
            </a:r>
            <a:r>
              <a:rPr lang="zh-CN" altLang="en-US" dirty="0"/>
              <a:t>中的字典。也可以理解为两个从一个数据类型取值集合到另一个数据类型取值集合的映射。</a:t>
            </a:r>
            <a:endParaRPr lang="en-US" altLang="zh-CN" dirty="0"/>
          </a:p>
          <a:p>
            <a:r>
              <a:rPr lang="zh-CN" altLang="en-US" dirty="0"/>
              <a:t>如下面就声明了一个以 </a:t>
            </a:r>
            <a:r>
              <a:rPr lang="en-US" altLang="zh-CN" dirty="0"/>
              <a:t>char </a:t>
            </a:r>
            <a:r>
              <a:rPr lang="zh-CN" altLang="en-US" dirty="0"/>
              <a:t>为下标，存储 </a:t>
            </a:r>
            <a:r>
              <a:rPr lang="en-US" altLang="zh-CN" dirty="0"/>
              <a:t>int </a:t>
            </a:r>
            <a:r>
              <a:rPr lang="zh-CN" altLang="en-US" dirty="0"/>
              <a:t>的“数组”。其重载了 </a:t>
            </a:r>
            <a:r>
              <a:rPr lang="en-US" altLang="zh-CN" dirty="0"/>
              <a:t>[] </a:t>
            </a:r>
            <a:r>
              <a:rPr lang="zh-CN" altLang="en-US" dirty="0"/>
              <a:t>运算符，所以直接通过“数组下标”的方式就可以访问容器中的元素。</a:t>
            </a:r>
            <a:endParaRPr lang="en-US" altLang="zh-CN" dirty="0"/>
          </a:p>
          <a:p>
            <a:endParaRPr lang="zh-CN" altLang="en-US" dirty="0"/>
          </a:p>
        </p:txBody>
      </p:sp>
      <p:pic>
        <p:nvPicPr>
          <p:cNvPr id="5" name="图片 4">
            <a:extLst>
              <a:ext uri="{FF2B5EF4-FFF2-40B4-BE49-F238E27FC236}">
                <a16:creationId xmlns:a16="http://schemas.microsoft.com/office/drawing/2014/main" id="{B9053B54-95CD-4C42-9FB7-D656A99259C5}"/>
              </a:ext>
            </a:extLst>
          </p:cNvPr>
          <p:cNvPicPr>
            <a:picLocks noChangeAspect="1"/>
          </p:cNvPicPr>
          <p:nvPr/>
        </p:nvPicPr>
        <p:blipFill>
          <a:blip r:embed="rId2"/>
          <a:stretch>
            <a:fillRect/>
          </a:stretch>
        </p:blipFill>
        <p:spPr>
          <a:xfrm>
            <a:off x="4484213" y="4319109"/>
            <a:ext cx="3223573" cy="1666423"/>
          </a:xfrm>
          <a:prstGeom prst="rect">
            <a:avLst/>
          </a:prstGeom>
        </p:spPr>
      </p:pic>
    </p:spTree>
    <p:extLst>
      <p:ext uri="{BB962C8B-B14F-4D97-AF65-F5344CB8AC3E}">
        <p14:creationId xmlns:p14="http://schemas.microsoft.com/office/powerpoint/2010/main" val="367403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83559-79AF-431F-B471-4F104BACB1A1}"/>
              </a:ext>
            </a:extLst>
          </p:cNvPr>
          <p:cNvSpPr>
            <a:spLocks noGrp="1"/>
          </p:cNvSpPr>
          <p:nvPr>
            <p:ph type="title"/>
          </p:nvPr>
        </p:nvSpPr>
        <p:spPr/>
        <p:txBody>
          <a:bodyPr/>
          <a:lstStyle/>
          <a:p>
            <a:r>
              <a:rPr lang="zh-CN" altLang="en-US" dirty="0"/>
              <a:t>一些成员函数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C4D00F-B54B-470C-AE50-A1D72A72BBF5}"/>
                  </a:ext>
                </a:extLst>
              </p:cNvPr>
              <p:cNvSpPr>
                <a:spLocks noGrp="1"/>
              </p:cNvSpPr>
              <p:nvPr>
                <p:ph idx="1"/>
              </p:nvPr>
            </p:nvSpPr>
            <p:spPr/>
            <p:txBody>
              <a:bodyPr/>
              <a:lstStyle/>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的有</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并不常用</a:t>
                </a:r>
                <a:r>
                  <a:rPr lang="en-US" altLang="zh-CN" dirty="0">
                    <a:sym typeface="Wingdings" panose="05000000000000000000" pitchFamily="2" charset="2"/>
                  </a:rPr>
                  <a:t>)</a:t>
                </a:r>
                <a:endParaRPr lang="en-US" altLang="zh-CN" dirty="0"/>
              </a:p>
              <a:p>
                <a:pPr lvl="1"/>
                <a:r>
                  <a:rPr lang="en-US" altLang="zh-CN" dirty="0"/>
                  <a:t>insert(pair&lt;T1, T2&gt;), erase(pair&lt;T1, T2&gt;)</a:t>
                </a:r>
              </a:p>
              <a:p>
                <a:pPr lvl="1"/>
                <a:r>
                  <a:rPr lang="en-US" altLang="zh-CN" dirty="0" err="1"/>
                  <a:t>lower_bound</a:t>
                </a:r>
                <a:r>
                  <a:rPr lang="en-US" altLang="zh-CN" dirty="0"/>
                  <a:t>(</a:t>
                </a:r>
                <a:r>
                  <a:rPr lang="en-US" altLang="zh-CN" dirty="0" err="1"/>
                  <a:t>val</a:t>
                </a:r>
                <a:r>
                  <a:rPr lang="en-US" altLang="zh-CN" dirty="0"/>
                  <a:t>), </a:t>
                </a:r>
                <a:r>
                  <a:rPr lang="en-US" altLang="zh-CN" dirty="0" err="1"/>
                  <a:t>upper_bound</a:t>
                </a:r>
                <a:r>
                  <a:rPr lang="en-US" altLang="zh-CN" dirty="0"/>
                  <a:t>(</a:t>
                </a:r>
                <a:r>
                  <a:rPr lang="en-US" altLang="zh-CN" dirty="0" err="1"/>
                  <a:t>val</a:t>
                </a:r>
                <a:r>
                  <a:rPr lang="en-US" altLang="zh-CN" dirty="0"/>
                  <a:t>)</a:t>
                </a:r>
              </a:p>
              <a:p>
                <a:pPr lvl="1"/>
                <a:r>
                  <a:rPr lang="zh-CN" altLang="en-US" dirty="0"/>
                  <a:t>使用 </a:t>
                </a:r>
                <a:r>
                  <a:rPr lang="en-US" altLang="zh-CN" dirty="0"/>
                  <a:t>[] </a:t>
                </a:r>
                <a:r>
                  <a:rPr lang="zh-CN" altLang="en-US" dirty="0"/>
                  <a:t>访问一次 </a:t>
                </a:r>
                <a:r>
                  <a:rPr lang="en-US" altLang="zh-CN" dirty="0"/>
                  <a:t>map </a:t>
                </a:r>
                <a:r>
                  <a:rPr lang="zh-CN" altLang="en-US" dirty="0"/>
                  <a:t>内的元素</a:t>
                </a:r>
                <a:r>
                  <a:rPr lang="en-US" altLang="zh-CN" dirty="0"/>
                  <a:t> </a:t>
                </a:r>
              </a:p>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的有：</a:t>
                </a:r>
                <a:endParaRPr lang="en-US" altLang="zh-CN" dirty="0"/>
              </a:p>
              <a:p>
                <a:pPr lvl="1"/>
                <a:r>
                  <a:rPr lang="en-US" altLang="zh-CN" dirty="0"/>
                  <a:t>clear(), size(), empty(), swap()</a:t>
                </a:r>
                <a:endParaRPr lang="zh-CN" altLang="en-US" dirty="0"/>
              </a:p>
            </p:txBody>
          </p:sp>
        </mc:Choice>
        <mc:Fallback xmlns="">
          <p:sp>
            <p:nvSpPr>
              <p:cNvPr id="3" name="内容占位符 2">
                <a:extLst>
                  <a:ext uri="{FF2B5EF4-FFF2-40B4-BE49-F238E27FC236}">
                    <a16:creationId xmlns:a16="http://schemas.microsoft.com/office/drawing/2014/main" id="{E9C4D00F-B54B-470C-AE50-A1D72A72BBF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6B60173-AE85-4D24-86E0-4960F46E2D40}"/>
              </a:ext>
            </a:extLst>
          </p:cNvPr>
          <p:cNvPicPr>
            <a:picLocks noChangeAspect="1"/>
          </p:cNvPicPr>
          <p:nvPr/>
        </p:nvPicPr>
        <p:blipFill>
          <a:blip r:embed="rId3"/>
          <a:stretch>
            <a:fillRect/>
          </a:stretch>
        </p:blipFill>
        <p:spPr>
          <a:xfrm>
            <a:off x="4820718" y="4437694"/>
            <a:ext cx="2550564" cy="1644442"/>
          </a:xfrm>
          <a:prstGeom prst="rect">
            <a:avLst/>
          </a:prstGeom>
        </p:spPr>
      </p:pic>
    </p:spTree>
    <p:extLst>
      <p:ext uri="{BB962C8B-B14F-4D97-AF65-F5344CB8AC3E}">
        <p14:creationId xmlns:p14="http://schemas.microsoft.com/office/powerpoint/2010/main" val="56316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48F60-4986-4361-B542-D8DED7CDE152}"/>
              </a:ext>
            </a:extLst>
          </p:cNvPr>
          <p:cNvSpPr>
            <a:spLocks noGrp="1"/>
          </p:cNvSpPr>
          <p:nvPr>
            <p:ph type="title"/>
          </p:nvPr>
        </p:nvSpPr>
        <p:spPr/>
        <p:txBody>
          <a:bodyPr/>
          <a:lstStyle/>
          <a:p>
            <a:r>
              <a:rPr lang="en-US" altLang="zh-CN" dirty="0"/>
              <a:t>std::</a:t>
            </a:r>
            <a:r>
              <a:rPr lang="en-US" altLang="zh-CN" dirty="0" err="1"/>
              <a:t>unordered_set</a:t>
            </a:r>
            <a:r>
              <a:rPr lang="en-US" altLang="zh-CN" dirty="0"/>
              <a:t> </a:t>
            </a:r>
            <a:r>
              <a:rPr lang="zh-CN" altLang="en-US" dirty="0"/>
              <a:t>和</a:t>
            </a:r>
            <a:r>
              <a:rPr lang="en-US" altLang="zh-CN" dirty="0"/>
              <a:t> std::</a:t>
            </a:r>
            <a:r>
              <a:rPr lang="en-US" altLang="zh-CN" dirty="0" err="1"/>
              <a:t>unordered_map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C85587-8397-4892-96A7-7C555FA27BCC}"/>
                  </a:ext>
                </a:extLst>
              </p:cNvPr>
              <p:cNvSpPr>
                <a:spLocks noGrp="1"/>
              </p:cNvSpPr>
              <p:nvPr>
                <p:ph idx="1"/>
              </p:nvPr>
            </p:nvSpPr>
            <p:spPr/>
            <p:txBody>
              <a:bodyPr/>
              <a:lstStyle/>
              <a:p>
                <a:r>
                  <a:rPr lang="zh-CN" altLang="en-US" dirty="0"/>
                  <a:t>和 </a:t>
                </a:r>
                <a:r>
                  <a:rPr lang="en-US" altLang="zh-CN" dirty="0"/>
                  <a:t>set / map </a:t>
                </a:r>
                <a:r>
                  <a:rPr lang="zh-CN" altLang="en-US" dirty="0"/>
                  <a:t>在功能上和使用上完全相同，唯一不同的是 </a:t>
                </a:r>
                <a:r>
                  <a:rPr lang="en-US" altLang="zh-CN" dirty="0"/>
                  <a:t>map / set </a:t>
                </a:r>
                <a:r>
                  <a:rPr lang="zh-CN" altLang="en-US" dirty="0"/>
                  <a:t>使用红黑树实现，而 </a:t>
                </a:r>
                <a:r>
                  <a:rPr lang="en-US" altLang="zh-CN" dirty="0"/>
                  <a:t>unordered </a:t>
                </a:r>
                <a:r>
                  <a:rPr lang="zh-CN" altLang="en-US" dirty="0"/>
                  <a:t>的系列使用的是哈希表实现，所以一般来说使用 </a:t>
                </a:r>
                <a:r>
                  <a:rPr lang="en-US" altLang="zh-CN" dirty="0" err="1"/>
                  <a:t>unoredered</a:t>
                </a:r>
                <a:r>
                  <a:rPr lang="en-US" altLang="zh-CN" dirty="0"/>
                  <a:t> </a:t>
                </a:r>
                <a:r>
                  <a:rPr lang="zh-CN" altLang="en-US" dirty="0"/>
                  <a:t>系列能将一次访问内部元素的复杂度降至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但是如果故意构造数据，导致过多哈希冲突，会使得单次询问复杂度升至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需谨慎使用。</a:t>
                </a:r>
                <a:endParaRPr lang="en-US" altLang="zh-CN" dirty="0"/>
              </a:p>
              <a:p>
                <a:endParaRPr lang="en-US" altLang="zh-CN" dirty="0"/>
              </a:p>
              <a:p>
                <a:r>
                  <a:rPr lang="zh-CN" altLang="en-US" dirty="0"/>
                  <a:t>另外 </a:t>
                </a:r>
                <a:r>
                  <a:rPr lang="en-US" altLang="zh-CN" dirty="0" err="1"/>
                  <a:t>unoredered</a:t>
                </a:r>
                <a:r>
                  <a:rPr lang="en-US" altLang="zh-CN" dirty="0"/>
                  <a:t> </a:t>
                </a:r>
                <a:r>
                  <a:rPr lang="zh-CN" altLang="en-US" dirty="0"/>
                  <a:t>系列没有提供 </a:t>
                </a:r>
                <a:r>
                  <a:rPr lang="en-US" altLang="zh-CN" dirty="0" err="1"/>
                  <a:t>lower_bound</a:t>
                </a:r>
                <a:r>
                  <a:rPr lang="en-US" altLang="zh-CN" dirty="0"/>
                  <a:t> </a:t>
                </a:r>
                <a:r>
                  <a:rPr lang="zh-CN" altLang="en-US" dirty="0"/>
                  <a:t>和 </a:t>
                </a:r>
                <a:r>
                  <a:rPr lang="en-US" altLang="zh-CN" dirty="0" err="1"/>
                  <a:t>upper_bound</a:t>
                </a:r>
                <a:r>
                  <a:rPr lang="en-US" altLang="zh-CN" dirty="0"/>
                  <a:t> </a:t>
                </a:r>
                <a:r>
                  <a:rPr lang="zh-CN" altLang="en-US" dirty="0"/>
                  <a:t>的实现。</a:t>
                </a:r>
              </a:p>
            </p:txBody>
          </p:sp>
        </mc:Choice>
        <mc:Fallback xmlns="">
          <p:sp>
            <p:nvSpPr>
              <p:cNvPr id="3" name="内容占位符 2">
                <a:extLst>
                  <a:ext uri="{FF2B5EF4-FFF2-40B4-BE49-F238E27FC236}">
                    <a16:creationId xmlns:a16="http://schemas.microsoft.com/office/drawing/2014/main" id="{45C85587-8397-4892-96A7-7C555FA27BCC}"/>
                  </a:ext>
                </a:extLst>
              </p:cNvPr>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066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6A8A-A364-4701-B698-0A38B183485C}"/>
              </a:ext>
            </a:extLst>
          </p:cNvPr>
          <p:cNvSpPr>
            <a:spLocks noGrp="1"/>
          </p:cNvSpPr>
          <p:nvPr>
            <p:ph type="title"/>
          </p:nvPr>
        </p:nvSpPr>
        <p:spPr/>
        <p:txBody>
          <a:bodyPr/>
          <a:lstStyle/>
          <a:p>
            <a:r>
              <a:rPr lang="en-US" altLang="zh-CN" dirty="0">
                <a:hlinkClick r:id="rId3"/>
              </a:rPr>
              <a:t>CF1598C Delete Two Elements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AB781C-2665-42EF-A473-69C716490454}"/>
                  </a:ext>
                </a:extLst>
              </p:cNvPr>
              <p:cNvSpPr>
                <a:spLocks noGrp="1"/>
              </p:cNvSpPr>
              <p:nvPr>
                <p:ph idx="1"/>
              </p:nvPr>
            </p:nvSpPr>
            <p:spPr>
              <a:solidFill>
                <a:schemeClr val="bg1">
                  <a:alpha val="35000"/>
                </a:schemeClr>
              </a:solidFill>
            </p:spPr>
            <p:txBody>
              <a:bodyPr>
                <a:normAutofit/>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的自然数序列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，问存在多少对数对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，使得在删去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t> 后，新产生的序列和原来的序列的平均值相同？</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81AB781C-2665-42EF-A473-69C716490454}"/>
                  </a:ext>
                </a:extLst>
              </p:cNvPr>
              <p:cNvSpPr>
                <a:spLocks noGrp="1" noRot="1" noChangeAspect="1" noMove="1" noResize="1" noEditPoints="1" noAdjustHandles="1" noChangeArrowheads="1" noChangeShapeType="1" noTextEdit="1"/>
              </p:cNvSpPr>
              <p:nvPr>
                <p:ph idx="1"/>
              </p:nvPr>
            </p:nvSpPr>
            <p:spPr>
              <a:blipFill>
                <a:blip r:embed="rId4"/>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405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A4538B-17A1-4713-BC30-C3B60E79831D}"/>
                  </a:ext>
                </a:extLst>
              </p:cNvPr>
              <p:cNvSpPr>
                <a:spLocks noGrp="1"/>
              </p:cNvSpPr>
              <p:nvPr>
                <p:ph idx="1"/>
              </p:nvPr>
            </p:nvSpPr>
            <p:spPr>
              <a:xfrm>
                <a:off x="838200" y="365125"/>
                <a:ext cx="10515600" cy="5811838"/>
              </a:xfrm>
              <a:solidFill>
                <a:schemeClr val="bg1">
                  <a:alpha val="35000"/>
                </a:schemeClr>
              </a:solidFill>
            </p:spPr>
            <p:txBody>
              <a:bodyPr>
                <a:normAutofit/>
              </a:bodyPr>
              <a:lstStyle/>
              <a:p>
                <a:r>
                  <a:rPr lang="zh-CN" altLang="en-US" dirty="0"/>
                  <a:t>先考虑若删去两个数后序列的平均数不变，要求删去的两个数满足什么条件。设删去的是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dirty="0"/>
                  <a:t>则：</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nary>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num>
                        <m:den>
                          <m:r>
                            <a:rPr lang="en-US" altLang="zh-CN" i="1">
                              <a:latin typeface="Cambria Math" panose="02040503050406030204" pitchFamily="18" charset="0"/>
                            </a:rPr>
                            <m:t>𝑛</m:t>
                          </m:r>
                          <m:r>
                            <a:rPr lang="en-US" altLang="zh-CN" b="0" i="1" smtClean="0">
                              <a:latin typeface="Cambria Math" panose="02040503050406030204" pitchFamily="18" charset="0"/>
                            </a:rPr>
                            <m:t>−2</m:t>
                          </m:r>
                        </m:den>
                      </m:f>
                    </m:oMath>
                  </m:oMathPara>
                </a14:m>
                <a:endParaRPr lang="en-US" altLang="zh-CN" dirty="0"/>
              </a:p>
              <a:p>
                <a:r>
                  <a:rPr lang="zh-CN" altLang="en-US" dirty="0"/>
                  <a:t>化简之后为：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=2</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nary>
                        </m:num>
                        <m:den>
                          <m:r>
                            <a:rPr lang="en-US" altLang="zh-CN" b="0" i="1" smtClean="0">
                              <a:latin typeface="Cambria Math" panose="02040503050406030204" pitchFamily="18" charset="0"/>
                            </a:rPr>
                            <m:t>𝑛</m:t>
                          </m:r>
                        </m:den>
                      </m:f>
                    </m:oMath>
                  </m:oMathPara>
                </a14:m>
                <a:endParaRPr lang="en-US" altLang="zh-CN" dirty="0"/>
              </a:p>
              <a:p>
                <a:r>
                  <a:rPr lang="zh-CN" altLang="en-US" dirty="0"/>
                  <a:t>若设序列中所有数的和为 </a:t>
                </a:r>
                <a14:m>
                  <m:oMath xmlns:m="http://schemas.openxmlformats.org/officeDocument/2006/math">
                    <m:r>
                      <a:rPr lang="en-US" altLang="zh-CN" b="0" i="1" smtClean="0">
                        <a:latin typeface="Cambria Math" panose="02040503050406030204" pitchFamily="18" charset="0"/>
                      </a:rPr>
                      <m:t>𝑠𝑢𝑚</m:t>
                    </m:r>
                    <m:r>
                      <a:rPr lang="zh-CN" altLang="en-US" i="1">
                        <a:latin typeface="Cambria Math" panose="02040503050406030204" pitchFamily="18" charset="0"/>
                      </a:rPr>
                      <m:t>，</m:t>
                    </m:r>
                  </m:oMath>
                </a14:m>
                <a:r>
                  <a:rPr lang="zh-CN" altLang="en-US" dirty="0"/>
                  <a:t>则删除的两个数的和必然为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𝑠𝑢𝑚</m:t>
                        </m:r>
                      </m:num>
                      <m:den>
                        <m:r>
                          <a:rPr lang="en-US" altLang="zh-CN" b="0" i="1" smtClean="0">
                            <a:latin typeface="Cambria Math" panose="02040503050406030204" pitchFamily="18" charset="0"/>
                          </a:rPr>
                          <m:t>𝑛</m:t>
                        </m:r>
                      </m:den>
                    </m:f>
                  </m:oMath>
                </a14:m>
                <a:r>
                  <a:rPr lang="zh-CN" altLang="en-US" dirty="0"/>
                  <a:t>（如果其不是整数，则不存在符合条件的数对）。所以问题变为了统计有多少对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使得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𝑠𝑢𝑚</m:t>
                        </m:r>
                      </m:num>
                      <m:den>
                        <m:r>
                          <a:rPr lang="en-US" altLang="zh-CN" b="0" i="1" smtClean="0">
                            <a:latin typeface="Cambria Math" panose="02040503050406030204" pitchFamily="18" charset="0"/>
                          </a:rPr>
                          <m:t>𝑛</m:t>
                        </m:r>
                      </m:den>
                    </m:f>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D2A4538B-17A1-4713-BC30-C3B60E79831D}"/>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3"/>
                <a:stretch>
                  <a:fillRect l="-1043" t="-19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135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9B3382-B9E9-4463-A2B6-1753D70434F9}"/>
                  </a:ext>
                </a:extLst>
              </p:cNvPr>
              <p:cNvSpPr>
                <a:spLocks noGrp="1"/>
              </p:cNvSpPr>
              <p:nvPr>
                <p:ph idx="1"/>
              </p:nvPr>
            </p:nvSpPr>
            <p:spPr>
              <a:xfrm>
                <a:off x="838200" y="365125"/>
                <a:ext cx="10515600" cy="5811838"/>
              </a:xfrm>
              <a:solidFill>
                <a:schemeClr val="bg1">
                  <a:alpha val="35000"/>
                </a:schemeClr>
              </a:solidFill>
            </p:spPr>
            <p:txBody>
              <a:bodyPr/>
              <a:lstStyle/>
              <a:p>
                <a:r>
                  <a:rPr lang="zh-CN" altLang="en-US" dirty="0"/>
                  <a:t>由于数据范围的缘故，我们需要一个接近线性的算法。我们考虑设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oMath>
                </a14:m>
                <a:r>
                  <a:rPr lang="zh-CN" altLang="en-US" dirty="0"/>
                  <a:t> 表明，当前遍历到的位置之前，存在多少个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en-US" altLang="zh-CN" dirty="0"/>
                  <a:t>. </a:t>
                </a:r>
                <a:r>
                  <a:rPr lang="zh-CN" altLang="en-US" dirty="0"/>
                  <a:t>这样答案即为遍历到位置 </a:t>
                </a:r>
                <a14:m>
                  <m:oMath xmlns:m="http://schemas.openxmlformats.org/officeDocument/2006/math">
                    <m:r>
                      <a:rPr lang="en-US" altLang="zh-CN" b="0" i="1" smtClean="0">
                        <a:latin typeface="Cambria Math" panose="02040503050406030204" pitchFamily="18" charset="0"/>
                      </a:rPr>
                      <m:t>𝑖</m:t>
                    </m:r>
                  </m:oMath>
                </a14:m>
                <a:r>
                  <a:rPr lang="zh-CN" altLang="en-US" dirty="0"/>
                  <a:t> 时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𝑠𝑢𝑚</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ub>
                    </m:sSub>
                  </m:oMath>
                </a14:m>
                <a:r>
                  <a:rPr lang="zh-CN" altLang="en-US" dirty="0"/>
                  <a:t> 的值求和。我们只需在遍历时及时更新 </a:t>
                </a:r>
                <a14:m>
                  <m:oMath xmlns:m="http://schemas.openxmlformats.org/officeDocument/2006/math">
                    <m:r>
                      <a:rPr lang="en-US" altLang="zh-CN" b="0" i="1" smtClean="0">
                        <a:latin typeface="Cambria Math" panose="02040503050406030204" pitchFamily="18" charset="0"/>
                      </a:rPr>
                      <m:t>𝑓</m:t>
                    </m:r>
                  </m:oMath>
                </a14:m>
                <a:r>
                  <a:rPr lang="zh-CN" altLang="en-US" dirty="0"/>
                  <a:t> 即可。</a:t>
                </a:r>
                <a:endParaRPr lang="en-US" altLang="zh-CN" dirty="0"/>
              </a:p>
              <a:p>
                <a:endParaRPr lang="en-US" altLang="zh-CN" dirty="0"/>
              </a:p>
              <a:p>
                <a:r>
                  <a:rPr lang="zh-CN" altLang="en-US" dirty="0"/>
                  <a:t>考虑到 </a:t>
                </a:r>
                <a14:m>
                  <m:oMath xmlns:m="http://schemas.openxmlformats.org/officeDocument/2006/math">
                    <m:r>
                      <a:rPr lang="en-US" altLang="zh-CN" b="0" i="1" smtClean="0">
                        <a:latin typeface="Cambria Math" panose="02040503050406030204" pitchFamily="18" charset="0"/>
                      </a:rPr>
                      <m:t>𝑓</m:t>
                    </m:r>
                  </m:oMath>
                </a14:m>
                <a:r>
                  <a:rPr lang="zh-CN" altLang="en-US" dirty="0"/>
                  <a:t> 如果开成数组，那么最大要开到 </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 才可以。而显然，系统一般不允许开这么大的数组，所以我们拿时间换空间，使用一个 </a:t>
                </a:r>
                <a:r>
                  <a:rPr lang="en-US" altLang="zh-CN" dirty="0"/>
                  <a:t>int </a:t>
                </a:r>
                <a:r>
                  <a:rPr lang="zh-CN" altLang="en-US" dirty="0"/>
                  <a:t>到 </a:t>
                </a:r>
                <a:r>
                  <a:rPr lang="en-US" altLang="zh-CN" dirty="0"/>
                  <a:t>int </a:t>
                </a:r>
                <a:r>
                  <a:rPr lang="zh-CN" altLang="en-US" dirty="0"/>
                  <a:t>的映射即可解决问题。</a:t>
                </a:r>
                <a:endParaRPr lang="en-US" altLang="zh-CN" dirty="0"/>
              </a:p>
              <a:p>
                <a:endParaRPr lang="en-US" altLang="zh-CN" dirty="0"/>
              </a:p>
              <a:p>
                <a:r>
                  <a:rPr lang="zh-CN" altLang="en-US" dirty="0"/>
                  <a:t>需要注意的是本题的数据是刻意构造过的，使用 </a:t>
                </a:r>
                <a:r>
                  <a:rPr lang="en-US" altLang="zh-CN" dirty="0" err="1"/>
                  <a:t>unordered_map</a:t>
                </a:r>
                <a:r>
                  <a:rPr lang="en-US" altLang="zh-CN" dirty="0"/>
                  <a:t> </a:t>
                </a:r>
                <a:r>
                  <a:rPr lang="zh-CN" altLang="en-US" dirty="0"/>
                  <a:t>会因为哈希冲突而使其复杂度退化，进而使得程序运行超出题目时间限制。</a:t>
                </a:r>
              </a:p>
            </p:txBody>
          </p:sp>
        </mc:Choice>
        <mc:Fallback xmlns="">
          <p:sp>
            <p:nvSpPr>
              <p:cNvPr id="3" name="内容占位符 2">
                <a:extLst>
                  <a:ext uri="{FF2B5EF4-FFF2-40B4-BE49-F238E27FC236}">
                    <a16:creationId xmlns:a16="http://schemas.microsoft.com/office/drawing/2014/main" id="{4A9B3382-B9E9-4463-A2B6-1753D70434F9}"/>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3"/>
                <a:stretch>
                  <a:fillRect l="-1043" t="-19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011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B3F45-BCF4-4943-B69C-3F4A91DC35F8}"/>
              </a:ext>
            </a:extLst>
          </p:cNvPr>
          <p:cNvSpPr>
            <a:spLocks noGrp="1"/>
          </p:cNvSpPr>
          <p:nvPr>
            <p:ph type="title"/>
          </p:nvPr>
        </p:nvSpPr>
        <p:spPr/>
        <p:txBody>
          <a:bodyPr/>
          <a:lstStyle/>
          <a:p>
            <a:r>
              <a:rPr lang="en-US" altLang="zh-CN" dirty="0"/>
              <a:t>std::</a:t>
            </a:r>
            <a:r>
              <a:rPr lang="en-US" altLang="zh-CN" dirty="0" err="1"/>
              <a:t>bitset</a:t>
            </a:r>
            <a:endParaRPr lang="zh-CN" altLang="en-US" dirty="0"/>
          </a:p>
        </p:txBody>
      </p:sp>
      <p:sp>
        <p:nvSpPr>
          <p:cNvPr id="3" name="内容占位符 2">
            <a:extLst>
              <a:ext uri="{FF2B5EF4-FFF2-40B4-BE49-F238E27FC236}">
                <a16:creationId xmlns:a16="http://schemas.microsoft.com/office/drawing/2014/main" id="{3F0C75C3-8A14-45FA-BBF5-139873056066}"/>
              </a:ext>
            </a:extLst>
          </p:cNvPr>
          <p:cNvSpPr>
            <a:spLocks noGrp="1"/>
          </p:cNvSpPr>
          <p:nvPr>
            <p:ph idx="1"/>
          </p:nvPr>
        </p:nvSpPr>
        <p:spPr/>
        <p:txBody>
          <a:bodyPr/>
          <a:lstStyle/>
          <a:p>
            <a:r>
              <a:rPr lang="en-US" altLang="zh-CN" dirty="0" err="1"/>
              <a:t>bitset</a:t>
            </a:r>
            <a:r>
              <a:rPr lang="zh-CN" altLang="en-US" dirty="0"/>
              <a:t> 即为压位优化的 </a:t>
            </a:r>
            <a:r>
              <a:rPr lang="en-US" altLang="zh-CN" dirty="0"/>
              <a:t>01 </a:t>
            </a:r>
            <a:r>
              <a:rPr lang="zh-CN" altLang="en-US" dirty="0"/>
              <a:t>数组，即通过多个 </a:t>
            </a:r>
            <a:r>
              <a:rPr lang="en-US" altLang="zh-CN" dirty="0"/>
              <a:t>64 </a:t>
            </a:r>
            <a:r>
              <a:rPr lang="zh-CN" altLang="en-US" dirty="0"/>
              <a:t>位无符号超长整形拼成的一个 </a:t>
            </a:r>
            <a:r>
              <a:rPr lang="en-US" altLang="zh-CN" dirty="0"/>
              <a:t>01 </a:t>
            </a:r>
            <a:r>
              <a:rPr lang="zh-CN" altLang="en-US" dirty="0"/>
              <a:t>数组。在需要使用 </a:t>
            </a:r>
            <a:r>
              <a:rPr lang="en-US" altLang="zh-CN" dirty="0"/>
              <a:t>01 </a:t>
            </a:r>
            <a:r>
              <a:rPr lang="zh-CN" altLang="en-US" dirty="0"/>
              <a:t>序列来表示信息的时候可以用到它。</a:t>
            </a:r>
            <a:endParaRPr lang="en-US" altLang="zh-CN" dirty="0"/>
          </a:p>
          <a:p>
            <a:endParaRPr lang="en-US" altLang="zh-CN" dirty="0"/>
          </a:p>
          <a:p>
            <a:r>
              <a:rPr lang="en-US" altLang="zh-CN" dirty="0" err="1"/>
              <a:t>bitset</a:t>
            </a:r>
            <a:r>
              <a:rPr lang="en-US" altLang="zh-CN" dirty="0"/>
              <a:t> </a:t>
            </a:r>
            <a:r>
              <a:rPr lang="zh-CN" altLang="en-US" dirty="0"/>
              <a:t>比较特殊，声明 </a:t>
            </a:r>
            <a:r>
              <a:rPr lang="en-US" altLang="zh-CN" dirty="0" err="1"/>
              <a:t>bitset</a:t>
            </a:r>
            <a:r>
              <a:rPr lang="en-US" altLang="zh-CN" dirty="0"/>
              <a:t> </a:t>
            </a:r>
            <a:r>
              <a:rPr lang="zh-CN" altLang="en-US" dirty="0"/>
              <a:t>需要预先确定其可以存储多少位。比如，如下声明了一个长度为</a:t>
            </a:r>
            <a:r>
              <a:rPr lang="en-US" altLang="zh-CN" dirty="0"/>
              <a:t> 1000 </a:t>
            </a:r>
            <a:r>
              <a:rPr lang="zh-CN" altLang="en-US" dirty="0"/>
              <a:t>的 </a:t>
            </a:r>
            <a:r>
              <a:rPr lang="en-US" altLang="zh-CN" dirty="0" err="1"/>
              <a:t>bitset</a:t>
            </a:r>
            <a:r>
              <a:rPr lang="en-US" altLang="zh-CN" dirty="0"/>
              <a:t>.</a:t>
            </a:r>
            <a:endParaRPr lang="zh-CN" altLang="en-US" dirty="0"/>
          </a:p>
        </p:txBody>
      </p:sp>
      <p:pic>
        <p:nvPicPr>
          <p:cNvPr id="5" name="图片 4">
            <a:extLst>
              <a:ext uri="{FF2B5EF4-FFF2-40B4-BE49-F238E27FC236}">
                <a16:creationId xmlns:a16="http://schemas.microsoft.com/office/drawing/2014/main" id="{DF79B9BD-BE84-463E-9B5F-AFB3F19B3B11}"/>
              </a:ext>
            </a:extLst>
          </p:cNvPr>
          <p:cNvPicPr>
            <a:picLocks noChangeAspect="1"/>
          </p:cNvPicPr>
          <p:nvPr/>
        </p:nvPicPr>
        <p:blipFill>
          <a:blip r:embed="rId2"/>
          <a:stretch>
            <a:fillRect/>
          </a:stretch>
        </p:blipFill>
        <p:spPr>
          <a:xfrm>
            <a:off x="4671813" y="4871677"/>
            <a:ext cx="2848373" cy="609685"/>
          </a:xfrm>
          <a:prstGeom prst="rect">
            <a:avLst/>
          </a:prstGeom>
        </p:spPr>
      </p:pic>
    </p:spTree>
    <p:extLst>
      <p:ext uri="{BB962C8B-B14F-4D97-AF65-F5344CB8AC3E}">
        <p14:creationId xmlns:p14="http://schemas.microsoft.com/office/powerpoint/2010/main" val="387728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A9687-C128-45E0-925B-E2BF80CDA52A}"/>
              </a:ext>
            </a:extLst>
          </p:cNvPr>
          <p:cNvSpPr>
            <a:spLocks noGrp="1"/>
          </p:cNvSpPr>
          <p:nvPr>
            <p:ph type="title"/>
          </p:nvPr>
        </p:nvSpPr>
        <p:spPr/>
        <p:txBody>
          <a:bodyPr/>
          <a:lstStyle/>
          <a:p>
            <a:r>
              <a:rPr lang="zh-CN" altLang="en-US" dirty="0"/>
              <a:t>一些成员函数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C4F2B6-3D95-4C6A-A550-46A3DC215019}"/>
                  </a:ext>
                </a:extLst>
              </p:cNvPr>
              <p:cNvSpPr>
                <a:spLocks noGrp="1"/>
              </p:cNvSpPr>
              <p:nvPr>
                <p:ph idx="1"/>
              </p:nvPr>
            </p:nvSpPr>
            <p:spPr/>
            <p:txBody>
              <a:bodyPr>
                <a:noAutofit/>
              </a:bodyPr>
              <a:lstStyle/>
              <a:p>
                <a:r>
                  <a:rPr lang="zh-CN" altLang="en-US" dirty="0"/>
                  <a:t>时间复杂度为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en-US" altLang="zh-CN" dirty="0"/>
                  <a:t> </a:t>
                </a:r>
                <a:r>
                  <a:rPr lang="zh-CN" altLang="en-US" dirty="0"/>
                  <a:t>的有：</a:t>
                </a:r>
                <a:endParaRPr lang="en-US" altLang="zh-CN" dirty="0"/>
              </a:p>
              <a:p>
                <a:pPr lvl="1"/>
                <a:r>
                  <a:rPr lang="en-US" altLang="zh-CN" dirty="0"/>
                  <a:t>flip() </a:t>
                </a:r>
                <a:r>
                  <a:rPr lang="zh-CN" altLang="en-US" dirty="0"/>
                  <a:t>翻转每一位</a:t>
                </a:r>
                <a:endParaRPr lang="en-US" altLang="zh-CN" dirty="0"/>
              </a:p>
              <a:p>
                <a:pPr lvl="1"/>
                <a:r>
                  <a:rPr lang="en-US" altLang="zh-CN" dirty="0"/>
                  <a:t>set(), reset() </a:t>
                </a:r>
                <a:r>
                  <a:rPr lang="zh-CN" altLang="en-US" dirty="0"/>
                  <a:t>将所有位均设为 </a:t>
                </a:r>
                <a:r>
                  <a:rPr lang="en-US" altLang="zh-CN" dirty="0"/>
                  <a:t>1/0 (</a:t>
                </a:r>
                <a:r>
                  <a:rPr lang="zh-CN" altLang="en-US" dirty="0"/>
                  <a:t>实现为 </a:t>
                </a:r>
                <a:r>
                  <a:rPr lang="en-US" altLang="zh-CN" dirty="0" err="1"/>
                  <a:t>memset</a:t>
                </a:r>
                <a:r>
                  <a:rPr lang="en-US" altLang="zh-CN" dirty="0"/>
                  <a:t>)</a:t>
                </a:r>
              </a:p>
              <a:p>
                <a:pPr lvl="1"/>
                <a:r>
                  <a:rPr lang="en-US" altLang="zh-CN" dirty="0" err="1"/>
                  <a:t>to_string</a:t>
                </a:r>
                <a:r>
                  <a:rPr lang="en-US" altLang="zh-CN" dirty="0"/>
                  <a:t>(), </a:t>
                </a:r>
                <a:r>
                  <a:rPr lang="en-US" altLang="zh-CN" dirty="0" err="1"/>
                  <a:t>to_ulong</a:t>
                </a:r>
                <a:r>
                  <a:rPr lang="en-US" altLang="zh-CN" dirty="0"/>
                  <a:t>() </a:t>
                </a:r>
                <a:r>
                  <a:rPr lang="zh-CN" altLang="en-US" dirty="0"/>
                  <a:t>将 </a:t>
                </a:r>
                <a:r>
                  <a:rPr lang="en-US" altLang="zh-CN" dirty="0" err="1"/>
                  <a:t>bitset</a:t>
                </a:r>
                <a:r>
                  <a:rPr lang="en-US" altLang="zh-CN" dirty="0"/>
                  <a:t> </a:t>
                </a:r>
                <a:r>
                  <a:rPr lang="zh-CN" altLang="en-US" dirty="0"/>
                  <a:t>转化为 </a:t>
                </a:r>
                <a:r>
                  <a:rPr lang="en-US" altLang="zh-CN" dirty="0"/>
                  <a:t>string, unsigned long </a:t>
                </a:r>
                <a:r>
                  <a:rPr lang="zh-CN" altLang="en-US" dirty="0"/>
                  <a:t>类型</a:t>
                </a:r>
                <a:endParaRPr lang="en-US" altLang="zh-CN" dirty="0"/>
              </a:p>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𝑤</m:t>
                        </m:r>
                      </m:den>
                    </m:f>
                    <m:r>
                      <a:rPr lang="en-US" altLang="zh-CN" b="0" i="1" smtClean="0">
                        <a:latin typeface="Cambria Math" panose="02040503050406030204" pitchFamily="18" charset="0"/>
                      </a:rPr>
                      <m:t>)</m:t>
                    </m:r>
                  </m:oMath>
                </a14:m>
                <a:r>
                  <a:rPr lang="zh-CN" altLang="en-US" dirty="0"/>
                  <a:t> 的有 </a:t>
                </a:r>
                <a:r>
                  <a:rPr lang="en-US" altLang="zh-CN" dirty="0"/>
                  <a:t>(</a:t>
                </a:r>
                <a14:m>
                  <m:oMath xmlns:m="http://schemas.openxmlformats.org/officeDocument/2006/math">
                    <m:r>
                      <a:rPr lang="en-US" altLang="zh-CN" b="0" i="1" smtClean="0">
                        <a:latin typeface="Cambria Math" panose="02040503050406030204" pitchFamily="18" charset="0"/>
                      </a:rPr>
                      <m:t>𝑤</m:t>
                    </m:r>
                  </m:oMath>
                </a14:m>
                <a:r>
                  <a:rPr lang="en-US" altLang="zh-CN" dirty="0"/>
                  <a:t> </a:t>
                </a:r>
                <a:r>
                  <a:rPr lang="zh-CN" altLang="en-US" dirty="0"/>
                  <a:t>为 </a:t>
                </a:r>
                <a:r>
                  <a:rPr lang="en-US" altLang="zh-CN" dirty="0"/>
                  <a:t>32 </a:t>
                </a:r>
                <a:r>
                  <a:rPr lang="zh-CN" altLang="en-US" dirty="0"/>
                  <a:t>或 </a:t>
                </a:r>
                <a:r>
                  <a:rPr lang="en-US" altLang="zh-CN" dirty="0"/>
                  <a:t>64)</a:t>
                </a:r>
                <a:r>
                  <a:rPr lang="zh-CN" altLang="en-US" dirty="0"/>
                  <a:t>：</a:t>
                </a:r>
                <a:endParaRPr lang="en-US" altLang="zh-CN" dirty="0"/>
              </a:p>
              <a:p>
                <a:pPr lvl="1"/>
                <a:r>
                  <a:rPr lang="zh-CN" altLang="en-US" dirty="0"/>
                  <a:t>各种位运算（只能和 </a:t>
                </a:r>
                <a:r>
                  <a:rPr lang="en-US" altLang="zh-CN" dirty="0" err="1"/>
                  <a:t>bitset</a:t>
                </a:r>
                <a:r>
                  <a:rPr lang="en-US" altLang="zh-CN" dirty="0"/>
                  <a:t> </a:t>
                </a:r>
                <a:r>
                  <a:rPr lang="zh-CN" altLang="en-US" dirty="0"/>
                  <a:t>进行）</a:t>
                </a:r>
                <a:endParaRPr lang="en-US" altLang="zh-CN" dirty="0"/>
              </a:p>
              <a:p>
                <a:pPr lvl="1"/>
                <a:r>
                  <a:rPr lang="en-US" altLang="zh-CN" dirty="0"/>
                  <a:t>count() </a:t>
                </a:r>
                <a:r>
                  <a:rPr lang="zh-CN" altLang="en-US" dirty="0"/>
                  <a:t>返回 </a:t>
                </a:r>
                <a:r>
                  <a:rPr lang="en-US" altLang="zh-CN" dirty="0" err="1"/>
                  <a:t>bitset</a:t>
                </a:r>
                <a:r>
                  <a:rPr lang="en-US" altLang="zh-CN" dirty="0"/>
                  <a:t> </a:t>
                </a:r>
                <a:r>
                  <a:rPr lang="zh-CN" altLang="en-US" dirty="0"/>
                  <a:t>中有几个为 </a:t>
                </a:r>
                <a:r>
                  <a:rPr lang="en-US" altLang="zh-CN" dirty="0"/>
                  <a:t>1 </a:t>
                </a:r>
                <a:r>
                  <a:rPr lang="zh-CN" altLang="en-US" dirty="0"/>
                  <a:t>的位</a:t>
                </a:r>
                <a:endParaRPr lang="en-US" altLang="zh-CN" dirty="0"/>
              </a:p>
              <a:p>
                <a:pPr lvl="1"/>
                <a:r>
                  <a:rPr lang="en-US" altLang="zh-CN" dirty="0"/>
                  <a:t>any() </a:t>
                </a:r>
                <a:r>
                  <a:rPr lang="zh-CN" altLang="en-US" dirty="0"/>
                  <a:t>返回 </a:t>
                </a:r>
                <a:r>
                  <a:rPr lang="en-US" altLang="zh-CN" dirty="0" err="1"/>
                  <a:t>bitset</a:t>
                </a:r>
                <a:r>
                  <a:rPr lang="en-US" altLang="zh-CN" dirty="0"/>
                  <a:t> </a:t>
                </a:r>
                <a:r>
                  <a:rPr lang="zh-CN" altLang="en-US" dirty="0"/>
                  <a:t>中是否有为</a:t>
                </a:r>
                <a:r>
                  <a:rPr lang="en-US" altLang="zh-CN" dirty="0"/>
                  <a:t> 1 </a:t>
                </a:r>
                <a:r>
                  <a:rPr lang="zh-CN" altLang="en-US" dirty="0"/>
                  <a:t>的位，</a:t>
                </a:r>
                <a:r>
                  <a:rPr lang="en-US" altLang="zh-CN" dirty="0"/>
                  <a:t>none() </a:t>
                </a:r>
                <a:r>
                  <a:rPr lang="zh-CN" altLang="en-US" dirty="0"/>
                  <a:t>返回 </a:t>
                </a:r>
                <a:r>
                  <a:rPr lang="en-US" altLang="zh-CN" dirty="0" err="1"/>
                  <a:t>bitset</a:t>
                </a:r>
                <a:r>
                  <a:rPr lang="en-US" altLang="zh-CN" dirty="0"/>
                  <a:t> </a:t>
                </a:r>
                <a:r>
                  <a:rPr lang="zh-CN" altLang="en-US" dirty="0"/>
                  <a:t>中是否全为 </a:t>
                </a:r>
                <a:r>
                  <a:rPr lang="en-US" altLang="zh-CN" dirty="0"/>
                  <a:t>0</a:t>
                </a:r>
              </a:p>
              <a:p>
                <a:endParaRPr lang="zh-CN" altLang="en-US" dirty="0"/>
              </a:p>
            </p:txBody>
          </p:sp>
        </mc:Choice>
        <mc:Fallback xmlns="">
          <p:sp>
            <p:nvSpPr>
              <p:cNvPr id="3" name="内容占位符 2">
                <a:extLst>
                  <a:ext uri="{FF2B5EF4-FFF2-40B4-BE49-F238E27FC236}">
                    <a16:creationId xmlns:a16="http://schemas.microsoft.com/office/drawing/2014/main" id="{A8C4F2B6-3D95-4C6A-A550-46A3DC21501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35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EE8DB-6F11-40E0-AA1C-091F434BD741}"/>
              </a:ext>
            </a:extLst>
          </p:cNvPr>
          <p:cNvSpPr>
            <a:spLocks noGrp="1"/>
          </p:cNvSpPr>
          <p:nvPr>
            <p:ph type="title"/>
          </p:nvPr>
        </p:nvSpPr>
        <p:spPr/>
        <p:txBody>
          <a:bodyPr/>
          <a:lstStyle/>
          <a:p>
            <a:r>
              <a:rPr lang="zh-CN" altLang="en-US" dirty="0"/>
              <a:t>一些成员函数（续）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9E244D-AF7C-4F4A-9931-FEB7932AF7D7}"/>
                  </a:ext>
                </a:extLst>
              </p:cNvPr>
              <p:cNvSpPr>
                <a:spLocks noGrp="1"/>
              </p:cNvSpPr>
              <p:nvPr>
                <p:ph idx="1"/>
              </p:nvPr>
            </p:nvSpPr>
            <p:spPr/>
            <p:txBody>
              <a:bodyPr/>
              <a:lstStyle/>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的有：</a:t>
                </a:r>
                <a:endParaRPr lang="en-US" altLang="zh-CN" dirty="0"/>
              </a:p>
              <a:p>
                <a:pPr lvl="1"/>
                <a:r>
                  <a:rPr lang="en-US" altLang="zh-CN" dirty="0" err="1"/>
                  <a:t>filp</a:t>
                </a:r>
                <a:r>
                  <a:rPr lang="en-US" altLang="zh-CN" dirty="0"/>
                  <a:t>(pos), set(pos), reset(pos) </a:t>
                </a:r>
                <a:r>
                  <a:rPr lang="zh-CN" altLang="en-US" dirty="0"/>
                  <a:t>将第 </a:t>
                </a:r>
                <a:r>
                  <a:rPr lang="en-US" altLang="zh-CN" dirty="0"/>
                  <a:t>pos </a:t>
                </a:r>
                <a:r>
                  <a:rPr lang="zh-CN" altLang="en-US" dirty="0"/>
                  <a:t>位翻转</a:t>
                </a:r>
                <a:r>
                  <a:rPr lang="en-US" altLang="zh-CN" dirty="0"/>
                  <a:t>/</a:t>
                </a:r>
                <a:r>
                  <a:rPr lang="zh-CN" altLang="en-US" dirty="0"/>
                  <a:t>设为 </a:t>
                </a:r>
                <a:r>
                  <a:rPr lang="en-US" altLang="zh-CN" dirty="0"/>
                  <a:t>1/</a:t>
                </a:r>
                <a:r>
                  <a:rPr lang="zh-CN" altLang="en-US" dirty="0"/>
                  <a:t>设为 </a:t>
                </a:r>
                <a:r>
                  <a:rPr lang="en-US" altLang="zh-CN" dirty="0"/>
                  <a:t>0</a:t>
                </a:r>
              </a:p>
              <a:p>
                <a:pPr lvl="1"/>
                <a:r>
                  <a:rPr lang="en-US" altLang="zh-CN" dirty="0"/>
                  <a:t>test(pos) </a:t>
                </a:r>
                <a:r>
                  <a:rPr lang="zh-CN" altLang="en-US" dirty="0"/>
                  <a:t>返回第 </a:t>
                </a:r>
                <a:r>
                  <a:rPr lang="en-US" altLang="zh-CN" dirty="0"/>
                  <a:t>pos </a:t>
                </a:r>
                <a:r>
                  <a:rPr lang="zh-CN" altLang="en-US" dirty="0"/>
                  <a:t>位的值，检查越界</a:t>
                </a:r>
                <a:endParaRPr lang="en-US" altLang="zh-CN" dirty="0"/>
              </a:p>
              <a:p>
                <a:pPr lvl="1"/>
                <a:r>
                  <a:rPr lang="en-US" altLang="zh-CN" dirty="0"/>
                  <a:t>[] </a:t>
                </a:r>
                <a:r>
                  <a:rPr lang="zh-CN" altLang="en-US" dirty="0"/>
                  <a:t>访问第 </a:t>
                </a:r>
                <a:r>
                  <a:rPr lang="en-US" altLang="zh-CN" dirty="0"/>
                  <a:t>pos </a:t>
                </a:r>
                <a:r>
                  <a:rPr lang="zh-CN" altLang="en-US" dirty="0"/>
                  <a:t>位，不检查越界</a:t>
                </a:r>
              </a:p>
            </p:txBody>
          </p:sp>
        </mc:Choice>
        <mc:Fallback xmlns="">
          <p:sp>
            <p:nvSpPr>
              <p:cNvPr id="3" name="内容占位符 2">
                <a:extLst>
                  <a:ext uri="{FF2B5EF4-FFF2-40B4-BE49-F238E27FC236}">
                    <a16:creationId xmlns:a16="http://schemas.microsoft.com/office/drawing/2014/main" id="{259E244D-AF7C-4F4A-9931-FEB7932AF7D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45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7B8D9-52BA-4251-94CD-3EFAA4639E30}"/>
              </a:ext>
            </a:extLst>
          </p:cNvPr>
          <p:cNvSpPr>
            <a:spLocks noGrp="1"/>
          </p:cNvSpPr>
          <p:nvPr>
            <p:ph type="title"/>
          </p:nvPr>
        </p:nvSpPr>
        <p:spPr/>
        <p:txBody>
          <a:bodyPr/>
          <a:lstStyle/>
          <a:p>
            <a:r>
              <a:rPr lang="en-US" altLang="zh-CN" dirty="0">
                <a:hlinkClick r:id="rId3"/>
              </a:rPr>
              <a:t>P6328 </a:t>
            </a:r>
            <a:r>
              <a:rPr lang="zh-CN" altLang="en-US" dirty="0">
                <a:hlinkClick r:id="rId3"/>
              </a:rPr>
              <a:t>我是仙人掌</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41E3CA-3876-4513-87FF-26DA5074A19B}"/>
                  </a:ext>
                </a:extLst>
              </p:cNvPr>
              <p:cNvSpPr>
                <a:spLocks noGrp="1"/>
              </p:cNvSpPr>
              <p:nvPr>
                <p:ph idx="1"/>
              </p:nvPr>
            </p:nvSpPr>
            <p:spPr>
              <a:solidFill>
                <a:schemeClr val="bg1">
                  <a:alpha val="35000"/>
                </a:schemeClr>
              </a:solidFill>
            </p:spPr>
            <p:txBody>
              <a:bodyPr>
                <a:normAutofit/>
              </a:bodyPr>
              <a:lstStyle/>
              <a:p>
                <a:pPr algn="l"/>
                <a:r>
                  <a:rPr lang="zh-CN" altLang="en-US" b="0" i="0" dirty="0">
                    <a:effectLst/>
                    <a:latin typeface="-apple-system"/>
                  </a:rPr>
                  <a:t>珂朵莉给你一个 </a:t>
                </a:r>
                <a14:m>
                  <m:oMath xmlns:m="http://schemas.openxmlformats.org/officeDocument/2006/math">
                    <m:r>
                      <a:rPr lang="en-US" altLang="zh-CN" b="0" i="1" smtClean="0">
                        <a:effectLst/>
                        <a:latin typeface="Cambria Math" panose="02040503050406030204" pitchFamily="18" charset="0"/>
                      </a:rPr>
                      <m:t>𝑛</m:t>
                    </m:r>
                  </m:oMath>
                </a14:m>
                <a:r>
                  <a:rPr lang="zh-CN" altLang="en-US" b="0" i="0" dirty="0">
                    <a:effectLst/>
                    <a:latin typeface="-apple-system"/>
                  </a:rPr>
                  <a:t> 个结点，</a:t>
                </a:r>
                <a14:m>
                  <m:oMath xmlns:m="http://schemas.openxmlformats.org/officeDocument/2006/math">
                    <m:r>
                      <a:rPr lang="en-US" altLang="zh-CN" b="0" i="1" smtClean="0">
                        <a:effectLst/>
                        <a:latin typeface="Cambria Math" panose="02040503050406030204" pitchFamily="18" charset="0"/>
                      </a:rPr>
                      <m:t>𝑚</m:t>
                    </m:r>
                  </m:oMath>
                </a14:m>
                <a:r>
                  <a:rPr lang="zh-CN" altLang="en-US" b="0" i="0" dirty="0">
                    <a:effectLst/>
                    <a:latin typeface="-apple-system"/>
                  </a:rPr>
                  <a:t> 条边的无向图，然后会有 </a:t>
                </a:r>
                <a14:m>
                  <m:oMath xmlns:m="http://schemas.openxmlformats.org/officeDocument/2006/math">
                    <m:r>
                      <a:rPr lang="en-US" altLang="zh-CN" b="0" i="1" smtClean="0">
                        <a:effectLst/>
                        <a:latin typeface="Cambria Math" panose="02040503050406030204" pitchFamily="18" charset="0"/>
                      </a:rPr>
                      <m:t>𝑞</m:t>
                    </m:r>
                  </m:oMath>
                </a14:m>
                <a:r>
                  <a:rPr lang="zh-CN" altLang="en-US" b="0" i="0" dirty="0">
                    <a:effectLst/>
                    <a:latin typeface="-apple-system"/>
                  </a:rPr>
                  <a:t> 组询问，每次询问给定 </a:t>
                </a:r>
                <a14:m>
                  <m:oMath xmlns:m="http://schemas.openxmlformats.org/officeDocument/2006/math">
                    <m:r>
                      <a:rPr lang="en-US" altLang="zh-CN" b="0" i="1" smtClean="0">
                        <a:effectLst/>
                        <a:latin typeface="Cambria Math" panose="02040503050406030204" pitchFamily="18" charset="0"/>
                      </a:rPr>
                      <m:t>𝑎</m:t>
                    </m:r>
                  </m:oMath>
                </a14:m>
                <a:r>
                  <a:rPr lang="zh-CN" altLang="en-US" b="0" i="0" dirty="0">
                    <a:effectLst/>
                    <a:latin typeface="-apple-system"/>
                  </a:rPr>
                  <a:t> 个二元组 </a:t>
                </a:r>
                <a14:m>
                  <m:oMath xmlns:m="http://schemas.openxmlformats.org/officeDocument/2006/math">
                    <m:r>
                      <a:rPr lang="en-US" altLang="zh-CN" b="0" i="1" dirty="0" smtClean="0">
                        <a:effectLst/>
                        <a:latin typeface="Cambria Math" panose="02040503050406030204" pitchFamily="18" charset="0"/>
                      </a:rPr>
                      <m:t>(</m:t>
                    </m:r>
                    <m:sSub>
                      <m:sSubPr>
                        <m:ctrlPr>
                          <a:rPr lang="en-US" altLang="zh-CN" b="0" i="1" dirty="0" err="1" smtClean="0">
                            <a:effectLst/>
                            <a:latin typeface="Cambria Math" panose="02040503050406030204" pitchFamily="18" charset="0"/>
                          </a:rPr>
                        </m:ctrlPr>
                      </m:sSubPr>
                      <m:e>
                        <m:r>
                          <a:rPr lang="en-US" altLang="zh-CN" b="0" i="1" dirty="0" err="1" smtClean="0">
                            <a:effectLst/>
                            <a:latin typeface="Cambria Math" panose="02040503050406030204" pitchFamily="18" charset="0"/>
                          </a:rPr>
                          <m:t>𝑥</m:t>
                        </m:r>
                      </m:e>
                      <m:sub>
                        <m:r>
                          <a:rPr lang="en-US" altLang="zh-CN" b="0" i="1" dirty="0" err="1" smtClean="0">
                            <a:effectLst/>
                            <a:latin typeface="Cambria Math" panose="02040503050406030204" pitchFamily="18" charset="0"/>
                          </a:rPr>
                          <m:t>𝑖</m:t>
                        </m:r>
                      </m:sub>
                    </m:sSub>
                    <m:r>
                      <a:rPr lang="en-US" altLang="zh-CN" b="0" i="1" dirty="0" err="1" smtClean="0">
                        <a:effectLst/>
                        <a:latin typeface="Cambria Math" panose="02040503050406030204" pitchFamily="18" charset="0"/>
                      </a:rPr>
                      <m:t>,</m:t>
                    </m:r>
                    <m:sSub>
                      <m:sSubPr>
                        <m:ctrlPr>
                          <a:rPr lang="en-US" altLang="zh-CN" b="0" i="1" dirty="0" err="1" smtClean="0">
                            <a:effectLst/>
                            <a:latin typeface="Cambria Math" panose="02040503050406030204" pitchFamily="18" charset="0"/>
                          </a:rPr>
                        </m:ctrlPr>
                      </m:sSubPr>
                      <m:e>
                        <m:r>
                          <a:rPr lang="en-US" altLang="zh-CN" b="0" i="1" dirty="0" err="1" smtClean="0">
                            <a:effectLst/>
                            <a:latin typeface="Cambria Math" panose="02040503050406030204" pitchFamily="18" charset="0"/>
                          </a:rPr>
                          <m:t>𝑦</m:t>
                        </m:r>
                      </m:e>
                      <m:sub>
                        <m:r>
                          <a:rPr lang="en-US" altLang="zh-CN" b="0" i="1" dirty="0" err="1" smtClean="0">
                            <a:effectLst/>
                            <a:latin typeface="Cambria Math" panose="02040503050406030204" pitchFamily="18" charset="0"/>
                          </a:rPr>
                          <m:t>𝑖</m:t>
                        </m:r>
                      </m:sub>
                    </m:sSub>
                    <m:r>
                      <a:rPr lang="en-US" altLang="zh-CN" b="0" i="1" dirty="0" smtClean="0">
                        <a:effectLst/>
                        <a:latin typeface="Cambria Math" panose="02040503050406030204" pitchFamily="18" charset="0"/>
                      </a:rPr>
                      <m:t>)</m:t>
                    </m:r>
                  </m:oMath>
                </a14:m>
                <a:r>
                  <a:rPr lang="zh-CN" altLang="en-US" b="0" i="0" dirty="0">
                    <a:effectLst/>
                    <a:latin typeface="-apple-system"/>
                  </a:rPr>
                  <a:t>。</a:t>
                </a:r>
              </a:p>
              <a:p>
                <a:pPr algn="l"/>
                <a:r>
                  <a:rPr lang="zh-CN" altLang="en-US" b="0" i="0" dirty="0">
                    <a:effectLst/>
                    <a:latin typeface="-apple-system"/>
                  </a:rPr>
                  <a:t>求图中有多少个点 </a:t>
                </a:r>
                <a14:m>
                  <m:oMath xmlns:m="http://schemas.openxmlformats.org/officeDocument/2006/math">
                    <m:r>
                      <a:rPr lang="en-US" altLang="zh-CN" b="0" i="1" dirty="0" smtClean="0">
                        <a:effectLst/>
                        <a:latin typeface="Cambria Math" panose="02040503050406030204" pitchFamily="18" charset="0"/>
                      </a:rPr>
                      <m:t>𝑢</m:t>
                    </m:r>
                  </m:oMath>
                </a14:m>
                <a:r>
                  <a:rPr lang="en-US" altLang="zh-CN" i="1" dirty="0">
                    <a:latin typeface="KaTeX_Math"/>
                  </a:rPr>
                  <a:t> </a:t>
                </a:r>
                <a:r>
                  <a:rPr lang="zh-CN" altLang="en-US" b="0" i="0" dirty="0">
                    <a:effectLst/>
                    <a:latin typeface="-apple-system"/>
                  </a:rPr>
                  <a:t>与至少一个这次询问给出的二元组 </a:t>
                </a:r>
                <a14:m>
                  <m:oMath xmlns:m="http://schemas.openxmlformats.org/officeDocument/2006/math">
                    <m:r>
                      <a:rPr lang="en-US" altLang="zh-CN" i="1" dirty="0">
                        <a:latin typeface="Cambria Math" panose="02040503050406030204" pitchFamily="18" charset="0"/>
                      </a:rPr>
                      <m:t>(</m:t>
                    </m:r>
                    <m:sSub>
                      <m:sSubPr>
                        <m:ctrlPr>
                          <a:rPr lang="en-US" altLang="zh-CN" b="0" i="1" dirty="0" err="1" smtClean="0">
                            <a:effectLst/>
                            <a:latin typeface="Cambria Math" panose="02040503050406030204" pitchFamily="18" charset="0"/>
                          </a:rPr>
                        </m:ctrlPr>
                      </m:sSubPr>
                      <m:e>
                        <m:r>
                          <a:rPr lang="en-US" altLang="zh-CN" b="0" i="1" dirty="0" err="1" smtClean="0">
                            <a:effectLst/>
                            <a:latin typeface="Cambria Math" panose="02040503050406030204" pitchFamily="18" charset="0"/>
                          </a:rPr>
                          <m:t>𝑥</m:t>
                        </m:r>
                      </m:e>
                      <m:sub>
                        <m:r>
                          <a:rPr lang="en-US" altLang="zh-CN" b="0" i="1" dirty="0" err="1" smtClean="0">
                            <a:effectLst/>
                            <a:latin typeface="Cambria Math" panose="02040503050406030204" pitchFamily="18" charset="0"/>
                          </a:rPr>
                          <m:t>𝑖</m:t>
                        </m:r>
                      </m:sub>
                    </m:sSub>
                    <m:r>
                      <a:rPr lang="en-US" altLang="zh-CN" b="0" i="1" dirty="0" err="1" smtClean="0">
                        <a:effectLst/>
                        <a:latin typeface="Cambria Math" panose="02040503050406030204" pitchFamily="18" charset="0"/>
                      </a:rPr>
                      <m:t>,</m:t>
                    </m:r>
                    <m:sSub>
                      <m:sSubPr>
                        <m:ctrlPr>
                          <a:rPr lang="en-US" altLang="zh-CN" b="0" i="1" dirty="0" err="1" smtClean="0">
                            <a:effectLst/>
                            <a:latin typeface="Cambria Math" panose="02040503050406030204" pitchFamily="18" charset="0"/>
                          </a:rPr>
                        </m:ctrlPr>
                      </m:sSubPr>
                      <m:e>
                        <m:r>
                          <a:rPr lang="en-US" altLang="zh-CN" b="0" i="1" dirty="0" err="1" smtClean="0">
                            <a:effectLst/>
                            <a:latin typeface="Cambria Math" panose="02040503050406030204" pitchFamily="18" charset="0"/>
                          </a:rPr>
                          <m:t>𝑦</m:t>
                        </m:r>
                      </m:e>
                      <m:sub>
                        <m:r>
                          <a:rPr lang="en-US" altLang="zh-CN" b="0" i="1" dirty="0" err="1" smtClean="0">
                            <a:effectLst/>
                            <a:latin typeface="Cambria Math" panose="02040503050406030204" pitchFamily="18" charset="0"/>
                          </a:rPr>
                          <m:t>𝑖</m:t>
                        </m:r>
                      </m:sub>
                    </m:sSub>
                    <m:r>
                      <a:rPr lang="en-US" altLang="zh-CN" b="0" i="1" dirty="0" smtClean="0">
                        <a:effectLst/>
                        <a:latin typeface="Cambria Math" panose="02040503050406030204" pitchFamily="18" charset="0"/>
                      </a:rPr>
                      <m:t>) </m:t>
                    </m:r>
                  </m:oMath>
                </a14:m>
                <a:r>
                  <a:rPr lang="zh-CN" altLang="en-US" b="0" i="0" dirty="0">
                    <a:effectLst/>
                    <a:latin typeface="-apple-system"/>
                  </a:rPr>
                  <a:t>满足 </a:t>
                </a:r>
                <a14:m>
                  <m:oMath xmlns:m="http://schemas.openxmlformats.org/officeDocument/2006/math">
                    <m:r>
                      <m:rPr>
                        <m:sty m:val="p"/>
                      </m:rPr>
                      <a:rPr lang="en-US" altLang="zh-CN" b="0" i="0" dirty="0" smtClean="0">
                        <a:latin typeface="Cambria Math" panose="02040503050406030204" pitchFamily="18" charset="0"/>
                      </a:rPr>
                      <m:t>dist</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oMath>
                </a14:m>
                <a:r>
                  <a:rPr lang="zh-CN" altLang="en-US" b="0" i="0" dirty="0">
                    <a:effectLst/>
                    <a:latin typeface="-apple-system"/>
                  </a:rPr>
                  <a:t>，</a:t>
                </a:r>
                <a14:m>
                  <m:oMath xmlns:m="http://schemas.openxmlformats.org/officeDocument/2006/math">
                    <m:r>
                      <m:rPr>
                        <m:sty m:val="p"/>
                      </m:rPr>
                      <a:rPr lang="en-US" altLang="zh-CN" b="0" i="0" dirty="0" smtClean="0">
                        <a:effectLst/>
                        <a:latin typeface="Cambria Math" panose="02040503050406030204" pitchFamily="18" charset="0"/>
                      </a:rPr>
                      <m:t>dist</m:t>
                    </m:r>
                  </m:oMath>
                </a14:m>
                <a:r>
                  <a:rPr lang="en-US" altLang="zh-CN" b="0" i="0" dirty="0">
                    <a:effectLst/>
                    <a:latin typeface="-apple-system"/>
                  </a:rPr>
                  <a:t> </a:t>
                </a:r>
                <a:r>
                  <a:rPr lang="zh-CN" altLang="en-US" b="0" i="0" dirty="0">
                    <a:effectLst/>
                    <a:latin typeface="-apple-system"/>
                  </a:rPr>
                  <a:t>表示这两个点在图中的距离。</a:t>
                </a:r>
              </a:p>
              <a:p>
                <a:pPr algn="l"/>
                <a:r>
                  <a:rPr lang="zh-CN" altLang="en-US" b="0" i="0" dirty="0">
                    <a:effectLst/>
                    <a:latin typeface="-apple-system"/>
                  </a:rPr>
                  <a:t>如果不连通 </a:t>
                </a:r>
                <a14:m>
                  <m:oMath xmlns:m="http://schemas.openxmlformats.org/officeDocument/2006/math">
                    <m:r>
                      <m:rPr>
                        <m:sty m:val="p"/>
                      </m:rPr>
                      <a:rPr lang="en-US" altLang="zh-CN" b="0" i="0" smtClean="0">
                        <a:effectLst/>
                        <a:latin typeface="Cambria Math" panose="02040503050406030204" pitchFamily="18" charset="0"/>
                      </a:rPr>
                      <m:t>dist</m:t>
                    </m:r>
                    <m:r>
                      <a:rPr lang="en-US" altLang="zh-CN" b="0" i="1" smtClean="0">
                        <a:effectLst/>
                        <a:latin typeface="Cambria Math" panose="02040503050406030204" pitchFamily="18" charset="0"/>
                      </a:rPr>
                      <m:t>= +∞</m:t>
                    </m:r>
                  </m:oMath>
                </a14:m>
                <a:r>
                  <a:rPr lang="en-US" altLang="zh-CN" b="0" i="0" dirty="0">
                    <a:effectLst/>
                    <a:latin typeface="-apple-system"/>
                  </a:rPr>
                  <a:t>.</a:t>
                </a:r>
              </a:p>
              <a:p>
                <a:pPr algn="l"/>
                <a:endParaRPr lang="en-US" altLang="zh-CN" dirty="0">
                  <a:latin typeface="-apple-system"/>
                </a:endParaRPr>
              </a:p>
              <a:p>
                <a:pPr algn="l"/>
                <a:r>
                  <a:rPr lang="zh-CN" altLang="en-US" b="0" i="0" dirty="0">
                    <a:effectLst/>
                    <a:latin typeface="-apple-system"/>
                  </a:rPr>
                  <a:t>数据范围 </a:t>
                </a:r>
                <a14:m>
                  <m:oMath xmlns:m="http://schemas.openxmlformats.org/officeDocument/2006/math">
                    <m:r>
                      <a:rPr lang="en-US" altLang="zh-CN" b="0" i="1" smtClean="0">
                        <a:effectLst/>
                        <a:latin typeface="Cambria Math" panose="02040503050406030204" pitchFamily="18" charset="0"/>
                      </a:rPr>
                      <m:t>1≤</m:t>
                    </m:r>
                    <m:r>
                      <a:rPr lang="en-US" altLang="zh-CN" b="0" i="1" smtClean="0">
                        <a:effectLst/>
                        <a:latin typeface="Cambria Math" panose="02040503050406030204" pitchFamily="18" charset="0"/>
                      </a:rPr>
                      <m:t>𝑛</m:t>
                    </m:r>
                    <m:r>
                      <a:rPr lang="en-US" altLang="zh-CN" b="0" i="1" smtClean="0">
                        <a:effectLst/>
                        <a:latin typeface="Cambria Math" panose="02040503050406030204" pitchFamily="18" charset="0"/>
                      </a:rPr>
                      <m:t>≤1000, 1≤</m:t>
                    </m:r>
                    <m:r>
                      <a:rPr lang="en-US" altLang="zh-CN" b="0" i="1" smtClean="0">
                        <a:effectLst/>
                        <a:latin typeface="Cambria Math" panose="02040503050406030204" pitchFamily="18" charset="0"/>
                      </a:rPr>
                      <m:t>𝑚</m:t>
                    </m:r>
                    <m:r>
                      <a:rPr lang="en-US" altLang="zh-CN" b="0" i="1" smtClean="0">
                        <a:effectLst/>
                        <a:latin typeface="Cambria Math" panose="02040503050406030204" pitchFamily="18" charset="0"/>
                      </a:rPr>
                      <m:t>, </m:t>
                    </m:r>
                    <m:r>
                      <a:rPr lang="en-US" altLang="zh-CN" b="0" i="1" smtClean="0">
                        <a:effectLst/>
                        <a:latin typeface="Cambria Math" panose="02040503050406030204" pitchFamily="18" charset="0"/>
                      </a:rPr>
                      <m:t>𝑞</m:t>
                    </m:r>
                    <m:r>
                      <a:rPr lang="en-US" altLang="zh-CN" b="0" i="1" smtClean="0">
                        <a:effectLst/>
                        <a:latin typeface="Cambria Math" panose="02040503050406030204" pitchFamily="18" charset="0"/>
                      </a:rPr>
                      <m:t>≤</m:t>
                    </m:r>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10</m:t>
                        </m:r>
                      </m:e>
                      <m:sup>
                        <m:r>
                          <a:rPr lang="en-US" altLang="zh-CN" b="0" i="1" smtClean="0">
                            <a:effectLst/>
                            <a:latin typeface="Cambria Math" panose="02040503050406030204" pitchFamily="18" charset="0"/>
                          </a:rPr>
                          <m:t>5</m:t>
                        </m:r>
                      </m:sup>
                    </m:sSup>
                    <m:r>
                      <a:rPr lang="en-US" altLang="zh-CN" b="0" i="1" smtClean="0">
                        <a:effectLst/>
                        <a:latin typeface="Cambria Math" panose="02040503050406030204" pitchFamily="18" charset="0"/>
                      </a:rPr>
                      <m:t>, ∑</m:t>
                    </m:r>
                    <m:r>
                      <a:rPr lang="en-US" altLang="zh-CN" b="0" i="1" smtClean="0">
                        <a:effectLst/>
                        <a:latin typeface="Cambria Math" panose="02040503050406030204" pitchFamily="18" charset="0"/>
                      </a:rPr>
                      <m:t>𝑎</m:t>
                    </m:r>
                    <m:r>
                      <a:rPr lang="en-US" altLang="zh-CN" b="0" i="1" smtClean="0">
                        <a:effectLst/>
                        <a:latin typeface="Cambria Math" panose="02040503050406030204" pitchFamily="18" charset="0"/>
                      </a:rPr>
                      <m:t>≤2.1×</m:t>
                    </m:r>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10</m:t>
                        </m:r>
                      </m:e>
                      <m:sup>
                        <m:r>
                          <a:rPr lang="en-US" altLang="zh-CN" b="0" i="1" smtClean="0">
                            <a:effectLst/>
                            <a:latin typeface="Cambria Math" panose="02040503050406030204" pitchFamily="18" charset="0"/>
                          </a:rPr>
                          <m:t>6</m:t>
                        </m:r>
                      </m:sup>
                    </m:sSup>
                  </m:oMath>
                </a14:m>
                <a:endParaRPr lang="en-US" altLang="zh-CN" b="0" i="0" dirty="0">
                  <a:effectLst/>
                  <a:latin typeface="-apple-system"/>
                </a:endParaRPr>
              </a:p>
              <a:p>
                <a:pPr algn="l"/>
                <a:endParaRPr lang="zh-CN" altLang="en-US" dirty="0"/>
              </a:p>
            </p:txBody>
          </p:sp>
        </mc:Choice>
        <mc:Fallback xmlns="">
          <p:sp>
            <p:nvSpPr>
              <p:cNvPr id="3" name="内容占位符 2">
                <a:extLst>
                  <a:ext uri="{FF2B5EF4-FFF2-40B4-BE49-F238E27FC236}">
                    <a16:creationId xmlns:a16="http://schemas.microsoft.com/office/drawing/2014/main" id="{8541E3CA-3876-4513-87FF-26DA5074A19B}"/>
                  </a:ext>
                </a:extLst>
              </p:cNvPr>
              <p:cNvSpPr>
                <a:spLocks noGrp="1" noRot="1" noChangeAspect="1" noMove="1" noResize="1" noEditPoints="1" noAdjustHandles="1" noChangeArrowheads="1" noChangeShapeType="1" noTextEdit="1"/>
              </p:cNvSpPr>
              <p:nvPr>
                <p:ph idx="1"/>
              </p:nvPr>
            </p:nvSpPr>
            <p:spPr>
              <a:blipFill>
                <a:blip r:embed="rId4"/>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219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D2EF5-B731-48FB-8DEE-AB28BEC13EC5}"/>
              </a:ext>
            </a:extLst>
          </p:cNvPr>
          <p:cNvSpPr>
            <a:spLocks noGrp="1"/>
          </p:cNvSpPr>
          <p:nvPr>
            <p:ph type="title"/>
          </p:nvPr>
        </p:nvSpPr>
        <p:spPr>
          <a:solidFill>
            <a:schemeClr val="bg1">
              <a:alpha val="35000"/>
            </a:schemeClr>
          </a:solidFill>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9BC48E20-ED7E-48DD-B41A-E0EAB54C117F}"/>
              </a:ext>
            </a:extLst>
          </p:cNvPr>
          <p:cNvSpPr>
            <a:spLocks noGrp="1"/>
          </p:cNvSpPr>
          <p:nvPr>
            <p:ph idx="1"/>
          </p:nvPr>
        </p:nvSpPr>
        <p:spPr>
          <a:solidFill>
            <a:schemeClr val="bg1">
              <a:alpha val="35000"/>
            </a:schemeClr>
          </a:solidFill>
        </p:spPr>
        <p:txBody>
          <a:bodyPr/>
          <a:lstStyle/>
          <a:p>
            <a:r>
              <a:rPr lang="zh-CN" altLang="en-US" dirty="0"/>
              <a:t>字符串 </a:t>
            </a:r>
            <a:r>
              <a:rPr lang="en-US" altLang="zh-CN" dirty="0"/>
              <a:t>std::string</a:t>
            </a:r>
          </a:p>
          <a:p>
            <a:r>
              <a:rPr lang="zh-CN" altLang="en-US" dirty="0"/>
              <a:t>集合 </a:t>
            </a:r>
            <a:r>
              <a:rPr lang="en-US" altLang="zh-CN" dirty="0"/>
              <a:t>std::set</a:t>
            </a:r>
          </a:p>
          <a:p>
            <a:r>
              <a:rPr lang="zh-CN" altLang="en-US" dirty="0"/>
              <a:t>映射 </a:t>
            </a:r>
            <a:r>
              <a:rPr lang="en-US" altLang="zh-CN" dirty="0"/>
              <a:t>std::map</a:t>
            </a:r>
          </a:p>
          <a:p>
            <a:pPr lvl="1"/>
            <a:r>
              <a:rPr lang="en-US" altLang="zh-CN" dirty="0"/>
              <a:t>std::</a:t>
            </a:r>
            <a:r>
              <a:rPr lang="en-US" altLang="zh-CN" dirty="0" err="1"/>
              <a:t>unordered_map</a:t>
            </a:r>
            <a:endParaRPr lang="en-US" altLang="zh-CN" dirty="0"/>
          </a:p>
          <a:p>
            <a:r>
              <a:rPr lang="en-US" altLang="zh-CN" dirty="0"/>
              <a:t>std::</a:t>
            </a:r>
            <a:r>
              <a:rPr lang="en-US" altLang="zh-CN" dirty="0" err="1"/>
              <a:t>bitset</a:t>
            </a:r>
            <a:endParaRPr lang="en-US" altLang="zh-CN" dirty="0"/>
          </a:p>
          <a:p>
            <a:r>
              <a:rPr lang="en-US" altLang="zh-CN" dirty="0"/>
              <a:t>STL </a:t>
            </a:r>
            <a:r>
              <a:rPr lang="zh-CN" altLang="en-US" dirty="0"/>
              <a:t>常用函数</a:t>
            </a:r>
            <a:endParaRPr lang="en-US" altLang="zh-CN" dirty="0"/>
          </a:p>
          <a:p>
            <a:pPr lvl="1"/>
            <a:r>
              <a:rPr lang="en-US" altLang="zh-CN" dirty="0"/>
              <a:t>min, max, swap</a:t>
            </a:r>
          </a:p>
          <a:p>
            <a:pPr lvl="1"/>
            <a:r>
              <a:rPr lang="en-US" altLang="zh-CN" dirty="0"/>
              <a:t>sort, </a:t>
            </a:r>
            <a:r>
              <a:rPr lang="en-US" altLang="zh-CN" dirty="0" err="1"/>
              <a:t>lower_bound</a:t>
            </a:r>
            <a:r>
              <a:rPr lang="en-US" altLang="zh-CN" dirty="0"/>
              <a:t>, </a:t>
            </a:r>
            <a:r>
              <a:rPr lang="en-US" altLang="zh-CN" dirty="0" err="1"/>
              <a:t>upper_bound</a:t>
            </a:r>
            <a:endParaRPr lang="en-US" altLang="zh-CN" dirty="0"/>
          </a:p>
          <a:p>
            <a:pPr lvl="1"/>
            <a:r>
              <a:rPr lang="en-US" altLang="zh-CN" dirty="0" err="1"/>
              <a:t>nth_element</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5899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94F7C5-5C17-4BD0-97DF-D642982FFB98}"/>
                  </a:ext>
                </a:extLst>
              </p:cNvPr>
              <p:cNvSpPr>
                <a:spLocks noGrp="1"/>
              </p:cNvSpPr>
              <p:nvPr>
                <p:ph idx="1"/>
              </p:nvPr>
            </p:nvSpPr>
            <p:spPr>
              <a:xfrm>
                <a:off x="838200" y="365125"/>
                <a:ext cx="10515600" cy="5811838"/>
              </a:xfrm>
              <a:solidFill>
                <a:schemeClr val="bg1">
                  <a:alpha val="35000"/>
                </a:schemeClr>
              </a:solidFill>
            </p:spPr>
            <p:txBody>
              <a:bodyPr>
                <a:normAutofit/>
              </a:bodyPr>
              <a:lstStyle/>
              <a:p>
                <a:r>
                  <a:rPr lang="zh-CN" altLang="en-US" dirty="0"/>
                  <a:t>由于 </a:t>
                </a:r>
                <a14:m>
                  <m:oMath xmlns:m="http://schemas.openxmlformats.org/officeDocument/2006/math">
                    <m:r>
                      <a:rPr lang="en-US" altLang="zh-CN" b="0" i="1" smtClean="0">
                        <a:latin typeface="Cambria Math" panose="02040503050406030204" pitchFamily="18" charset="0"/>
                      </a:rPr>
                      <m:t>𝑛</m:t>
                    </m:r>
                  </m:oMath>
                </a14:m>
                <a:r>
                  <a:rPr lang="zh-CN" altLang="en-US" dirty="0"/>
                  <a:t> 很小，所以我们可以使用 </a:t>
                </a:r>
                <a14:m>
                  <m:oMath xmlns:m="http://schemas.openxmlformats.org/officeDocument/2006/math">
                    <m:r>
                      <a:rPr lang="en-US" altLang="zh-CN" b="0" i="1" smtClean="0">
                        <a:latin typeface="Cambria Math" panose="02040503050406030204" pitchFamily="18" charset="0"/>
                      </a:rPr>
                      <m:t>𝑛</m:t>
                    </m:r>
                  </m:oMath>
                </a14:m>
                <a:r>
                  <a:rPr lang="zh-CN" altLang="en-US" dirty="0"/>
                  <a:t> 次 </a:t>
                </a:r>
                <a:r>
                  <a:rPr lang="en-US" altLang="zh-CN" dirty="0" err="1"/>
                  <a:t>bfs</a:t>
                </a:r>
                <a:r>
                  <a:rPr lang="en-US" altLang="zh-CN" dirty="0"/>
                  <a:t> </a:t>
                </a:r>
                <a:r>
                  <a:rPr lang="zh-CN" altLang="en-US" dirty="0"/>
                  <a:t>预处理出任意两点间的距离。</a:t>
                </a:r>
                <a:endParaRPr lang="en-US" altLang="zh-CN" dirty="0"/>
              </a:p>
              <a:p>
                <a:r>
                  <a:rPr lang="zh-CN" altLang="en-US" dirty="0"/>
                  <a:t>然后我们可以设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oMath>
                </a14:m>
                <a:r>
                  <a:rPr lang="zh-CN" altLang="en-US" dirty="0"/>
                  <a:t> 表明图中距离 </a:t>
                </a:r>
                <a14:m>
                  <m:oMath xmlns:m="http://schemas.openxmlformats.org/officeDocument/2006/math">
                    <m:r>
                      <a:rPr lang="en-US" altLang="zh-CN" b="0" i="1" smtClean="0">
                        <a:latin typeface="Cambria Math" panose="02040503050406030204" pitchFamily="18" charset="0"/>
                      </a:rPr>
                      <m:t>𝑢</m:t>
                    </m:r>
                  </m:oMath>
                </a14:m>
                <a:r>
                  <a:rPr lang="zh-CN" altLang="en-US" dirty="0"/>
                  <a:t> 为 </a:t>
                </a:r>
                <a14:m>
                  <m:oMath xmlns:m="http://schemas.openxmlformats.org/officeDocument/2006/math">
                    <m:r>
                      <a:rPr lang="en-US" altLang="zh-CN" b="0" i="1" smtClean="0">
                        <a:latin typeface="Cambria Math" panose="02040503050406030204" pitchFamily="18" charset="0"/>
                      </a:rPr>
                      <m:t>𝑖</m:t>
                    </m:r>
                  </m:oMath>
                </a14:m>
                <a:r>
                  <a:rPr lang="zh-CN" altLang="en-US" dirty="0"/>
                  <a:t> 的点有哪些，我们可以用 </a:t>
                </a:r>
                <a:r>
                  <a:rPr lang="en-US" altLang="zh-CN" dirty="0"/>
                  <a:t>01 </a:t>
                </a:r>
                <a:r>
                  <a:rPr lang="zh-CN" altLang="en-US" dirty="0"/>
                  <a:t>串来记录这个信息，即若 </a:t>
                </a:r>
                <a14:m>
                  <m:oMath xmlns:m="http://schemas.openxmlformats.org/officeDocument/2006/math">
                    <m:r>
                      <m:rPr>
                        <m:sty m:val="p"/>
                      </m:rPr>
                      <a:rPr lang="en-US" altLang="zh-CN" b="0" i="0" smtClean="0">
                        <a:latin typeface="Cambria Math" panose="02040503050406030204" pitchFamily="18" charset="0"/>
                      </a:rPr>
                      <m:t>dist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a14:m>
                <a:r>
                  <a:rPr lang="zh-CN" altLang="en-US" dirty="0"/>
                  <a:t>，则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oMath>
                </a14:m>
                <a:r>
                  <a:rPr lang="zh-CN" altLang="en-US" dirty="0"/>
                  <a:t> 第 </a:t>
                </a:r>
                <a14:m>
                  <m:oMath xmlns:m="http://schemas.openxmlformats.org/officeDocument/2006/math">
                    <m:r>
                      <a:rPr lang="en-US" altLang="zh-CN" b="0" i="1" smtClean="0">
                        <a:latin typeface="Cambria Math" panose="02040503050406030204" pitchFamily="18" charset="0"/>
                      </a:rPr>
                      <m:t>𝑣</m:t>
                    </m:r>
                  </m:oMath>
                </a14:m>
                <a:r>
                  <a:rPr lang="zh-CN" altLang="en-US" dirty="0"/>
                  <a:t> 位为 </a:t>
                </a:r>
                <a:r>
                  <a:rPr lang="en-US" altLang="zh-CN" dirty="0"/>
                  <a:t>1</a:t>
                </a:r>
                <a:r>
                  <a:rPr lang="zh-CN" altLang="en-US" dirty="0"/>
                  <a:t>，否则为 </a:t>
                </a:r>
                <a:r>
                  <a:rPr lang="en-US" altLang="zh-CN" dirty="0"/>
                  <a:t>0.</a:t>
                </a:r>
              </a:p>
              <a:p>
                <a:r>
                  <a:rPr lang="zh-CN" altLang="en-US" dirty="0"/>
                  <a:t>由于题目中问的是 </a:t>
                </a:r>
                <a14:m>
                  <m:oMath xmlns:m="http://schemas.openxmlformats.org/officeDocument/2006/math">
                    <m:r>
                      <m:rPr>
                        <m:sty m:val="p"/>
                      </m:rPr>
                      <a:rPr lang="en-US" altLang="zh-CN" dirty="0">
                        <a:latin typeface="Cambria Math" panose="02040503050406030204" pitchFamily="18" charset="0"/>
                      </a:rPr>
                      <m:t>dist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𝑢</m:t>
                            </m:r>
                            <m:r>
                              <a:rPr lang="en-US" altLang="zh-CN" i="1" dirty="0">
                                <a:latin typeface="Cambria Math" panose="02040503050406030204" pitchFamily="18" charset="0"/>
                              </a:rPr>
                              <m:t>, </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oMath>
                </a14:m>
                <a:r>
                  <a:rPr lang="zh-CN" altLang="en-US" dirty="0"/>
                  <a:t>，所以我们可以考虑再设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oMath>
                </a14:m>
                <a:r>
                  <a:rPr lang="zh-CN" altLang="en-US" dirty="0"/>
                  <a:t>表明图中距离 </a:t>
                </a:r>
                <a14:m>
                  <m:oMath xmlns:m="http://schemas.openxmlformats.org/officeDocument/2006/math">
                    <m:r>
                      <a:rPr lang="en-US" altLang="zh-CN" b="0" i="1" smtClean="0">
                        <a:latin typeface="Cambria Math" panose="02040503050406030204" pitchFamily="18" charset="0"/>
                      </a:rPr>
                      <m:t>𝑢</m:t>
                    </m:r>
                  </m:oMath>
                </a14:m>
                <a:r>
                  <a:rPr lang="zh-CN" altLang="en-US" dirty="0"/>
                  <a:t> 不超过 </a:t>
                </a:r>
                <a14:m>
                  <m:oMath xmlns:m="http://schemas.openxmlformats.org/officeDocument/2006/math">
                    <m:r>
                      <a:rPr lang="en-US" altLang="zh-CN" b="0" i="1" smtClean="0">
                        <a:latin typeface="Cambria Math" panose="02040503050406030204" pitchFamily="18" charset="0"/>
                      </a:rPr>
                      <m:t>𝑖</m:t>
                    </m:r>
                  </m:oMath>
                </a14:m>
                <a:r>
                  <a:rPr lang="zh-CN" altLang="en-US" dirty="0"/>
                  <a:t> 的点有哪些，显然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oMath>
                </a14:m>
                <a:r>
                  <a:rPr lang="zh-CN" altLang="en-US" dirty="0"/>
                  <a:t> 的前缀按位或即为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sub>
                    </m:sSub>
                  </m:oMath>
                </a14:m>
                <a:r>
                  <a:rPr lang="en-US" altLang="zh-CN" b="0" dirty="0"/>
                  <a:t>.</a:t>
                </a:r>
              </a:p>
              <a:p>
                <a:r>
                  <a:rPr lang="zh-CN" altLang="en-US" dirty="0"/>
                  <a:t>询问时只需将涉及到的点相应的 </a:t>
                </a:r>
                <a14:m>
                  <m:oMath xmlns:m="http://schemas.openxmlformats.org/officeDocument/2006/math">
                    <m:r>
                      <a:rPr lang="en-US" altLang="zh-CN" b="0" i="1" smtClean="0">
                        <a:latin typeface="Cambria Math" panose="02040503050406030204" pitchFamily="18" charset="0"/>
                      </a:rPr>
                      <m:t>𝑔</m:t>
                    </m:r>
                  </m:oMath>
                </a14:m>
                <a:r>
                  <a:rPr lang="en-US" altLang="zh-CN" b="0" dirty="0"/>
                  <a:t> </a:t>
                </a:r>
                <a:r>
                  <a:rPr lang="zh-CN" altLang="en-US" dirty="0"/>
                  <a:t>都按位或起来，最后统计其中有多少个 </a:t>
                </a:r>
                <a:r>
                  <a:rPr lang="en-US" altLang="zh-CN" dirty="0"/>
                  <a:t>1 </a:t>
                </a:r>
                <a:r>
                  <a:rPr lang="zh-CN" altLang="en-US" dirty="0"/>
                  <a:t>即可。</a:t>
                </a:r>
                <a:endParaRPr lang="en-US" altLang="zh-CN" b="0" dirty="0"/>
              </a:p>
            </p:txBody>
          </p:sp>
        </mc:Choice>
        <mc:Fallback xmlns="">
          <p:sp>
            <p:nvSpPr>
              <p:cNvPr id="3" name="内容占位符 2">
                <a:extLst>
                  <a:ext uri="{FF2B5EF4-FFF2-40B4-BE49-F238E27FC236}">
                    <a16:creationId xmlns:a16="http://schemas.microsoft.com/office/drawing/2014/main" id="{0A94F7C5-5C17-4BD0-97DF-D642982FFB98}"/>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3"/>
                <a:stretch>
                  <a:fillRect l="-1043" t="-1889"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88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7C8DB-ACEE-4817-925E-31E8E533E6F1}"/>
              </a:ext>
            </a:extLst>
          </p:cNvPr>
          <p:cNvSpPr>
            <a:spLocks noGrp="1"/>
          </p:cNvSpPr>
          <p:nvPr>
            <p:ph type="title"/>
          </p:nvPr>
        </p:nvSpPr>
        <p:spPr/>
        <p:txBody>
          <a:bodyPr/>
          <a:lstStyle/>
          <a:p>
            <a:r>
              <a:rPr lang="en-US" altLang="zh-CN" dirty="0"/>
              <a:t>STL </a:t>
            </a:r>
            <a:r>
              <a:rPr lang="zh-CN" altLang="en-US" dirty="0"/>
              <a:t>一些常用函数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DB3051-4A68-466D-B1EE-4052BB80E8DF}"/>
                  </a:ext>
                </a:extLst>
              </p:cNvPr>
              <p:cNvSpPr>
                <a:spLocks noGrp="1"/>
              </p:cNvSpPr>
              <p:nvPr>
                <p:ph idx="1"/>
              </p:nvPr>
            </p:nvSpPr>
            <p:spPr/>
            <p:txBody>
              <a:bodyPr/>
              <a:lstStyle/>
              <a:p>
                <a:r>
                  <a:rPr lang="en-US" altLang="zh-CN" dirty="0"/>
                  <a:t>min(a, b), max(a, b) a, b </a:t>
                </a:r>
                <a:r>
                  <a:rPr lang="zh-CN" altLang="en-US" dirty="0"/>
                  <a:t>两个元素中最小</a:t>
                </a:r>
                <a:r>
                  <a:rPr lang="en-US" altLang="zh-CN" dirty="0"/>
                  <a:t>/</a:t>
                </a:r>
                <a:r>
                  <a:rPr lang="zh-CN" altLang="en-US" dirty="0"/>
                  <a:t>大值</a:t>
                </a:r>
                <a:endParaRPr lang="en-US" altLang="zh-CN" dirty="0"/>
              </a:p>
              <a:p>
                <a:r>
                  <a:rPr lang="en-US" altLang="zh-CN" dirty="0"/>
                  <a:t>swap(a, b) </a:t>
                </a:r>
                <a:r>
                  <a:rPr lang="zh-CN" altLang="en-US" dirty="0"/>
                  <a:t>交换 </a:t>
                </a:r>
                <a:r>
                  <a:rPr lang="en-US" altLang="zh-CN" dirty="0"/>
                  <a:t>a, b </a:t>
                </a:r>
                <a:r>
                  <a:rPr lang="zh-CN" altLang="en-US" dirty="0"/>
                  <a:t>两个元素的值</a:t>
                </a:r>
                <a:endParaRPr lang="en-US" altLang="zh-CN" dirty="0"/>
              </a:p>
              <a:p>
                <a:r>
                  <a:rPr lang="en-US" altLang="zh-CN" dirty="0"/>
                  <a:t>sort(first, last, </a:t>
                </a:r>
                <a:r>
                  <a:rPr lang="en-US" altLang="zh-CN" dirty="0" err="1"/>
                  <a:t>cmp</a:t>
                </a:r>
                <a:r>
                  <a:rPr lang="en-US" altLang="zh-CN" dirty="0"/>
                  <a:t>) </a:t>
                </a:r>
                <a:r>
                  <a:rPr lang="zh-CN" altLang="en-US" dirty="0"/>
                  <a:t>将 </a:t>
                </a:r>
                <a:r>
                  <a:rPr lang="en-US" altLang="zh-CN" dirty="0"/>
                  <a:t>[first, last) </a:t>
                </a:r>
                <a:r>
                  <a:rPr lang="zh-CN" altLang="en-US" dirty="0"/>
                  <a:t>这个区间的数据按照 </a:t>
                </a:r>
                <a:r>
                  <a:rPr lang="en-US" altLang="zh-CN" dirty="0" err="1"/>
                  <a:t>cmp</a:t>
                </a:r>
                <a:r>
                  <a:rPr lang="en-US" altLang="zh-CN" dirty="0"/>
                  <a:t> </a:t>
                </a:r>
                <a:r>
                  <a:rPr lang="zh-CN" altLang="en-US" dirty="0"/>
                  <a:t>函数提供的比较方法进行排序，不传入 </a:t>
                </a:r>
                <a:r>
                  <a:rPr lang="en-US" altLang="zh-CN" dirty="0" err="1"/>
                  <a:t>cmp</a:t>
                </a:r>
                <a:r>
                  <a:rPr lang="en-US" altLang="zh-CN" dirty="0"/>
                  <a:t> </a:t>
                </a:r>
                <a:r>
                  <a:rPr lang="zh-CN" altLang="en-US" dirty="0"/>
                  <a:t>时默认从小到大排序</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a:p>
                <a:r>
                  <a:rPr lang="en-US" altLang="zh-CN" dirty="0"/>
                  <a:t>unique(first, last) </a:t>
                </a:r>
                <a:r>
                  <a:rPr lang="zh-CN" altLang="en-US" dirty="0"/>
                  <a:t>将 </a:t>
                </a:r>
                <a:r>
                  <a:rPr lang="en-US" altLang="zh-CN" dirty="0"/>
                  <a:t>[first, last) </a:t>
                </a:r>
                <a:r>
                  <a:rPr lang="zh-CN" altLang="en-US" dirty="0"/>
                  <a:t>这个区间的数据中所有重复出现的数据移动至数组末尾，返回一个位置 </a:t>
                </a:r>
                <a:r>
                  <a:rPr lang="en-US" altLang="zh-CN" dirty="0"/>
                  <a:t>pos</a:t>
                </a:r>
                <a:r>
                  <a:rPr lang="zh-CN" altLang="en-US" dirty="0"/>
                  <a:t>，使得所有数据在 </a:t>
                </a:r>
                <a:r>
                  <a:rPr lang="en-US" altLang="zh-CN" dirty="0"/>
                  <a:t>[first, pos) </a:t>
                </a:r>
                <a:r>
                  <a:rPr lang="zh-CN" altLang="en-US" dirty="0"/>
                  <a:t>区间内恰好出现一次（不会打乱数据第一次出现位置的相对关系）</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5DB3051-4A68-466D-B1EE-4052BB80E8D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946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67155-1226-423A-A99A-0D211FDAD2D2}"/>
              </a:ext>
            </a:extLst>
          </p:cNvPr>
          <p:cNvSpPr>
            <a:spLocks noGrp="1"/>
          </p:cNvSpPr>
          <p:nvPr>
            <p:ph type="title"/>
          </p:nvPr>
        </p:nvSpPr>
        <p:spPr/>
        <p:txBody>
          <a:bodyPr/>
          <a:lstStyle/>
          <a:p>
            <a:r>
              <a:rPr lang="en-US" altLang="zh-CN" dirty="0"/>
              <a:t>STL </a:t>
            </a:r>
            <a:r>
              <a:rPr lang="zh-CN" altLang="en-US" dirty="0"/>
              <a:t>一些常用函数（续）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9BBD4E-F15A-4AD7-803E-57F87977A465}"/>
                  </a:ext>
                </a:extLst>
              </p:cNvPr>
              <p:cNvSpPr>
                <a:spLocks noGrp="1"/>
              </p:cNvSpPr>
              <p:nvPr>
                <p:ph idx="1"/>
              </p:nvPr>
            </p:nvSpPr>
            <p:spPr/>
            <p:txBody>
              <a:bodyPr/>
              <a:lstStyle/>
              <a:p>
                <a:r>
                  <a:rPr lang="en-US" altLang="zh-CN" dirty="0"/>
                  <a:t>lower_bound(first, last, </a:t>
                </a:r>
                <a:r>
                  <a:rPr lang="en-US" altLang="zh-CN" dirty="0" err="1"/>
                  <a:t>val</a:t>
                </a:r>
                <a:r>
                  <a:rPr lang="en-US" altLang="zh-CN" dirty="0"/>
                  <a:t>) </a:t>
                </a:r>
                <a:r>
                  <a:rPr lang="zh-CN" altLang="en-US" dirty="0"/>
                  <a:t>返回在 </a:t>
                </a:r>
                <a:r>
                  <a:rPr lang="en-US" altLang="zh-CN" dirty="0"/>
                  <a:t>[first, last) </a:t>
                </a:r>
                <a:r>
                  <a:rPr lang="zh-CN" altLang="en-US" dirty="0"/>
                  <a:t>这个区间内最小的不小于 </a:t>
                </a:r>
                <a:r>
                  <a:rPr lang="en-US" altLang="zh-CN" dirty="0" err="1"/>
                  <a:t>val</a:t>
                </a:r>
                <a:r>
                  <a:rPr lang="zh-CN" altLang="en-US" dirty="0"/>
                  <a:t> 的元素所在位置（使用前区间数据必须有序）</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a:p>
                <a:r>
                  <a:rPr lang="en-US" altLang="zh-CN" dirty="0" err="1"/>
                  <a:t>upper_bound</a:t>
                </a:r>
                <a:r>
                  <a:rPr lang="en-US" altLang="zh-CN" dirty="0"/>
                  <a:t>(first, last, </a:t>
                </a:r>
                <a:r>
                  <a:rPr lang="en-US" altLang="zh-CN" dirty="0" err="1"/>
                  <a:t>val</a:t>
                </a:r>
                <a:r>
                  <a:rPr lang="en-US" altLang="zh-CN" dirty="0"/>
                  <a:t>) </a:t>
                </a:r>
                <a:r>
                  <a:rPr lang="zh-CN" altLang="en-US" dirty="0"/>
                  <a:t>返回在 </a:t>
                </a:r>
                <a:r>
                  <a:rPr lang="en-US" altLang="zh-CN" dirty="0"/>
                  <a:t>[first, last) </a:t>
                </a:r>
                <a:r>
                  <a:rPr lang="zh-CN" altLang="en-US" dirty="0"/>
                  <a:t>这个区间内最小的大于 </a:t>
                </a:r>
                <a:r>
                  <a:rPr lang="en-US" altLang="zh-CN" dirty="0" err="1"/>
                  <a:t>val</a:t>
                </a:r>
                <a:r>
                  <a:rPr lang="en-US" altLang="zh-CN" dirty="0"/>
                  <a:t> </a:t>
                </a:r>
                <a:r>
                  <a:rPr lang="zh-CN" altLang="en-US" dirty="0"/>
                  <a:t>的元素所在位置（使用前区间数据必须有序）</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a:p>
                <a:r>
                  <a:rPr lang="en-US" altLang="zh-CN" dirty="0" err="1"/>
                  <a:t>nth_element</a:t>
                </a:r>
                <a:r>
                  <a:rPr lang="en-US" altLang="zh-CN" dirty="0"/>
                  <a:t>(first, nth, last) </a:t>
                </a:r>
                <a:r>
                  <a:rPr lang="zh-CN" altLang="en-US" dirty="0"/>
                  <a:t>将 </a:t>
                </a:r>
                <a:r>
                  <a:rPr lang="en-US" altLang="zh-CN" dirty="0"/>
                  <a:t>[first, last) </a:t>
                </a:r>
                <a:r>
                  <a:rPr lang="zh-CN" altLang="en-US" dirty="0"/>
                  <a:t>排完序后应在 </a:t>
                </a:r>
                <a:r>
                  <a:rPr lang="en-US" altLang="zh-CN" dirty="0"/>
                  <a:t>nth </a:t>
                </a:r>
                <a:r>
                  <a:rPr lang="zh-CN" altLang="en-US" dirty="0"/>
                  <a:t>这个位置的元素放到该位置，且保证比其小的元素均在其左侧，比其大的元素均在其右侧（算法基于快速排序）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F9BBD4E-F15A-4AD7-803E-57F87977A46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7413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59DB4-D7A6-4CE9-AEDD-BD952B7CE50E}"/>
              </a:ext>
            </a:extLst>
          </p:cNvPr>
          <p:cNvSpPr>
            <a:spLocks noGrp="1"/>
          </p:cNvSpPr>
          <p:nvPr>
            <p:ph type="title"/>
          </p:nvPr>
        </p:nvSpPr>
        <p:spPr/>
        <p:txBody>
          <a:bodyPr/>
          <a:lstStyle/>
          <a:p>
            <a:r>
              <a:rPr lang="zh-CN" altLang="en-US" dirty="0"/>
              <a:t>离散化</a:t>
            </a:r>
          </a:p>
        </p:txBody>
      </p:sp>
      <p:sp>
        <p:nvSpPr>
          <p:cNvPr id="3" name="内容占位符 2">
            <a:extLst>
              <a:ext uri="{FF2B5EF4-FFF2-40B4-BE49-F238E27FC236}">
                <a16:creationId xmlns:a16="http://schemas.microsoft.com/office/drawing/2014/main" id="{CF0B418E-6D4A-4082-9858-1D992E58A0F2}"/>
              </a:ext>
            </a:extLst>
          </p:cNvPr>
          <p:cNvSpPr>
            <a:spLocks noGrp="1"/>
          </p:cNvSpPr>
          <p:nvPr>
            <p:ph idx="1"/>
          </p:nvPr>
        </p:nvSpPr>
        <p:spPr/>
        <p:txBody>
          <a:bodyPr/>
          <a:lstStyle/>
          <a:p>
            <a:r>
              <a:rPr lang="zh-CN" altLang="en-US" dirty="0"/>
              <a:t>对数组离散化是指将数组中的值</a:t>
            </a:r>
            <a:r>
              <a:rPr lang="zh-CN" altLang="en-US"/>
              <a:t>转化为数组中各个数在其中的排名，在一些数据范围比较大，且不需要关心数组中数的具体大小的时候会用到。</a:t>
            </a:r>
            <a:endParaRPr lang="zh-CN" altLang="en-US" dirty="0"/>
          </a:p>
        </p:txBody>
      </p:sp>
      <p:pic>
        <p:nvPicPr>
          <p:cNvPr id="5" name="图片 4">
            <a:extLst>
              <a:ext uri="{FF2B5EF4-FFF2-40B4-BE49-F238E27FC236}">
                <a16:creationId xmlns:a16="http://schemas.microsoft.com/office/drawing/2014/main" id="{35D1C192-4451-45EB-8A3C-8E9E548224E0}"/>
              </a:ext>
            </a:extLst>
          </p:cNvPr>
          <p:cNvPicPr>
            <a:picLocks noChangeAspect="1"/>
          </p:cNvPicPr>
          <p:nvPr/>
        </p:nvPicPr>
        <p:blipFill>
          <a:blip r:embed="rId2"/>
          <a:stretch>
            <a:fillRect/>
          </a:stretch>
        </p:blipFill>
        <p:spPr>
          <a:xfrm>
            <a:off x="3928534" y="2747963"/>
            <a:ext cx="4437529" cy="3429000"/>
          </a:xfrm>
          <a:prstGeom prst="rect">
            <a:avLst/>
          </a:prstGeom>
        </p:spPr>
      </p:pic>
    </p:spTree>
    <p:extLst>
      <p:ext uri="{BB962C8B-B14F-4D97-AF65-F5344CB8AC3E}">
        <p14:creationId xmlns:p14="http://schemas.microsoft.com/office/powerpoint/2010/main" val="2308433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86316-5523-4EAF-B149-34E4C913FD71}"/>
              </a:ext>
            </a:extLst>
          </p:cNvPr>
          <p:cNvSpPr>
            <a:spLocks noGrp="1"/>
          </p:cNvSpPr>
          <p:nvPr>
            <p:ph type="title"/>
          </p:nvPr>
        </p:nvSpPr>
        <p:spPr>
          <a:solidFill>
            <a:schemeClr val="bg1">
              <a:alpha val="35000"/>
            </a:schemeClr>
          </a:solidFill>
        </p:spPr>
        <p:txBody>
          <a:bodyPr/>
          <a:lstStyle/>
          <a:p>
            <a:r>
              <a:rPr lang="en-US" altLang="zh-CN" dirty="0">
                <a:hlinkClick r:id="rId3"/>
              </a:rPr>
              <a:t>P2220 [HAOI2012]</a:t>
            </a:r>
            <a:r>
              <a:rPr lang="zh-CN" altLang="en-US" dirty="0">
                <a:hlinkClick r:id="rId3"/>
              </a:rPr>
              <a:t>容易题</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40FB080-6838-49DE-991A-4C00161E114B}"/>
                  </a:ext>
                </a:extLst>
              </p:cNvPr>
              <p:cNvSpPr>
                <a:spLocks noGrp="1"/>
              </p:cNvSpPr>
              <p:nvPr>
                <p:ph idx="1"/>
              </p:nvPr>
            </p:nvSpPr>
            <p:spPr>
              <a:solidFill>
                <a:schemeClr val="bg1">
                  <a:alpha val="35000"/>
                </a:schemeClr>
              </a:solidFill>
            </p:spPr>
            <p:txBody>
              <a:bodyPr/>
              <a:lstStyle/>
              <a:p>
                <a:r>
                  <a:rPr lang="zh-CN" altLang="en-US" dirty="0"/>
                  <a:t>设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oMath>
                </a14:m>
                <a:r>
                  <a:rPr lang="zh-CN" altLang="en-US" dirty="0"/>
                  <a:t> 为一个长度为 </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m:t>
                    </m:r>
                  </m:oMath>
                </a14:m>
                <a:r>
                  <a:rPr lang="zh-CN" altLang="en-US" dirty="0"/>
                  <a:t>仅包含整数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 的数列。现在给定形如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 的 </a:t>
                </a:r>
                <a14:m>
                  <m:oMath xmlns:m="http://schemas.openxmlformats.org/officeDocument/2006/math">
                    <m:r>
                      <a:rPr lang="en-US" altLang="zh-CN" b="0" i="1" smtClean="0">
                        <a:latin typeface="Cambria Math" panose="02040503050406030204" pitchFamily="18" charset="0"/>
                      </a:rPr>
                      <m:t>𝑘</m:t>
                    </m:r>
                  </m:oMath>
                </a14:m>
                <a:r>
                  <a:rPr lang="zh-CN" altLang="en-US" dirty="0"/>
                  <a:t> 个条件。定义一个数列的</a:t>
                </a:r>
                <a:r>
                  <a:rPr lang="zh-CN" altLang="en-US"/>
                  <a:t>积为数列</a:t>
                </a:r>
                <a:r>
                  <a:rPr lang="zh-CN" altLang="en-US" dirty="0"/>
                  <a:t>中所有元素之积。所有可能的数列取值中，求每一种数列的积之和。</a:t>
                </a:r>
                <a:endParaRPr lang="en-US" altLang="zh-CN" dirty="0"/>
              </a:p>
              <a:p>
                <a:r>
                  <a:rPr lang="zh-CN" altLang="en-US" dirty="0"/>
                  <a:t>答案对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+7</m:t>
                    </m:r>
                  </m:oMath>
                </a14:m>
                <a:r>
                  <a:rPr lang="zh-CN" altLang="en-US" dirty="0"/>
                  <a:t> 取模。可能会有重复的限制。</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r>
                          <a:rPr lang="en-US" altLang="zh-CN" b="0" i="1" smtClean="0">
                            <a:latin typeface="Cambria Math" panose="02040503050406030204" pitchFamily="18" charset="0"/>
                          </a:rPr>
                          <m:t>𝑘</m:t>
                        </m:r>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 1≤</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zh-CN" altLang="en-US" dirty="0"/>
              </a:p>
            </p:txBody>
          </p:sp>
        </mc:Choice>
        <mc:Fallback>
          <p:sp>
            <p:nvSpPr>
              <p:cNvPr id="3" name="内容占位符 2">
                <a:extLst>
                  <a:ext uri="{FF2B5EF4-FFF2-40B4-BE49-F238E27FC236}">
                    <a16:creationId xmlns:a16="http://schemas.microsoft.com/office/drawing/2014/main" id="{840FB080-6838-49DE-991A-4C00161E114B}"/>
                  </a:ext>
                </a:extLst>
              </p:cNvPr>
              <p:cNvSpPr>
                <a:spLocks noGrp="1" noRot="1" noChangeAspect="1" noMove="1" noResize="1" noEditPoints="1" noAdjustHandles="1" noChangeArrowheads="1" noChangeShapeType="1" noTextEdit="1"/>
              </p:cNvSpPr>
              <p:nvPr>
                <p:ph idx="1"/>
              </p:nvPr>
            </p:nvSpPr>
            <p:spPr>
              <a:blipFill>
                <a:blip r:embed="rId4"/>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913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6A0B3E-B8ED-4031-B33A-3CEC0911750B}"/>
                  </a:ext>
                </a:extLst>
              </p:cNvPr>
              <p:cNvSpPr>
                <a:spLocks noGrp="1"/>
              </p:cNvSpPr>
              <p:nvPr>
                <p:ph idx="1"/>
              </p:nvPr>
            </p:nvSpPr>
            <p:spPr>
              <a:xfrm>
                <a:off x="838200" y="365125"/>
                <a:ext cx="10515600" cy="5811838"/>
              </a:xfrm>
            </p:spPr>
            <p:txBody>
              <a:bodyPr>
                <a:normAutofit fontScale="92500"/>
              </a:bodyPr>
              <a:lstStyle/>
              <a:p>
                <a:r>
                  <a:rPr lang="zh-CN" altLang="en-US" dirty="0"/>
                  <a:t>先考虑没有限制即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=0</m:t>
                    </m:r>
                  </m:oMath>
                </a14:m>
                <a:r>
                  <a:rPr lang="zh-CN" altLang="en-US" dirty="0"/>
                  <a:t> 的情况，不难发现答案即为：</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e>
                              </m:nary>
                            </m:e>
                          </m:d>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𝑚</m:t>
                          </m:r>
                        </m:sup>
                      </m:sSup>
                    </m:oMath>
                  </m:oMathPara>
                </a14:m>
                <a:endParaRPr lang="en-US" altLang="zh-CN" dirty="0"/>
              </a:p>
              <a:p>
                <a:r>
                  <a:rPr lang="zh-CN" altLang="en-US" dirty="0"/>
                  <a:t>而当一些位置有限制的时候，设有限制的位置有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 个，那么有：</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e>
                              </m:nary>
                            </m:e>
                          </m:d>
                        </m:e>
                        <m: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sup>
                      </m:sSup>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sup>
                        <m:e>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𝑗</m:t>
                                  </m:r>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sup>
                      </m:sSup>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sup>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nary>
                    </m:oMath>
                  </m:oMathPara>
                </a14:m>
                <a:endParaRPr lang="en-US" altLang="zh-CN" dirty="0"/>
              </a:p>
              <a:p>
                <a:r>
                  <a:rPr lang="zh-CN" altLang="en-US" dirty="0"/>
                  <a:t>其中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a:t> </a:t>
                </a:r>
                <a:r>
                  <a:rPr lang="zh-CN" altLang="en-US" dirty="0"/>
                  <a:t>为第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个被限制的位置所有限制的数之和。而后面那一部分由于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zh-CN" altLang="en-US" i="1">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en-US" altLang="zh-CN" dirty="0"/>
                  <a:t> </a:t>
                </a:r>
                <a:r>
                  <a:rPr lang="zh-CN" altLang="en-US" dirty="0"/>
                  <a:t>乘起来即可。</a:t>
                </a:r>
                <a:endParaRPr lang="en-US" altLang="zh-CN" dirty="0"/>
              </a:p>
              <a:p>
                <a:r>
                  <a:rPr lang="zh-CN" altLang="en-US" dirty="0"/>
                  <a:t>注意可能会有重复的限制</a:t>
                </a:r>
                <a:r>
                  <a:rPr lang="zh-CN" altLang="en-US"/>
                  <a:t>，需要进行</a:t>
                </a:r>
                <a:r>
                  <a:rPr lang="zh-CN" altLang="en-US" dirty="0"/>
                  <a:t>去重。</a:t>
                </a:r>
                <a:endParaRPr lang="en-US" altLang="zh-CN" dirty="0"/>
              </a:p>
            </p:txBody>
          </p:sp>
        </mc:Choice>
        <mc:Fallback xmlns="">
          <p:sp>
            <p:nvSpPr>
              <p:cNvPr id="3" name="内容占位符 2">
                <a:extLst>
                  <a:ext uri="{FF2B5EF4-FFF2-40B4-BE49-F238E27FC236}">
                    <a16:creationId xmlns:a16="http://schemas.microsoft.com/office/drawing/2014/main" id="{5E6A0B3E-B8ED-4031-B33A-3CEC0911750B}"/>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3"/>
                <a:stretch>
                  <a:fillRect l="-928" t="-1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5615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4AA4ABF-72F4-4835-8206-D4DBE8E9A53E}"/>
              </a:ext>
            </a:extLst>
          </p:cNvPr>
          <p:cNvSpPr>
            <a:spLocks noGrp="1"/>
          </p:cNvSpPr>
          <p:nvPr>
            <p:ph type="title"/>
          </p:nvPr>
        </p:nvSpPr>
        <p:spPr>
          <a:xfrm>
            <a:off x="838200" y="2766218"/>
            <a:ext cx="10515600" cy="1325563"/>
          </a:xfrm>
        </p:spPr>
        <p:txBody>
          <a:bodyPr/>
          <a:lstStyle/>
          <a:p>
            <a:pPr algn="ctr"/>
            <a:r>
              <a:rPr lang="zh-CN" altLang="en-US" dirty="0"/>
              <a:t>谢谢大家！</a:t>
            </a:r>
          </a:p>
        </p:txBody>
      </p:sp>
    </p:spTree>
    <p:extLst>
      <p:ext uri="{BB962C8B-B14F-4D97-AF65-F5344CB8AC3E}">
        <p14:creationId xmlns:p14="http://schemas.microsoft.com/office/powerpoint/2010/main" val="114696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21C30-06FA-4390-AFC1-4E8D4989DB63}"/>
              </a:ext>
            </a:extLst>
          </p:cNvPr>
          <p:cNvSpPr>
            <a:spLocks noGrp="1"/>
          </p:cNvSpPr>
          <p:nvPr>
            <p:ph type="title"/>
          </p:nvPr>
        </p:nvSpPr>
        <p:spPr/>
        <p:txBody>
          <a:bodyPr/>
          <a:lstStyle/>
          <a:p>
            <a:r>
              <a:rPr lang="en-US" altLang="zh-CN" dirty="0"/>
              <a:t>std::string </a:t>
            </a:r>
            <a:r>
              <a:rPr lang="zh-CN" altLang="en-US" dirty="0"/>
              <a:t>字符串</a:t>
            </a:r>
          </a:p>
        </p:txBody>
      </p:sp>
      <p:sp>
        <p:nvSpPr>
          <p:cNvPr id="3" name="内容占位符 2">
            <a:extLst>
              <a:ext uri="{FF2B5EF4-FFF2-40B4-BE49-F238E27FC236}">
                <a16:creationId xmlns:a16="http://schemas.microsoft.com/office/drawing/2014/main" id="{CC6D8F42-45E0-4758-B741-93F95E5656B8}"/>
              </a:ext>
            </a:extLst>
          </p:cNvPr>
          <p:cNvSpPr>
            <a:spLocks noGrp="1"/>
          </p:cNvSpPr>
          <p:nvPr>
            <p:ph idx="1"/>
          </p:nvPr>
        </p:nvSpPr>
        <p:spPr/>
        <p:txBody>
          <a:bodyPr/>
          <a:lstStyle/>
          <a:p>
            <a:r>
              <a:rPr lang="en-US" altLang="zh-CN" dirty="0"/>
              <a:t>string </a:t>
            </a:r>
            <a:r>
              <a:rPr lang="zh-CN" altLang="en-US" dirty="0"/>
              <a:t>是</a:t>
            </a:r>
            <a:r>
              <a:rPr lang="en-US" altLang="zh-CN" dirty="0"/>
              <a:t> STL </a:t>
            </a:r>
            <a:r>
              <a:rPr lang="zh-CN" altLang="en-US" dirty="0"/>
              <a:t>中封装成结构体的字符串，其重载了 </a:t>
            </a:r>
            <a:r>
              <a:rPr lang="en-US" altLang="zh-CN" dirty="0"/>
              <a:t>[] </a:t>
            </a:r>
            <a:r>
              <a:rPr lang="zh-CN" altLang="en-US" dirty="0"/>
              <a:t>运算符，让我们可以直接访问其中的元素。还重载了 </a:t>
            </a:r>
            <a:r>
              <a:rPr lang="en-US" altLang="zh-CN" dirty="0"/>
              <a:t>+ </a:t>
            </a:r>
            <a:r>
              <a:rPr lang="zh-CN" altLang="en-US" dirty="0"/>
              <a:t>与 </a:t>
            </a:r>
            <a:r>
              <a:rPr lang="en-US" altLang="zh-CN" dirty="0"/>
              <a:t>+= </a:t>
            </a:r>
            <a:r>
              <a:rPr lang="zh-CN" altLang="en-US" dirty="0"/>
              <a:t>运算符，使我们可以直接拼接两个字符串。</a:t>
            </a:r>
          </a:p>
        </p:txBody>
      </p:sp>
      <p:pic>
        <p:nvPicPr>
          <p:cNvPr id="5" name="图片 4">
            <a:extLst>
              <a:ext uri="{FF2B5EF4-FFF2-40B4-BE49-F238E27FC236}">
                <a16:creationId xmlns:a16="http://schemas.microsoft.com/office/drawing/2014/main" id="{F7EB6149-160B-4AD4-9A31-58FE5A041F0F}"/>
              </a:ext>
            </a:extLst>
          </p:cNvPr>
          <p:cNvPicPr>
            <a:picLocks noChangeAspect="1"/>
          </p:cNvPicPr>
          <p:nvPr/>
        </p:nvPicPr>
        <p:blipFill>
          <a:blip r:embed="rId2"/>
          <a:stretch>
            <a:fillRect/>
          </a:stretch>
        </p:blipFill>
        <p:spPr>
          <a:xfrm>
            <a:off x="4095471" y="3491099"/>
            <a:ext cx="4001058" cy="1867161"/>
          </a:xfrm>
          <a:prstGeom prst="rect">
            <a:avLst/>
          </a:prstGeom>
        </p:spPr>
      </p:pic>
    </p:spTree>
    <p:extLst>
      <p:ext uri="{BB962C8B-B14F-4D97-AF65-F5344CB8AC3E}">
        <p14:creationId xmlns:p14="http://schemas.microsoft.com/office/powerpoint/2010/main" val="183040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7C594-CF58-470C-AD92-6D4392B53A0E}"/>
              </a:ext>
            </a:extLst>
          </p:cNvPr>
          <p:cNvSpPr>
            <a:spLocks noGrp="1"/>
          </p:cNvSpPr>
          <p:nvPr>
            <p:ph type="title"/>
          </p:nvPr>
        </p:nvSpPr>
        <p:spPr/>
        <p:txBody>
          <a:bodyPr/>
          <a:lstStyle/>
          <a:p>
            <a:r>
              <a:rPr lang="zh-CN" altLang="en-US" dirty="0"/>
              <a:t>一些成员函数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E78BA5-71D1-4916-859F-052F32CF299A}"/>
                  </a:ext>
                </a:extLst>
              </p:cNvPr>
              <p:cNvSpPr>
                <a:spLocks noGrp="1"/>
              </p:cNvSpPr>
              <p:nvPr>
                <p:ph idx="1"/>
              </p:nvPr>
            </p:nvSpPr>
            <p:spPr/>
            <p:txBody>
              <a:bodyPr/>
              <a:lstStyle/>
              <a:p>
                <a:r>
                  <a:rPr lang="zh-CN" altLang="en-US" dirty="0"/>
                  <a:t>时间复杂度为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 的有：</a:t>
                </a:r>
                <a:endParaRPr lang="en-US" altLang="zh-CN" dirty="0"/>
              </a:p>
              <a:p>
                <a:pPr lvl="1"/>
                <a:r>
                  <a:rPr lang="en-US" altLang="zh-CN" dirty="0"/>
                  <a:t>insert(pos, str), erase(pos) </a:t>
                </a:r>
                <a:r>
                  <a:rPr lang="zh-CN" altLang="en-US" dirty="0"/>
                  <a:t>和 </a:t>
                </a:r>
                <a:r>
                  <a:rPr lang="en-US" altLang="zh-CN" dirty="0"/>
                  <a:t>vector </a:t>
                </a:r>
                <a:r>
                  <a:rPr lang="zh-CN" altLang="en-US" dirty="0"/>
                  <a:t>相同，均为指定位置插入</a:t>
                </a:r>
                <a:r>
                  <a:rPr lang="en-US" altLang="zh-CN" dirty="0"/>
                  <a:t>/</a:t>
                </a:r>
                <a:r>
                  <a:rPr lang="zh-CN" altLang="en-US" dirty="0"/>
                  <a:t>删除</a:t>
                </a:r>
                <a:r>
                  <a:rPr lang="en-US" altLang="zh-CN" dirty="0"/>
                  <a:t> </a:t>
                </a:r>
              </a:p>
              <a:p>
                <a:pPr lvl="1"/>
                <a:r>
                  <a:rPr lang="en-US" altLang="zh-CN" dirty="0"/>
                  <a:t>find(str) </a:t>
                </a:r>
                <a:r>
                  <a:rPr lang="zh-CN" altLang="en-US" dirty="0"/>
                  <a:t>寻找 </a:t>
                </a:r>
                <a:r>
                  <a:rPr lang="en-US" altLang="zh-CN" dirty="0"/>
                  <a:t>str </a:t>
                </a:r>
                <a:r>
                  <a:rPr lang="zh-CN" altLang="en-US" dirty="0"/>
                  <a:t>这个字符串 </a:t>
                </a:r>
                <a:r>
                  <a:rPr lang="en-US" altLang="zh-CN" dirty="0"/>
                  <a:t>/ </a:t>
                </a:r>
                <a:r>
                  <a:rPr lang="zh-CN" altLang="en-US" dirty="0"/>
                  <a:t>字符在指定字符串中第一次出现的位置，如果找不到返回 </a:t>
                </a:r>
                <a:r>
                  <a:rPr lang="en-US" altLang="zh-CN" dirty="0"/>
                  <a:t>string::</a:t>
                </a:r>
                <a:r>
                  <a:rPr lang="en-US" altLang="zh-CN" dirty="0" err="1"/>
                  <a:t>npos</a:t>
                </a:r>
                <a:r>
                  <a:rPr lang="zh-CN" altLang="en-US" dirty="0"/>
                  <a:t>，即</a:t>
                </a:r>
                <a:r>
                  <a:rPr lang="en-US" altLang="zh-CN" dirty="0"/>
                  <a:t> -1</a:t>
                </a:r>
              </a:p>
              <a:p>
                <a:pPr lvl="1"/>
                <a:r>
                  <a:rPr lang="en-US" altLang="zh-CN" dirty="0" err="1"/>
                  <a:t>substr</a:t>
                </a:r>
                <a:r>
                  <a:rPr lang="en-US" altLang="zh-CN" dirty="0"/>
                  <a:t>(pos, </a:t>
                </a:r>
                <a:r>
                  <a:rPr lang="en-US" altLang="zh-CN" dirty="0" err="1"/>
                  <a:t>len</a:t>
                </a:r>
                <a:r>
                  <a:rPr lang="en-US" altLang="zh-CN" dirty="0"/>
                  <a:t>) </a:t>
                </a:r>
                <a:r>
                  <a:rPr lang="zh-CN" altLang="en-US" dirty="0"/>
                  <a:t>取第 </a:t>
                </a:r>
                <a:r>
                  <a:rPr lang="en-US" altLang="zh-CN" dirty="0"/>
                  <a:t>pos </a:t>
                </a:r>
                <a:r>
                  <a:rPr lang="zh-CN" altLang="en-US" dirty="0"/>
                  <a:t>个位置开始，长度为 </a:t>
                </a:r>
                <a:r>
                  <a:rPr lang="en-US" altLang="zh-CN" dirty="0" err="1"/>
                  <a:t>len</a:t>
                </a:r>
                <a:r>
                  <a:rPr lang="en-US" altLang="zh-CN" dirty="0"/>
                  <a:t> </a:t>
                </a:r>
                <a:r>
                  <a:rPr lang="zh-CN" altLang="en-US" dirty="0"/>
                  <a:t>的子串</a:t>
                </a:r>
                <a:endParaRPr lang="en-US" altLang="zh-CN" dirty="0"/>
              </a:p>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en-US" altLang="zh-CN" dirty="0"/>
                  <a:t> </a:t>
                </a:r>
                <a:r>
                  <a:rPr lang="zh-CN" altLang="en-US" dirty="0"/>
                  <a:t>的有：</a:t>
                </a:r>
                <a:endParaRPr lang="en-US" altLang="zh-CN" dirty="0"/>
              </a:p>
              <a:p>
                <a:pPr lvl="1"/>
                <a:r>
                  <a:rPr lang="en-US" altLang="zh-CN" dirty="0"/>
                  <a:t>swap() </a:t>
                </a:r>
                <a:r>
                  <a:rPr lang="zh-CN" altLang="en-US" dirty="0"/>
                  <a:t>交换两个字符串</a:t>
                </a:r>
                <a:endParaRPr lang="en-US" altLang="zh-CN" dirty="0"/>
              </a:p>
            </p:txBody>
          </p:sp>
        </mc:Choice>
        <mc:Fallback xmlns="">
          <p:sp>
            <p:nvSpPr>
              <p:cNvPr id="3" name="内容占位符 2">
                <a:extLst>
                  <a:ext uri="{FF2B5EF4-FFF2-40B4-BE49-F238E27FC236}">
                    <a16:creationId xmlns:a16="http://schemas.microsoft.com/office/drawing/2014/main" id="{13E78BA5-71D1-4916-859F-052F32CF299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936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0DA79-0673-4E1A-B3E4-9550E9147BE0}"/>
              </a:ext>
            </a:extLst>
          </p:cNvPr>
          <p:cNvSpPr>
            <a:spLocks noGrp="1"/>
          </p:cNvSpPr>
          <p:nvPr>
            <p:ph type="title"/>
          </p:nvPr>
        </p:nvSpPr>
        <p:spPr/>
        <p:txBody>
          <a:bodyPr/>
          <a:lstStyle/>
          <a:p>
            <a:r>
              <a:rPr lang="en-US" altLang="zh-CN" dirty="0"/>
              <a:t>std::set </a:t>
            </a:r>
            <a:r>
              <a:rPr lang="zh-CN" altLang="en-US" dirty="0"/>
              <a:t>集合</a:t>
            </a:r>
          </a:p>
        </p:txBody>
      </p:sp>
      <p:sp>
        <p:nvSpPr>
          <p:cNvPr id="3" name="内容占位符 2">
            <a:extLst>
              <a:ext uri="{FF2B5EF4-FFF2-40B4-BE49-F238E27FC236}">
                <a16:creationId xmlns:a16="http://schemas.microsoft.com/office/drawing/2014/main" id="{A8BAC896-3252-4A1A-A735-5CAC56C1981D}"/>
              </a:ext>
            </a:extLst>
          </p:cNvPr>
          <p:cNvSpPr>
            <a:spLocks noGrp="1"/>
          </p:cNvSpPr>
          <p:nvPr>
            <p:ph idx="1"/>
          </p:nvPr>
        </p:nvSpPr>
        <p:spPr/>
        <p:txBody>
          <a:bodyPr/>
          <a:lstStyle/>
          <a:p>
            <a:r>
              <a:rPr lang="en-US" altLang="zh-CN" dirty="0"/>
              <a:t>set </a:t>
            </a:r>
            <a:r>
              <a:rPr lang="zh-CN" altLang="en-US" dirty="0"/>
              <a:t>是用来维护集合的一种容器，如果我们两次向 </a:t>
            </a:r>
            <a:r>
              <a:rPr lang="en-US" altLang="zh-CN" dirty="0"/>
              <a:t>set </a:t>
            </a:r>
            <a:r>
              <a:rPr lang="zh-CN" altLang="en-US" dirty="0"/>
              <a:t>中插入的值相同，</a:t>
            </a:r>
            <a:r>
              <a:rPr lang="en-US" altLang="zh-CN" dirty="0"/>
              <a:t>set </a:t>
            </a:r>
            <a:r>
              <a:rPr lang="zh-CN" altLang="en-US" dirty="0"/>
              <a:t>只会保留第一次插入的值，所以  </a:t>
            </a:r>
            <a:r>
              <a:rPr lang="en-US" altLang="zh-CN" dirty="0"/>
              <a:t>set </a:t>
            </a:r>
            <a:r>
              <a:rPr lang="zh-CN" altLang="en-US" dirty="0"/>
              <a:t>可以起到帮我们去重元素的作用。</a:t>
            </a:r>
            <a:endParaRPr lang="en-US" altLang="zh-CN" dirty="0"/>
          </a:p>
          <a:p>
            <a:r>
              <a:rPr lang="en-US" altLang="zh-CN" dirty="0"/>
              <a:t>set </a:t>
            </a:r>
            <a:r>
              <a:rPr lang="zh-CN" altLang="en-US" dirty="0"/>
              <a:t>内部是一棵平衡二叉树（红黑树），其中的元素是按“从小到大”的顺序排列的。</a:t>
            </a:r>
            <a:endParaRPr lang="en-US" altLang="zh-CN" dirty="0"/>
          </a:p>
          <a:p>
            <a:r>
              <a:rPr lang="zh-CN" altLang="en-US" dirty="0"/>
              <a:t>同样 </a:t>
            </a:r>
            <a:r>
              <a:rPr lang="en-US" altLang="zh-CN" dirty="0"/>
              <a:t>set </a:t>
            </a:r>
            <a:r>
              <a:rPr lang="zh-CN" altLang="en-US" dirty="0"/>
              <a:t>也是模板结构体，其声明类似如下：</a:t>
            </a:r>
            <a:endParaRPr lang="en-US" altLang="zh-CN" dirty="0"/>
          </a:p>
        </p:txBody>
      </p:sp>
      <p:pic>
        <p:nvPicPr>
          <p:cNvPr id="5" name="图片 4">
            <a:extLst>
              <a:ext uri="{FF2B5EF4-FFF2-40B4-BE49-F238E27FC236}">
                <a16:creationId xmlns:a16="http://schemas.microsoft.com/office/drawing/2014/main" id="{3B05732F-2BBA-4498-A756-C9C9912E6A87}"/>
              </a:ext>
            </a:extLst>
          </p:cNvPr>
          <p:cNvPicPr>
            <a:picLocks noChangeAspect="1"/>
          </p:cNvPicPr>
          <p:nvPr/>
        </p:nvPicPr>
        <p:blipFill>
          <a:blip r:embed="rId2"/>
          <a:stretch>
            <a:fillRect/>
          </a:stretch>
        </p:blipFill>
        <p:spPr>
          <a:xfrm>
            <a:off x="4967130" y="4836849"/>
            <a:ext cx="2257740" cy="733527"/>
          </a:xfrm>
          <a:prstGeom prst="rect">
            <a:avLst/>
          </a:prstGeom>
        </p:spPr>
      </p:pic>
    </p:spTree>
    <p:extLst>
      <p:ext uri="{BB962C8B-B14F-4D97-AF65-F5344CB8AC3E}">
        <p14:creationId xmlns:p14="http://schemas.microsoft.com/office/powerpoint/2010/main" val="306254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E6FF5-D387-4233-B29D-847515FB8C3B}"/>
              </a:ext>
            </a:extLst>
          </p:cNvPr>
          <p:cNvSpPr>
            <a:spLocks noGrp="1"/>
          </p:cNvSpPr>
          <p:nvPr>
            <p:ph type="title"/>
          </p:nvPr>
        </p:nvSpPr>
        <p:spPr/>
        <p:txBody>
          <a:bodyPr/>
          <a:lstStyle/>
          <a:p>
            <a:r>
              <a:rPr lang="zh-CN" altLang="en-US" dirty="0"/>
              <a:t>一些成员函数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FDD4DE-06C9-4028-A758-3B1564B9FCE4}"/>
                  </a:ext>
                </a:extLst>
              </p:cNvPr>
              <p:cNvSpPr>
                <a:spLocks noGrp="1"/>
              </p:cNvSpPr>
              <p:nvPr>
                <p:ph idx="1"/>
              </p:nvPr>
            </p:nvSpPr>
            <p:spPr>
              <a:solidFill>
                <a:schemeClr val="bg1">
                  <a:alpha val="35000"/>
                </a:schemeClr>
              </a:solidFill>
            </p:spPr>
            <p:txBody>
              <a:bodyPr/>
              <a:lstStyle/>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en-US" altLang="zh-CN" dirty="0"/>
                  <a:t> </a:t>
                </a:r>
                <a:r>
                  <a:rPr lang="zh-CN" altLang="en-US" dirty="0"/>
                  <a:t>的有：</a:t>
                </a:r>
                <a:endParaRPr lang="en-US" altLang="zh-CN" dirty="0"/>
              </a:p>
              <a:p>
                <a:pPr lvl="1"/>
                <a:r>
                  <a:rPr lang="en-US" altLang="zh-CN" dirty="0"/>
                  <a:t>insert(</a:t>
                </a:r>
                <a:r>
                  <a:rPr lang="en-US" altLang="zh-CN" dirty="0" err="1"/>
                  <a:t>val</a:t>
                </a:r>
                <a:r>
                  <a:rPr lang="en-US" altLang="zh-CN" dirty="0"/>
                  <a:t>) </a:t>
                </a:r>
                <a:r>
                  <a:rPr lang="zh-CN" altLang="en-US" dirty="0"/>
                  <a:t>将一个元素插入 </a:t>
                </a:r>
                <a:r>
                  <a:rPr lang="en-US" altLang="zh-CN" dirty="0"/>
                  <a:t>set</a:t>
                </a:r>
              </a:p>
              <a:p>
                <a:pPr lvl="1"/>
                <a:r>
                  <a:rPr lang="en-US" altLang="zh-CN" dirty="0"/>
                  <a:t>erase(</a:t>
                </a:r>
                <a:r>
                  <a:rPr lang="en-US" altLang="zh-CN" dirty="0" err="1"/>
                  <a:t>val</a:t>
                </a:r>
                <a:r>
                  <a:rPr lang="en-US" altLang="zh-CN" dirty="0"/>
                  <a:t>) </a:t>
                </a:r>
                <a:r>
                  <a:rPr lang="zh-CN" altLang="en-US" dirty="0"/>
                  <a:t>删除 </a:t>
                </a:r>
                <a:r>
                  <a:rPr lang="en-US" altLang="zh-CN" dirty="0"/>
                  <a:t>set </a:t>
                </a:r>
                <a:r>
                  <a:rPr lang="zh-CN" altLang="en-US" dirty="0"/>
                  <a:t>中所有值为 </a:t>
                </a:r>
                <a:r>
                  <a:rPr lang="en-US" altLang="zh-CN" dirty="0" err="1"/>
                  <a:t>val</a:t>
                </a:r>
                <a:r>
                  <a:rPr lang="en-US" altLang="zh-CN" dirty="0"/>
                  <a:t> </a:t>
                </a:r>
                <a:r>
                  <a:rPr lang="zh-CN" altLang="en-US" dirty="0"/>
                  <a:t>的元素，还有同名函数 </a:t>
                </a:r>
                <a:r>
                  <a:rPr lang="en-US" altLang="zh-CN" dirty="0"/>
                  <a:t>erase(position) </a:t>
                </a:r>
                <a:r>
                  <a:rPr lang="zh-CN" altLang="en-US" dirty="0"/>
                  <a:t>删除迭代器 </a:t>
                </a:r>
                <a:r>
                  <a:rPr lang="en-US" altLang="zh-CN" dirty="0"/>
                  <a:t>position </a:t>
                </a:r>
                <a:r>
                  <a:rPr lang="zh-CN" altLang="en-US" dirty="0"/>
                  <a:t>所指向的 </a:t>
                </a:r>
                <a:r>
                  <a:rPr lang="en-US" altLang="zh-CN" dirty="0"/>
                  <a:t>set </a:t>
                </a:r>
                <a:r>
                  <a:rPr lang="zh-CN" altLang="en-US" dirty="0"/>
                  <a:t>中的元素（此复杂度为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a:t>
                </a:r>
                <a:endParaRPr lang="en-US" altLang="zh-CN" dirty="0"/>
              </a:p>
              <a:p>
                <a:pPr lvl="1"/>
                <a:r>
                  <a:rPr lang="en-US" altLang="zh-CN" dirty="0"/>
                  <a:t>find(</a:t>
                </a:r>
                <a:r>
                  <a:rPr lang="en-US" altLang="zh-CN" dirty="0" err="1"/>
                  <a:t>val</a:t>
                </a:r>
                <a:r>
                  <a:rPr lang="en-US" altLang="zh-CN" dirty="0"/>
                  <a:t>) </a:t>
                </a:r>
                <a:r>
                  <a:rPr lang="zh-CN" altLang="en-US" dirty="0"/>
                  <a:t>返回 </a:t>
                </a:r>
                <a:r>
                  <a:rPr lang="en-US" altLang="zh-CN" dirty="0"/>
                  <a:t>set </a:t>
                </a:r>
                <a:r>
                  <a:rPr lang="zh-CN" altLang="en-US" dirty="0"/>
                  <a:t>中值为 </a:t>
                </a:r>
                <a:r>
                  <a:rPr lang="en-US" altLang="zh-CN" dirty="0" err="1"/>
                  <a:t>val</a:t>
                </a:r>
                <a:r>
                  <a:rPr lang="en-US" altLang="zh-CN" dirty="0"/>
                  <a:t> </a:t>
                </a:r>
                <a:r>
                  <a:rPr lang="zh-CN" altLang="en-US" dirty="0"/>
                  <a:t>的元素（迭代器），不存在返回 </a:t>
                </a:r>
                <a:r>
                  <a:rPr lang="en-US" altLang="zh-CN" dirty="0"/>
                  <a:t>end()</a:t>
                </a:r>
              </a:p>
              <a:p>
                <a:pPr lvl="1"/>
                <a:r>
                  <a:rPr lang="en-US" altLang="zh-CN" dirty="0"/>
                  <a:t>count(</a:t>
                </a:r>
                <a:r>
                  <a:rPr lang="en-US" altLang="zh-CN" dirty="0" err="1"/>
                  <a:t>val</a:t>
                </a:r>
                <a:r>
                  <a:rPr lang="en-US" altLang="zh-CN" dirty="0"/>
                  <a:t>) </a:t>
                </a:r>
                <a:r>
                  <a:rPr lang="zh-CN" altLang="en-US" dirty="0"/>
                  <a:t>如果 </a:t>
                </a:r>
                <a:r>
                  <a:rPr lang="en-US" altLang="zh-CN" dirty="0"/>
                  <a:t>set </a:t>
                </a:r>
                <a:r>
                  <a:rPr lang="zh-CN" altLang="en-US" dirty="0"/>
                  <a:t>中有值为 </a:t>
                </a:r>
                <a:r>
                  <a:rPr lang="en-US" altLang="zh-CN" dirty="0" err="1"/>
                  <a:t>val</a:t>
                </a:r>
                <a:r>
                  <a:rPr lang="en-US" altLang="zh-CN" dirty="0"/>
                  <a:t> </a:t>
                </a:r>
                <a:r>
                  <a:rPr lang="zh-CN" altLang="en-US" dirty="0"/>
                  <a:t>的元素，则返回 </a:t>
                </a:r>
                <a:r>
                  <a:rPr lang="en-US" altLang="zh-CN" dirty="0"/>
                  <a:t>1</a:t>
                </a:r>
                <a:r>
                  <a:rPr lang="zh-CN" altLang="en-US" dirty="0"/>
                  <a:t>，否则返回 </a:t>
                </a:r>
                <a:r>
                  <a:rPr lang="en-US" altLang="zh-CN" dirty="0"/>
                  <a:t>0</a:t>
                </a:r>
              </a:p>
              <a:p>
                <a:pPr lvl="1"/>
                <a:r>
                  <a:rPr lang="en-US" altLang="zh-CN" dirty="0" err="1"/>
                  <a:t>lower_bound</a:t>
                </a:r>
                <a:r>
                  <a:rPr lang="en-US" altLang="zh-CN" dirty="0"/>
                  <a:t>(</a:t>
                </a:r>
                <a:r>
                  <a:rPr lang="en-US" altLang="zh-CN" dirty="0" err="1"/>
                  <a:t>val</a:t>
                </a:r>
                <a:r>
                  <a:rPr lang="en-US" altLang="zh-CN" dirty="0"/>
                  <a:t>) </a:t>
                </a:r>
                <a:r>
                  <a:rPr lang="zh-CN" altLang="en-US" dirty="0"/>
                  <a:t>返回 </a:t>
                </a:r>
                <a:r>
                  <a:rPr lang="en-US" altLang="zh-CN" dirty="0"/>
                  <a:t>set </a:t>
                </a:r>
                <a:r>
                  <a:rPr lang="zh-CN" altLang="en-US" dirty="0"/>
                  <a:t>中最小的不小于 </a:t>
                </a:r>
                <a:r>
                  <a:rPr lang="en-US" altLang="zh-CN" dirty="0" err="1"/>
                  <a:t>val</a:t>
                </a:r>
                <a:r>
                  <a:rPr lang="en-US" altLang="zh-CN" dirty="0"/>
                  <a:t> </a:t>
                </a:r>
                <a:r>
                  <a:rPr lang="zh-CN" altLang="en-US" dirty="0"/>
                  <a:t>的元素（迭代器）</a:t>
                </a:r>
                <a:endParaRPr lang="en-US" altLang="zh-CN" dirty="0"/>
              </a:p>
              <a:p>
                <a:pPr lvl="1"/>
                <a:r>
                  <a:rPr lang="en-US" altLang="zh-CN" dirty="0" err="1"/>
                  <a:t>upper_bound</a:t>
                </a:r>
                <a:r>
                  <a:rPr lang="en-US" altLang="zh-CN" dirty="0"/>
                  <a:t>(</a:t>
                </a:r>
                <a:r>
                  <a:rPr lang="en-US" altLang="zh-CN" dirty="0" err="1"/>
                  <a:t>val</a:t>
                </a:r>
                <a:r>
                  <a:rPr lang="en-US" altLang="zh-CN" dirty="0"/>
                  <a:t>) </a:t>
                </a:r>
                <a:r>
                  <a:rPr lang="zh-CN" altLang="en-US" dirty="0"/>
                  <a:t>返回 </a:t>
                </a:r>
                <a:r>
                  <a:rPr lang="en-US" altLang="zh-CN" dirty="0"/>
                  <a:t>set </a:t>
                </a:r>
                <a:r>
                  <a:rPr lang="zh-CN" altLang="en-US" dirty="0"/>
                  <a:t>中最小的大于 </a:t>
                </a:r>
                <a:r>
                  <a:rPr lang="en-US" altLang="zh-CN" dirty="0" err="1"/>
                  <a:t>val</a:t>
                </a:r>
                <a:r>
                  <a:rPr lang="en-US" altLang="zh-CN" dirty="0"/>
                  <a:t> </a:t>
                </a:r>
                <a:r>
                  <a:rPr lang="zh-CN" altLang="en-US" dirty="0"/>
                  <a:t>的元素（迭代器）</a:t>
                </a:r>
                <a:endParaRPr lang="en-US" altLang="zh-CN" dirty="0"/>
              </a:p>
              <a:p>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的有：</a:t>
                </a:r>
                <a:endParaRPr lang="en-US" altLang="zh-CN" dirty="0"/>
              </a:p>
              <a:p>
                <a:pPr lvl="1"/>
                <a:r>
                  <a:rPr lang="en-US" altLang="zh-CN" dirty="0"/>
                  <a:t>size(), empty(), clear(),</a:t>
                </a:r>
                <a:r>
                  <a:rPr lang="zh-CN" altLang="en-US" dirty="0"/>
                  <a:t> </a:t>
                </a:r>
                <a:r>
                  <a:rPr lang="en-US" altLang="zh-CN" dirty="0"/>
                  <a:t>swap()</a:t>
                </a:r>
                <a:endParaRPr lang="zh-CN" altLang="en-US" dirty="0"/>
              </a:p>
            </p:txBody>
          </p:sp>
        </mc:Choice>
        <mc:Fallback xmlns="">
          <p:sp>
            <p:nvSpPr>
              <p:cNvPr id="3" name="内容占位符 2">
                <a:extLst>
                  <a:ext uri="{FF2B5EF4-FFF2-40B4-BE49-F238E27FC236}">
                    <a16:creationId xmlns:a16="http://schemas.microsoft.com/office/drawing/2014/main" id="{ABFDD4DE-06C9-4028-A758-3B1564B9FCE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711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1C034B51-AA6F-40FD-BEC4-C5C701B1805D}"/>
                  </a:ext>
                </a:extLst>
              </p:cNvPr>
              <p:cNvSpPr>
                <a:spLocks noGrp="1"/>
              </p:cNvSpPr>
              <p:nvPr>
                <p:ph idx="1"/>
              </p:nvPr>
            </p:nvSpPr>
            <p:spPr>
              <a:solidFill>
                <a:schemeClr val="bg1">
                  <a:alpha val="35000"/>
                </a:schemeClr>
              </a:solidFill>
            </p:spPr>
            <p:txBody>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的排列 </a:t>
                </a:r>
                <a14:m>
                  <m:oMath xmlns:m="http://schemas.openxmlformats.org/officeDocument/2006/math">
                    <m:r>
                      <m:rPr>
                        <m:lit/>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m:rPr>
                        <m:lit/>
                      </m:rPr>
                      <a:rPr lang="en-US" altLang="zh-CN" b="0" i="1" smtClean="0">
                        <a:latin typeface="Cambria Math" panose="02040503050406030204" pitchFamily="18" charset="0"/>
                      </a:rPr>
                      <m:t>}</m:t>
                    </m:r>
                  </m:oMath>
                </a14:m>
                <a:r>
                  <a:rPr lang="zh-CN" altLang="en-US" dirty="0"/>
                  <a:t> 和一个整数 </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m:t>
                    </m:r>
                  </m:oMath>
                </a14:m>
                <a:r>
                  <a:rPr lang="zh-CN" altLang="en-US" dirty="0"/>
                  <a:t>对于整数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，分别求出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e>
                    </m:d>
                  </m:oMath>
                </a14:m>
                <a:r>
                  <a:rPr lang="zh-CN" altLang="en-US" dirty="0"/>
                  <a:t> 的前 </a:t>
                </a:r>
                <a14:m>
                  <m:oMath xmlns:m="http://schemas.openxmlformats.org/officeDocument/2006/math">
                    <m:r>
                      <a:rPr lang="en-US" altLang="zh-CN" b="0" i="1" smtClean="0">
                        <a:latin typeface="Cambria Math" panose="02040503050406030204" pitchFamily="18" charset="0"/>
                      </a:rPr>
                      <m:t>𝑖</m:t>
                    </m:r>
                  </m:oMath>
                </a14:m>
                <a:r>
                  <a:rPr lang="zh-CN" altLang="en-US" dirty="0"/>
                  <a:t> 项中的第 </a:t>
                </a:r>
                <a14:m>
                  <m:oMath xmlns:m="http://schemas.openxmlformats.org/officeDocument/2006/math">
                    <m:r>
                      <a:rPr lang="en-US" altLang="zh-CN" b="0" i="1" smtClean="0">
                        <a:latin typeface="Cambria Math" panose="02040503050406030204" pitchFamily="18" charset="0"/>
                      </a:rPr>
                      <m:t>𝑘</m:t>
                    </m:r>
                  </m:oMath>
                </a14:m>
                <a:r>
                  <a:rPr lang="zh-CN" altLang="en-US" dirty="0"/>
                  <a:t> 大值。</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oMath>
                </a14:m>
                <a:endParaRPr lang="zh-CN" altLang="en-US" dirty="0"/>
              </a:p>
            </p:txBody>
          </p:sp>
        </mc:Choice>
        <mc:Fallback xmlns="">
          <p:sp>
            <p:nvSpPr>
              <p:cNvPr id="5" name="内容占位符 4">
                <a:extLst>
                  <a:ext uri="{FF2B5EF4-FFF2-40B4-BE49-F238E27FC236}">
                    <a16:creationId xmlns:a16="http://schemas.microsoft.com/office/drawing/2014/main" id="{1C034B51-AA6F-40FD-BEC4-C5C701B1805D}"/>
                  </a:ext>
                </a:extLst>
              </p:cNvPr>
              <p:cNvSpPr>
                <a:spLocks noGrp="1" noRot="1" noChangeAspect="1" noMove="1" noResize="1" noEditPoints="1" noAdjustHandles="1" noChangeArrowheads="1" noChangeShapeType="1" noTextEdit="1"/>
              </p:cNvSpPr>
              <p:nvPr>
                <p:ph idx="1"/>
              </p:nvPr>
            </p:nvSpPr>
            <p:spPr>
              <a:blipFill>
                <a:blip r:embed="rId3"/>
                <a:stretch>
                  <a:fillRect l="-1043" t="-2381" r="-4580"/>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A7170175-88AB-4B29-B77D-9028EDB1BF4D}"/>
              </a:ext>
            </a:extLst>
          </p:cNvPr>
          <p:cNvSpPr>
            <a:spLocks noGrp="1"/>
          </p:cNvSpPr>
          <p:nvPr>
            <p:ph type="title"/>
          </p:nvPr>
        </p:nvSpPr>
        <p:spPr>
          <a:xfrm>
            <a:off x="838200" y="365125"/>
            <a:ext cx="10515600" cy="1325563"/>
          </a:xfrm>
          <a:solidFill>
            <a:schemeClr val="bg1">
              <a:alpha val="35000"/>
            </a:schemeClr>
          </a:solidFill>
        </p:spPr>
        <p:txBody>
          <a:bodyPr/>
          <a:lstStyle/>
          <a:p>
            <a:r>
              <a:rPr lang="en-US" altLang="zh-CN" dirty="0">
                <a:hlinkClick r:id="rId4"/>
              </a:rPr>
              <a:t>ABC234D Prefix K-</a:t>
            </a:r>
            <a:r>
              <a:rPr lang="en-US" altLang="zh-CN" dirty="0" err="1">
                <a:hlinkClick r:id="rId4"/>
              </a:rPr>
              <a:t>th</a:t>
            </a:r>
            <a:r>
              <a:rPr lang="en-US" altLang="zh-CN" dirty="0">
                <a:hlinkClick r:id="rId4"/>
              </a:rPr>
              <a:t> Max</a:t>
            </a:r>
            <a:endParaRPr lang="zh-CN" altLang="en-US" dirty="0"/>
          </a:p>
        </p:txBody>
      </p:sp>
    </p:spTree>
    <p:extLst>
      <p:ext uri="{BB962C8B-B14F-4D97-AF65-F5344CB8AC3E}">
        <p14:creationId xmlns:p14="http://schemas.microsoft.com/office/powerpoint/2010/main" val="96932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1C981D-0139-4B75-BC78-8F6E6388F443}"/>
                  </a:ext>
                </a:extLst>
              </p:cNvPr>
              <p:cNvSpPr>
                <a:spLocks noGrp="1"/>
              </p:cNvSpPr>
              <p:nvPr>
                <p:ph idx="1"/>
              </p:nvPr>
            </p:nvSpPr>
            <p:spPr>
              <a:xfrm>
                <a:off x="838200" y="365125"/>
                <a:ext cx="10515600" cy="5811838"/>
              </a:xfrm>
              <a:solidFill>
                <a:schemeClr val="bg1">
                  <a:alpha val="35000"/>
                </a:schemeClr>
              </a:solidFill>
            </p:spPr>
            <p:txBody>
              <a:bodyPr>
                <a:normAutofit/>
              </a:bodyPr>
              <a:lstStyle/>
              <a:p>
                <a:r>
                  <a:rPr lang="zh-CN" altLang="en-US" dirty="0"/>
                  <a:t>本题让我们求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 的每个前缀的第 </a:t>
                </a:r>
                <a14:m>
                  <m:oMath xmlns:m="http://schemas.openxmlformats.org/officeDocument/2006/math">
                    <m:r>
                      <a:rPr lang="en-US" altLang="zh-CN" b="0" i="1" smtClean="0">
                        <a:latin typeface="Cambria Math" panose="02040503050406030204" pitchFamily="18" charset="0"/>
                      </a:rPr>
                      <m:t>𝑘</m:t>
                    </m:r>
                  </m:oMath>
                </a14:m>
                <a:r>
                  <a:rPr lang="zh-CN" altLang="en-US" dirty="0"/>
                  <a:t> 大值，而我们发现对于两个元素个数相差 </a:t>
                </a:r>
                <a:r>
                  <a:rPr lang="en-US" altLang="zh-CN" dirty="0"/>
                  <a:t>1 </a:t>
                </a:r>
                <a:r>
                  <a:rPr lang="zh-CN" altLang="en-US" dirty="0"/>
                  <a:t>的前缀其第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大值有可能不变。进一步可以发现，对于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oMath>
                </a14:m>
                <a:r>
                  <a:rPr lang="en-US" altLang="zh-CN" dirty="0"/>
                  <a:t> </a:t>
                </a:r>
                <a:r>
                  <a:rPr lang="zh-CN" altLang="en-US"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en-US" altLang="zh-CN" dirty="0"/>
                  <a:t> </a:t>
                </a:r>
                <a:r>
                  <a:rPr lang="zh-CN" altLang="en-US" dirty="0"/>
                  <a:t>这两个前缀，当且仅当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en-US" altLang="zh-CN" dirty="0"/>
                  <a:t> </a:t>
                </a:r>
                <a:r>
                  <a:rPr lang="zh-CN" altLang="en-US" dirty="0"/>
                  <a:t>比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r>
                          <a:rPr lang="en-US" altLang="zh-CN" i="1">
                            <a:latin typeface="Cambria Math" panose="02040503050406030204" pitchFamily="18" charset="0"/>
                          </a:rPr>
                          <m:t>𝑗</m:t>
                        </m:r>
                      </m:sub>
                    </m:sSub>
                  </m:oMath>
                </a14:m>
                <a:r>
                  <a:rPr lang="en-US" altLang="zh-CN" dirty="0"/>
                  <a:t> </a:t>
                </a:r>
                <a:r>
                  <a:rPr lang="zh-CN" altLang="en-US" dirty="0"/>
                  <a:t>的答案大的时候，这两个前缀的答案才会不同。变化后的答案为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en-US" altLang="zh-CN" dirty="0"/>
                  <a:t> </a:t>
                </a:r>
                <a:r>
                  <a:rPr lang="zh-CN" altLang="en-US" dirty="0"/>
                  <a:t>中大于原来答案的最小的数。</a:t>
                </a:r>
                <a:endParaRPr lang="en-US" altLang="zh-CN" dirty="0"/>
              </a:p>
              <a:p>
                <a:endParaRPr lang="en-US" altLang="zh-CN" dirty="0"/>
              </a:p>
              <a:p>
                <a:r>
                  <a:rPr lang="zh-CN" altLang="en-US" dirty="0"/>
                  <a:t>对于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oMath>
                </a14:m>
                <a:r>
                  <a:rPr lang="zh-CN" altLang="en-US" dirty="0"/>
                  <a:t> 这个前缀，其第 </a:t>
                </a:r>
                <a14:m>
                  <m:oMath xmlns:m="http://schemas.openxmlformats.org/officeDocument/2006/math">
                    <m:r>
                      <a:rPr lang="en-US" altLang="zh-CN" b="0" i="1" smtClean="0">
                        <a:latin typeface="Cambria Math" panose="02040503050406030204" pitchFamily="18" charset="0"/>
                      </a:rPr>
                      <m:t>𝑘</m:t>
                    </m:r>
                  </m:oMath>
                </a14:m>
                <a:r>
                  <a:rPr lang="zh-CN" altLang="en-US" dirty="0"/>
                  <a:t> 大值显然为前缀中的最小值，然后依次将之后的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 插入 </a:t>
                </a:r>
                <a:r>
                  <a:rPr lang="en-US" altLang="zh-CN" dirty="0"/>
                  <a:t>set </a:t>
                </a:r>
                <a:r>
                  <a:rPr lang="zh-CN" altLang="en-US" dirty="0"/>
                  <a:t>中，当答案发生变化的时候，使用 </a:t>
                </a:r>
                <a:r>
                  <a:rPr lang="en-US" altLang="zh-CN" dirty="0"/>
                  <a:t>set </a:t>
                </a:r>
                <a:r>
                  <a:rPr lang="zh-CN" altLang="en-US" dirty="0"/>
                  <a:t>更新答案。</a:t>
                </a:r>
              </a:p>
            </p:txBody>
          </p:sp>
        </mc:Choice>
        <mc:Fallback xmlns="">
          <p:sp>
            <p:nvSpPr>
              <p:cNvPr id="3" name="内容占位符 2">
                <a:extLst>
                  <a:ext uri="{FF2B5EF4-FFF2-40B4-BE49-F238E27FC236}">
                    <a16:creationId xmlns:a16="http://schemas.microsoft.com/office/drawing/2014/main" id="{8B1C981D-0139-4B75-BC78-8F6E6388F443}"/>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3"/>
                <a:stretch>
                  <a:fillRect l="-1043" t="-1889"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61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38699-0F24-430C-99F7-4A10FBE37120}"/>
              </a:ext>
            </a:extLst>
          </p:cNvPr>
          <p:cNvSpPr>
            <a:spLocks noGrp="1"/>
          </p:cNvSpPr>
          <p:nvPr>
            <p:ph type="title"/>
          </p:nvPr>
        </p:nvSpPr>
        <p:spPr/>
        <p:txBody>
          <a:bodyPr/>
          <a:lstStyle/>
          <a:p>
            <a:r>
              <a:rPr lang="en-US" altLang="zh-CN" dirty="0"/>
              <a:t>std::multiset</a:t>
            </a:r>
            <a:endParaRPr lang="zh-CN" altLang="en-US" dirty="0"/>
          </a:p>
        </p:txBody>
      </p:sp>
      <p:sp>
        <p:nvSpPr>
          <p:cNvPr id="3" name="内容占位符 2">
            <a:extLst>
              <a:ext uri="{FF2B5EF4-FFF2-40B4-BE49-F238E27FC236}">
                <a16:creationId xmlns:a16="http://schemas.microsoft.com/office/drawing/2014/main" id="{10E66356-9D80-48DE-BD8B-F4C7DFF3EDA2}"/>
              </a:ext>
            </a:extLst>
          </p:cNvPr>
          <p:cNvSpPr>
            <a:spLocks noGrp="1"/>
          </p:cNvSpPr>
          <p:nvPr>
            <p:ph idx="1"/>
          </p:nvPr>
        </p:nvSpPr>
        <p:spPr/>
        <p:txBody>
          <a:bodyPr/>
          <a:lstStyle/>
          <a:p>
            <a:r>
              <a:rPr lang="en-US" altLang="zh-CN" dirty="0"/>
              <a:t>multiset </a:t>
            </a:r>
            <a:r>
              <a:rPr lang="zh-CN" altLang="en-US" dirty="0"/>
              <a:t>和 </a:t>
            </a:r>
            <a:r>
              <a:rPr lang="en-US" altLang="zh-CN" dirty="0"/>
              <a:t>set </a:t>
            </a:r>
            <a:r>
              <a:rPr lang="zh-CN" altLang="en-US" dirty="0"/>
              <a:t>基本相同，唯一不同的地方为 </a:t>
            </a:r>
            <a:r>
              <a:rPr lang="en-US" altLang="zh-CN" dirty="0"/>
              <a:t>multiset </a:t>
            </a:r>
            <a:r>
              <a:rPr lang="zh-CN" altLang="en-US" dirty="0"/>
              <a:t>允许有多个相同的值。</a:t>
            </a:r>
            <a:endParaRPr lang="en-US" altLang="zh-CN" dirty="0"/>
          </a:p>
          <a:p>
            <a:r>
              <a:rPr lang="zh-CN" altLang="en-US" dirty="0"/>
              <a:t>其成员函数 </a:t>
            </a:r>
            <a:r>
              <a:rPr lang="en-US" altLang="zh-CN" dirty="0"/>
              <a:t>count(</a:t>
            </a:r>
            <a:r>
              <a:rPr lang="en-US" altLang="zh-CN" dirty="0" err="1"/>
              <a:t>val</a:t>
            </a:r>
            <a:r>
              <a:rPr lang="en-US" altLang="zh-CN" dirty="0"/>
              <a:t>) </a:t>
            </a:r>
            <a:r>
              <a:rPr lang="zh-CN" altLang="en-US" dirty="0"/>
              <a:t>即返回 </a:t>
            </a:r>
            <a:r>
              <a:rPr lang="en-US" altLang="zh-CN" dirty="0" err="1"/>
              <a:t>val</a:t>
            </a:r>
            <a:r>
              <a:rPr lang="en-US" altLang="zh-CN" dirty="0"/>
              <a:t> </a:t>
            </a:r>
            <a:r>
              <a:rPr lang="zh-CN" altLang="en-US" dirty="0"/>
              <a:t>在其之中出现的次数。</a:t>
            </a:r>
            <a:endParaRPr lang="en-US" altLang="zh-CN" dirty="0"/>
          </a:p>
          <a:p>
            <a:r>
              <a:rPr lang="zh-CN" altLang="en-US" dirty="0"/>
              <a:t>然而需要注意的是，使用 </a:t>
            </a:r>
            <a:r>
              <a:rPr lang="en-US" altLang="zh-CN" dirty="0"/>
              <a:t>erase(</a:t>
            </a:r>
            <a:r>
              <a:rPr lang="en-US" altLang="zh-CN" dirty="0" err="1"/>
              <a:t>val</a:t>
            </a:r>
            <a:r>
              <a:rPr lang="en-US" altLang="zh-CN" dirty="0"/>
              <a:t>) </a:t>
            </a:r>
            <a:r>
              <a:rPr lang="zh-CN" altLang="en-US" dirty="0"/>
              <a:t>会将 </a:t>
            </a:r>
            <a:r>
              <a:rPr lang="en-US" altLang="zh-CN" dirty="0"/>
              <a:t>multiset </a:t>
            </a:r>
            <a:r>
              <a:rPr lang="zh-CN" altLang="en-US" dirty="0"/>
              <a:t>中所有值为 </a:t>
            </a:r>
            <a:r>
              <a:rPr lang="en-US" altLang="zh-CN" dirty="0" err="1"/>
              <a:t>val</a:t>
            </a:r>
            <a:r>
              <a:rPr lang="en-US" altLang="zh-CN" dirty="0"/>
              <a:t> </a:t>
            </a:r>
            <a:r>
              <a:rPr lang="zh-CN" altLang="en-US" dirty="0"/>
              <a:t>的元素均删除。如果只想删除一个值为 </a:t>
            </a:r>
            <a:r>
              <a:rPr lang="en-US" altLang="zh-CN" dirty="0" err="1"/>
              <a:t>val</a:t>
            </a:r>
            <a:r>
              <a:rPr lang="en-US" altLang="zh-CN" dirty="0"/>
              <a:t> </a:t>
            </a:r>
            <a:r>
              <a:rPr lang="zh-CN" altLang="en-US" dirty="0"/>
              <a:t>的元素，可以这样写：</a:t>
            </a:r>
          </a:p>
        </p:txBody>
      </p:sp>
      <p:pic>
        <p:nvPicPr>
          <p:cNvPr id="7" name="图片 6">
            <a:extLst>
              <a:ext uri="{FF2B5EF4-FFF2-40B4-BE49-F238E27FC236}">
                <a16:creationId xmlns:a16="http://schemas.microsoft.com/office/drawing/2014/main" id="{F40CBB28-4898-4C10-94F6-43329FC79EB0}"/>
              </a:ext>
            </a:extLst>
          </p:cNvPr>
          <p:cNvPicPr>
            <a:picLocks noChangeAspect="1"/>
          </p:cNvPicPr>
          <p:nvPr/>
        </p:nvPicPr>
        <p:blipFill>
          <a:blip r:embed="rId2"/>
          <a:stretch>
            <a:fillRect/>
          </a:stretch>
        </p:blipFill>
        <p:spPr>
          <a:xfrm>
            <a:off x="3481873" y="4107999"/>
            <a:ext cx="5228253" cy="1906310"/>
          </a:xfrm>
          <a:prstGeom prst="rect">
            <a:avLst/>
          </a:prstGeom>
        </p:spPr>
      </p:pic>
    </p:spTree>
    <p:extLst>
      <p:ext uri="{BB962C8B-B14F-4D97-AF65-F5344CB8AC3E}">
        <p14:creationId xmlns:p14="http://schemas.microsoft.com/office/powerpoint/2010/main" val="3121199273"/>
      </p:ext>
    </p:extLst>
  </p:cSld>
  <p:clrMapOvr>
    <a:masterClrMapping/>
  </p:clrMapOvr>
</p:sld>
</file>

<file path=ppt/theme/theme1.xml><?xml version="1.0" encoding="utf-8"?>
<a:theme xmlns:a="http://schemas.openxmlformats.org/drawingml/2006/main" name="Office Theme">
  <a:themeElements>
    <a:clrScheme name="mymaintitl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2346</Words>
  <Application>Microsoft Office PowerPoint</Application>
  <PresentationFormat>宽屏</PresentationFormat>
  <Paragraphs>128</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-apple-system</vt:lpstr>
      <vt:lpstr>KaTeX_Math</vt:lpstr>
      <vt:lpstr>Arial</vt:lpstr>
      <vt:lpstr>Calibri</vt:lpstr>
      <vt:lpstr>Calibri Light</vt:lpstr>
      <vt:lpstr>Cambria Math</vt:lpstr>
      <vt:lpstr>Office Theme</vt:lpstr>
      <vt:lpstr>PowerPoint 演示文稿</vt:lpstr>
      <vt:lpstr>Content</vt:lpstr>
      <vt:lpstr>std::string 字符串</vt:lpstr>
      <vt:lpstr>一些成员函数</vt:lpstr>
      <vt:lpstr>std::set 集合</vt:lpstr>
      <vt:lpstr>一些成员函数</vt:lpstr>
      <vt:lpstr>ABC234D Prefix K-th Max</vt:lpstr>
      <vt:lpstr>PowerPoint 演示文稿</vt:lpstr>
      <vt:lpstr>std::multiset</vt:lpstr>
      <vt:lpstr>std::map 映射</vt:lpstr>
      <vt:lpstr>一些成员函数</vt:lpstr>
      <vt:lpstr>std::unordered_set 和 std::unordered_map</vt:lpstr>
      <vt:lpstr>CF1598C Delete Two Elements</vt:lpstr>
      <vt:lpstr>PowerPoint 演示文稿</vt:lpstr>
      <vt:lpstr>PowerPoint 演示文稿</vt:lpstr>
      <vt:lpstr>std::bitset</vt:lpstr>
      <vt:lpstr>一些成员函数</vt:lpstr>
      <vt:lpstr>一些成员函数（续）</vt:lpstr>
      <vt:lpstr>P6328 我是仙人掌</vt:lpstr>
      <vt:lpstr>PowerPoint 演示文稿</vt:lpstr>
      <vt:lpstr>STL 一些常用函数</vt:lpstr>
      <vt:lpstr>STL 一些常用函数（续）</vt:lpstr>
      <vt:lpstr>离散化</vt:lpstr>
      <vt:lpstr>P2220 [HAOI2012]容易题</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52</cp:revision>
  <dcterms:created xsi:type="dcterms:W3CDTF">2022-01-14T02:31:25Z</dcterms:created>
  <dcterms:modified xsi:type="dcterms:W3CDTF">2022-01-15T10:09:27Z</dcterms:modified>
</cp:coreProperties>
</file>