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88" r:id="rId4"/>
    <p:sldId id="258" r:id="rId5"/>
    <p:sldId id="285" r:id="rId6"/>
    <p:sldId id="286" r:id="rId7"/>
    <p:sldId id="280" r:id="rId8"/>
    <p:sldId id="281" r:id="rId9"/>
    <p:sldId id="282" r:id="rId10"/>
    <p:sldId id="283" r:id="rId11"/>
    <p:sldId id="284" r:id="rId12"/>
    <p:sldId id="277" r:id="rId13"/>
    <p:sldId id="279" r:id="rId14"/>
    <p:sldId id="278" r:id="rId15"/>
    <p:sldId id="259" r:id="rId16"/>
    <p:sldId id="270" r:id="rId17"/>
    <p:sldId id="274" r:id="rId18"/>
    <p:sldId id="260" r:id="rId19"/>
    <p:sldId id="261" r:id="rId20"/>
    <p:sldId id="262" r:id="rId21"/>
    <p:sldId id="275" r:id="rId22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332" autoAdjust="0"/>
  </p:normalViewPr>
  <p:slideViewPr>
    <p:cSldViewPr>
      <p:cViewPr varScale="1">
        <p:scale>
          <a:sx n="116" d="100"/>
          <a:sy n="116" d="100"/>
        </p:scale>
        <p:origin x="-1482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19/04/2016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396308330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19/04/2016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136729372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19/04/2016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332072110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19/04/2016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197197201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19/04/2016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154159677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19/04/2016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104798211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19/04/2016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218572589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19/04/2016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156565961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19/04/2016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230277565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19/04/2016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238435847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19/04/2016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22148585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>
                <a:alpha val="75000"/>
              </a:srgbClr>
            </a:gs>
            <a:gs pos="64999">
              <a:schemeClr val="bg1">
                <a:lumMod val="95000"/>
                <a:alpha val="83000"/>
              </a:schemeClr>
            </a:gs>
            <a:gs pos="100000">
              <a:schemeClr val="accent4">
                <a:lumMod val="20000"/>
                <a:lumOff val="80000"/>
                <a:alpha val="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E03E0-8FDD-4F94-8780-E28EA23ED5EC}" type="datetimeFigureOut">
              <a:rPr lang="nl-BE" smtClean="0"/>
              <a:pPr/>
              <a:t>19/04/2016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226823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2060848"/>
            <a:ext cx="7772400" cy="1470025"/>
          </a:xfrm>
        </p:spPr>
        <p:txBody>
          <a:bodyPr>
            <a:normAutofit/>
          </a:bodyPr>
          <a:lstStyle/>
          <a:p>
            <a:r>
              <a:rPr lang="nl-BE" sz="54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Software-ontwerp</a:t>
            </a:r>
            <a:endParaRPr lang="nl-BE" sz="54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403648" y="4797152"/>
            <a:ext cx="6400800" cy="1584176"/>
          </a:xfrm>
        </p:spPr>
        <p:txBody>
          <a:bodyPr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nl-BE" sz="20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Karina </a:t>
            </a:r>
            <a:r>
              <a:rPr lang="nl-BE" sz="20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Karapetyan</a:t>
            </a:r>
            <a:endParaRPr lang="nl-BE" sz="2000" dirty="0" smtClean="0">
              <a:solidFill>
                <a:schemeClr val="accent4">
                  <a:lumMod val="50000"/>
                </a:schemeClr>
              </a:solidFill>
              <a:effectLst>
                <a:outerShdw blurRad="127000" dist="38100" dir="5400000" algn="t" rotWithShape="0">
                  <a:prstClr val="black">
                    <a:alpha val="40000"/>
                  </a:prstClr>
                </a:outerShdw>
              </a:effectLst>
              <a:latin typeface="Sitka Banner" pitchFamily="2" charset="0"/>
            </a:endParaRPr>
          </a:p>
          <a:p>
            <a:pPr>
              <a:spcBef>
                <a:spcPts val="0"/>
              </a:spcBef>
            </a:pPr>
            <a:r>
              <a:rPr lang="nl-BE" sz="20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Laurens </a:t>
            </a:r>
            <a:r>
              <a:rPr lang="nl-BE" sz="20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Cleemput</a:t>
            </a:r>
            <a:endParaRPr lang="nl-BE" sz="2000" dirty="0" smtClean="0">
              <a:solidFill>
                <a:schemeClr val="accent4">
                  <a:lumMod val="50000"/>
                </a:schemeClr>
              </a:solidFill>
              <a:effectLst>
                <a:outerShdw blurRad="127000" dist="38100" dir="5400000" algn="t" rotWithShape="0">
                  <a:prstClr val="black">
                    <a:alpha val="40000"/>
                  </a:prstClr>
                </a:outerShdw>
              </a:effectLst>
              <a:latin typeface="Sitka Banner" pitchFamily="2" charset="0"/>
            </a:endParaRPr>
          </a:p>
          <a:p>
            <a:pPr>
              <a:spcBef>
                <a:spcPts val="0"/>
              </a:spcBef>
            </a:pPr>
            <a:r>
              <a:rPr lang="nl-BE" sz="20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Tom Houben</a:t>
            </a:r>
          </a:p>
          <a:p>
            <a:pPr>
              <a:spcBef>
                <a:spcPts val="0"/>
              </a:spcBef>
            </a:pPr>
            <a:r>
              <a:rPr lang="nl-BE" sz="20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Tri </a:t>
            </a:r>
            <a:r>
              <a:rPr lang="nl-BE" sz="20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Tran</a:t>
            </a:r>
            <a:endParaRPr lang="nl-BE" sz="2000" dirty="0">
              <a:solidFill>
                <a:schemeClr val="accent4">
                  <a:lumMod val="50000"/>
                </a:schemeClr>
              </a:solidFill>
              <a:effectLst>
                <a:outerShdw blurRad="127000" dist="38100" dir="5400000" algn="t" rotWithShape="0">
                  <a:prstClr val="black">
                    <a:alpha val="40000"/>
                  </a:prstClr>
                </a:outerShdw>
              </a:effectLst>
              <a:latin typeface="Sitka Banner" pitchFamily="2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051720" y="3068960"/>
            <a:ext cx="4896544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nl-BE" sz="2700" cap="small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Text" pitchFamily="2" charset="0"/>
              </a:rPr>
              <a:t>Presentatie: Iteratie 2</a:t>
            </a:r>
            <a:endParaRPr lang="en-GB" sz="2700" cap="small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itka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95148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State pattern: Concrete Example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786408" y="1556792"/>
            <a:ext cx="3456383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s-I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“…</a:t>
            </a:r>
            <a:r>
              <a:rPr lang="nl-NL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after</a:t>
            </a:r>
            <a:r>
              <a:rPr lang="nl-NL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the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 first patch,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the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 tag of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the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 bug report at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stake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transitions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from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Assigned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to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 </a:t>
            </a:r>
            <a:r>
              <a:rPr lang="nl-NL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UnderReview</a:t>
            </a:r>
            <a:r>
              <a:rPr lang="nl-NL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.”</a:t>
            </a:r>
            <a:endParaRPr lang="nl-NL" i="1" dirty="0">
              <a:solidFill>
                <a:schemeClr val="tx1">
                  <a:lumMod val="50000"/>
                  <a:lumOff val="50000"/>
                </a:schemeClr>
              </a:solidFill>
              <a:latin typeface="Sitka Banner" pitchFamily="2" charset="0"/>
            </a:endParaRPr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3140968"/>
            <a:ext cx="8229600" cy="3117855"/>
          </a:xfrm>
        </p:spPr>
      </p:pic>
      <p:sp>
        <p:nvSpPr>
          <p:cNvPr id="7" name="Tekstvak 6"/>
          <p:cNvSpPr txBox="1"/>
          <p:nvPr/>
        </p:nvSpPr>
        <p:spPr>
          <a:xfrm>
            <a:off x="457200" y="3140968"/>
            <a:ext cx="658416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900" dirty="0" smtClean="0"/>
              <a:t>:User</a:t>
            </a:r>
            <a:endParaRPr lang="nl-NL" sz="900" dirty="0"/>
          </a:p>
        </p:txBody>
      </p:sp>
      <p:sp>
        <p:nvSpPr>
          <p:cNvPr id="8" name="Tekstvak 7"/>
          <p:cNvSpPr txBox="1"/>
          <p:nvPr/>
        </p:nvSpPr>
        <p:spPr>
          <a:xfrm>
            <a:off x="4860032" y="1339820"/>
            <a:ext cx="33843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“</a:t>
            </a:r>
            <a:r>
              <a:rPr lang="nl-NL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When</a:t>
            </a:r>
            <a:r>
              <a:rPr lang="nl-NL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 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a bug report is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created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,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it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can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be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marked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 as private</a:t>
            </a:r>
            <a:r>
              <a:rPr lang="nl-NL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. </a:t>
            </a:r>
            <a:r>
              <a:rPr lang="is-I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…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Once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the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 first patch is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submitted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for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the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 bug report,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it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 is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visible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for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all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the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 users of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BugTrap</a:t>
            </a:r>
            <a:r>
              <a:rPr lang="nl-NL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.”</a:t>
            </a:r>
            <a:endParaRPr lang="nl-NL" i="1" dirty="0">
              <a:solidFill>
                <a:schemeClr val="tx1">
                  <a:lumMod val="50000"/>
                  <a:lumOff val="50000"/>
                </a:schemeClr>
              </a:solidFill>
              <a:latin typeface="Sitka Bann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33338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cap="small" dirty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Tag </a:t>
            </a:r>
            <a:r>
              <a:rPr lang="nl-NL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specific infromation</a:t>
            </a:r>
            <a:endParaRPr lang="nl-NL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2809280" y="1580599"/>
            <a:ext cx="3525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“As a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final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 step,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the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creator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 of a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resolved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 bug report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can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 close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it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 (i.e.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assign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the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 tag Closed)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by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specifying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how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satisfied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 he is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with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the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 solution.”</a:t>
            </a: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7504" y="3403631"/>
            <a:ext cx="8964488" cy="261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3814065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Milestones</a:t>
            </a:r>
            <a:endParaRPr lang="nl-NL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2060848"/>
            <a:ext cx="4186808" cy="36724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000" dirty="0" smtClean="0">
                <a:latin typeface="Sitka Banner" pitchFamily="2" charset="0"/>
              </a:rPr>
              <a:t>Milestone = apart object</a:t>
            </a:r>
            <a:br>
              <a:rPr lang="nl-BE" sz="2000" dirty="0" smtClean="0">
                <a:latin typeface="Sitka Banner" pitchFamily="2" charset="0"/>
              </a:rPr>
            </a:br>
            <a:r>
              <a:rPr lang="nl-BE" sz="2000" dirty="0" smtClean="0">
                <a:latin typeface="Sitka Banner" pitchFamily="2" charset="0"/>
              </a:rPr>
              <a:t>Toegewezen aan project, </a:t>
            </a:r>
            <a:r>
              <a:rPr lang="nl-BE" sz="2000" dirty="0" smtClean="0">
                <a:latin typeface="Sitka Banner" pitchFamily="2" charset="0"/>
              </a:rPr>
              <a:t>subsystem </a:t>
            </a:r>
            <a:r>
              <a:rPr lang="nl-BE" sz="2000" dirty="0" smtClean="0">
                <a:latin typeface="Sitka Banner" pitchFamily="2" charset="0"/>
              </a:rPr>
              <a:t>of bug report (Target milestone)</a:t>
            </a:r>
          </a:p>
          <a:p>
            <a:pPr marL="0" indent="0">
              <a:buNone/>
            </a:pPr>
            <a:r>
              <a:rPr lang="nl-BE" sz="2000" dirty="0" smtClean="0">
                <a:latin typeface="Sitka Banner" pitchFamily="2" charset="0"/>
              </a:rPr>
              <a:t>Apart object voor target milestone </a:t>
            </a:r>
            <a:endParaRPr lang="nl-BE" sz="2000" dirty="0" smtClean="0">
              <a:latin typeface="Sitka Banner" pitchFamily="2" charset="0"/>
            </a:endParaRPr>
          </a:p>
          <a:p>
            <a:pPr marL="0" indent="0">
              <a:buNone/>
            </a:pPr>
            <a:r>
              <a:rPr lang="nl-BE" sz="2000" dirty="0" smtClean="0">
                <a:latin typeface="Sitka Banner" pitchFamily="2" charset="0"/>
                <a:sym typeface="Wingdings" panose="05000000000000000000" pitchFamily="2" charset="2"/>
              </a:rPr>
              <a:t> </a:t>
            </a:r>
            <a:r>
              <a:rPr lang="nl-BE" sz="2000" dirty="0" smtClean="0">
                <a:latin typeface="Sitka Banner" pitchFamily="2" charset="0"/>
                <a:sym typeface="Wingdings" panose="05000000000000000000" pitchFamily="2" charset="2"/>
              </a:rPr>
              <a:t>is optioneel, wordt altijd geïnitialiseerd met gegeven milestone (</a:t>
            </a:r>
            <a:r>
              <a:rPr lang="nl-BE" sz="2000" dirty="0" smtClean="0">
                <a:latin typeface="Sitka Banner" pitchFamily="2" charset="0"/>
                <a:ea typeface="Cambria Math"/>
                <a:sym typeface="Wingdings" panose="05000000000000000000" pitchFamily="2" charset="2"/>
              </a:rPr>
              <a:t>≠ “M0”)</a:t>
            </a:r>
          </a:p>
          <a:p>
            <a:pPr marL="0" indent="0">
              <a:buNone/>
            </a:pPr>
            <a:r>
              <a:rPr lang="nl-BE" sz="2000" dirty="0" smtClean="0">
                <a:latin typeface="Sitka Banner" pitchFamily="2" charset="0"/>
                <a:ea typeface="Cambria Math"/>
                <a:sym typeface="Wingdings" panose="05000000000000000000" pitchFamily="2" charset="2"/>
              </a:rPr>
              <a:t>Container  nodig voor constraints</a:t>
            </a:r>
          </a:p>
          <a:p>
            <a:pPr marL="0" indent="0">
              <a:buNone/>
            </a:pPr>
            <a:r>
              <a:rPr lang="nl-BE" sz="2000" dirty="0" smtClean="0">
                <a:latin typeface="Sitka Banner" pitchFamily="2" charset="0"/>
                <a:ea typeface="Cambria Math"/>
                <a:sym typeface="Wingdings" panose="05000000000000000000" pitchFamily="2" charset="2"/>
              </a:rPr>
              <a:t>Helper  checken van </a:t>
            </a:r>
            <a:r>
              <a:rPr lang="nl-BE" sz="2000" dirty="0" smtClean="0">
                <a:latin typeface="Sitka Banner" pitchFamily="2" charset="0"/>
                <a:ea typeface="Cambria Math"/>
                <a:sym typeface="Wingdings" panose="05000000000000000000" pitchFamily="2" charset="2"/>
              </a:rPr>
              <a:t>constraints</a:t>
            </a:r>
            <a:endParaRPr lang="nl-BE" sz="2000" dirty="0" smtClean="0">
              <a:latin typeface="Sitka Banner" pitchFamily="2" charset="0"/>
            </a:endParaRPr>
          </a:p>
        </p:txBody>
      </p:sp>
      <p:pic>
        <p:nvPicPr>
          <p:cNvPr id="2050" name="Picture 2" descr="C:\Users\Laurens\Documents\IntelliJ Projects\SWOP2016\Presentaties\Iteratie 2\Milestones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72816"/>
            <a:ext cx="4391025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815603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Mailbox system</a:t>
            </a:r>
            <a:endParaRPr lang="nl-B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3608" y="1268760"/>
            <a:ext cx="6840760" cy="5555696"/>
          </a:xfrm>
        </p:spPr>
      </p:pic>
    </p:spTree>
    <p:extLst>
      <p:ext uri="{BB962C8B-B14F-4D97-AF65-F5344CB8AC3E}">
        <p14:creationId xmlns:p14="http://schemas.microsoft.com/office/powerpoint/2010/main" xmlns="" val="131924290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Undo mechanism</a:t>
            </a:r>
            <a:endParaRPr lang="nl-B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59632" y="1196752"/>
            <a:ext cx="6336704" cy="5553417"/>
          </a:xfrm>
        </p:spPr>
      </p:pic>
    </p:spTree>
    <p:extLst>
      <p:ext uri="{BB962C8B-B14F-4D97-AF65-F5344CB8AC3E}">
        <p14:creationId xmlns:p14="http://schemas.microsoft.com/office/powerpoint/2010/main" xmlns="" val="196820222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Extensibility of the system: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39552" y="1556792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Sitka Banner" pitchFamily="2" charset="0"/>
              </a:rPr>
              <a:t>Addin</a:t>
            </a:r>
            <a:r>
              <a:rPr lang="en-US" sz="2400" dirty="0" smtClean="0">
                <a:latin typeface="Sitka Banner" pitchFamily="2" charset="0"/>
              </a:rPr>
              <a:t>g use cases</a:t>
            </a:r>
            <a:endParaRPr lang="en-US" sz="2400" dirty="0" smtClean="0">
              <a:latin typeface="Sitka Banner" pitchFamily="2" charset="0"/>
            </a:endParaRPr>
          </a:p>
          <a:p>
            <a:r>
              <a:rPr lang="en-US" sz="2400" dirty="0" smtClean="0">
                <a:latin typeface="Sitka Banner" pitchFamily="2" charset="0"/>
              </a:rPr>
              <a:t>UI is still completely independent </a:t>
            </a:r>
          </a:p>
          <a:p>
            <a:r>
              <a:rPr lang="en-US" sz="2400" dirty="0" smtClean="0">
                <a:latin typeface="Sitka Banner" pitchFamily="2" charset="0"/>
              </a:rPr>
              <a:t>Interface for the </a:t>
            </a:r>
            <a:r>
              <a:rPr lang="en-US" sz="2400" dirty="0" err="1" smtClean="0">
                <a:latin typeface="Sitka Banner" pitchFamily="2" charset="0"/>
              </a:rPr>
              <a:t>Initializer</a:t>
            </a:r>
            <a:endParaRPr lang="en-US" sz="2400" dirty="0" smtClean="0">
              <a:latin typeface="Sitka Banner" pitchFamily="2" charset="0"/>
            </a:endParaRPr>
          </a:p>
          <a:p>
            <a:r>
              <a:rPr lang="en-US" sz="2400" dirty="0" smtClean="0">
                <a:latin typeface="Sitka Banner" pitchFamily="2" charset="0"/>
              </a:rPr>
              <a:t>Adding constraints concerning tag</a:t>
            </a:r>
          </a:p>
          <a:p>
            <a:r>
              <a:rPr lang="en-US" sz="2400" dirty="0" smtClean="0">
                <a:latin typeface="Sitka Banner" pitchFamily="2" charset="0"/>
              </a:rPr>
              <a:t>Adding new registration </a:t>
            </a:r>
            <a:r>
              <a:rPr lang="en-US" sz="2400" dirty="0" smtClean="0">
                <a:latin typeface="Sitka Banner" pitchFamily="2" charset="0"/>
              </a:rPr>
              <a:t>types (for mailboxes) </a:t>
            </a:r>
            <a:r>
              <a:rPr lang="en-US" sz="2400" dirty="0" smtClean="0">
                <a:latin typeface="Sitka Banner" pitchFamily="2" charset="0"/>
              </a:rPr>
              <a:t>= adding new observers</a:t>
            </a:r>
          </a:p>
          <a:p>
            <a:r>
              <a:rPr lang="en-US" sz="2400" dirty="0" smtClean="0">
                <a:latin typeface="Sitka Banner" pitchFamily="2" charset="0"/>
              </a:rPr>
              <a:t>Search methods for bug reports</a:t>
            </a:r>
          </a:p>
          <a:p>
            <a:r>
              <a:rPr lang="en-US" sz="2400" dirty="0" smtClean="0">
                <a:latin typeface="Sitka Banner" pitchFamily="2" charset="0"/>
              </a:rPr>
              <a:t>Adding new objects that could be undone</a:t>
            </a:r>
          </a:p>
          <a:p>
            <a:endParaRPr lang="en-US" sz="2400" dirty="0" smtClean="0">
              <a:latin typeface="Sitka Banner" pitchFamily="2" charset="0"/>
            </a:endParaRPr>
          </a:p>
          <a:p>
            <a:r>
              <a:rPr lang="en-US" sz="2400" dirty="0" smtClean="0">
                <a:latin typeface="Sitka Banner" pitchFamily="2" charset="0"/>
              </a:rPr>
              <a:t>It was easy to implement the changes from iteration 2 -&gt; great extensibility of our code from iteration 1</a:t>
            </a:r>
          </a:p>
          <a:p>
            <a:endParaRPr lang="en-US" sz="2400" dirty="0">
              <a:latin typeface="Sitka Bann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442101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Possible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improvements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864" y="1600200"/>
            <a:ext cx="8229600" cy="4525963"/>
          </a:xfrm>
        </p:spPr>
        <p:txBody>
          <a:bodyPr>
            <a:normAutofit/>
          </a:bodyPr>
          <a:lstStyle/>
          <a:p>
            <a:r>
              <a:rPr lang="nl-BE" sz="2400" dirty="0" smtClean="0">
                <a:latin typeface="Sitka Banner" pitchFamily="2" charset="0"/>
              </a:rPr>
              <a:t>Mailbox creates Observers, could be a task of the MailboxService</a:t>
            </a:r>
            <a:endParaRPr lang="nl-BE" sz="2000" dirty="0" smtClean="0">
              <a:latin typeface="Sitka Banner" pitchFamily="2" charset="0"/>
            </a:endParaRPr>
          </a:p>
          <a:p>
            <a:endParaRPr lang="nl-BE" sz="2400" dirty="0">
              <a:latin typeface="Sitka Banner" pitchFamily="2" charset="0"/>
            </a:endParaRPr>
          </a:p>
          <a:p>
            <a:r>
              <a:rPr lang="nl-BE" sz="2400" dirty="0" smtClean="0">
                <a:latin typeface="Sitka Banner" pitchFamily="2" charset="0"/>
              </a:rPr>
              <a:t>Milestone: </a:t>
            </a:r>
            <a:r>
              <a:rPr lang="nl-BE" sz="2400" dirty="0" smtClean="0">
                <a:latin typeface="Sitka Banner" pitchFamily="2" charset="0"/>
              </a:rPr>
              <a:t>improvements in the code and </a:t>
            </a:r>
            <a:r>
              <a:rPr lang="nl-BE" sz="2400" dirty="0" smtClean="0">
                <a:latin typeface="Sitka Banner" pitchFamily="2" charset="0"/>
              </a:rPr>
              <a:t>structure</a:t>
            </a:r>
            <a:endParaRPr lang="nl-BE" sz="2000" dirty="0" smtClean="0">
              <a:latin typeface="Sitka Bann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749703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Testing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approach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sz="2800" b="1" cap="small" dirty="0" smtClean="0">
                <a:latin typeface="Sitka Display" pitchFamily="2" charset="0"/>
              </a:rPr>
              <a:t>Geef </a:t>
            </a:r>
            <a:r>
              <a:rPr lang="nl-BE" sz="2800" b="1" cap="small" dirty="0" err="1" smtClean="0">
                <a:latin typeface="Sitka Display" pitchFamily="2" charset="0"/>
              </a:rPr>
              <a:t>coverage</a:t>
            </a:r>
            <a:r>
              <a:rPr lang="nl-BE" sz="2800" b="1" cap="small" dirty="0" smtClean="0">
                <a:latin typeface="Sitka Display" pitchFamily="2" charset="0"/>
              </a:rPr>
              <a:t> + korte samenvatting van werkwijze in iteratie 1</a:t>
            </a:r>
            <a:endParaRPr lang="nl-BE" sz="2400" dirty="0">
              <a:latin typeface="Sitka Display" pitchFamily="2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69894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Testing approach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4176" y="1484784"/>
            <a:ext cx="8495647" cy="4896544"/>
          </a:xfrm>
        </p:spPr>
      </p:pic>
    </p:spTree>
    <p:extLst>
      <p:ext uri="{BB962C8B-B14F-4D97-AF65-F5344CB8AC3E}">
        <p14:creationId xmlns:p14="http://schemas.microsoft.com/office/powerpoint/2010/main" xmlns="" val="31764648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Vragen?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2051" name="Picture 3" descr="C:\Users\Laurens\Desktop\Dumper\wu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2771" r="1125" b="22800"/>
          <a:stretch/>
        </p:blipFill>
        <p:spPr bwMode="auto">
          <a:xfrm>
            <a:off x="1597733" y="2420888"/>
            <a:ext cx="5948535" cy="245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4056055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High Level Design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1026" name="Picture 2" descr="C:\Users\Laurens\Documents\IntelliJ Projects\SWOP2016\Presentaties\Iteratie 2\UML Iteratie 2 Global Design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908720"/>
            <a:ext cx="9114374" cy="590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97274065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Project management (in uren) TODO UPDATE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sz="2700" b="1" cap="small" dirty="0" smtClean="0">
                <a:latin typeface="Sitka Display" pitchFamily="2" charset="0"/>
              </a:rPr>
              <a:t>Karina </a:t>
            </a:r>
            <a:r>
              <a:rPr lang="nl-BE" sz="2700" b="1" cap="small" dirty="0" err="1" smtClean="0">
                <a:latin typeface="Sitka Display" pitchFamily="2" charset="0"/>
              </a:rPr>
              <a:t>Karapetyan</a:t>
            </a:r>
            <a:endParaRPr lang="nl-BE" sz="2700" b="1" cap="small" dirty="0" smtClean="0">
              <a:latin typeface="Sitka Display" pitchFamily="2" charset="0"/>
            </a:endParaRPr>
          </a:p>
          <a:p>
            <a:pPr marL="0" indent="0">
              <a:buNone/>
            </a:pP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Group work: </a:t>
            </a:r>
            <a:r>
              <a:rPr lang="nl-BE" sz="2400" dirty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	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 	Individual Work: 	Study: </a:t>
            </a:r>
            <a:endParaRPr lang="nl-BE" sz="2400" dirty="0">
              <a:solidFill>
                <a:schemeClr val="accent4">
                  <a:lumMod val="50000"/>
                </a:schemeClr>
              </a:solidFill>
              <a:effectLst>
                <a:outerShdw blurRad="76200" dist="38100" dir="5400000" algn="t" rotWithShape="0">
                  <a:prstClr val="black">
                    <a:alpha val="27000"/>
                  </a:prstClr>
                </a:outerShdw>
              </a:effectLst>
              <a:latin typeface="Sitka Banner" pitchFamily="2" charset="0"/>
            </a:endParaRPr>
          </a:p>
          <a:p>
            <a:pPr marL="0" indent="0">
              <a:buNone/>
            </a:pPr>
            <a:r>
              <a:rPr lang="nl-BE" sz="2700" b="1" cap="small" dirty="0" smtClean="0">
                <a:latin typeface="Sitka Display" pitchFamily="2" charset="0"/>
              </a:rPr>
              <a:t>Laurens </a:t>
            </a:r>
            <a:r>
              <a:rPr lang="nl-BE" sz="2700" b="1" cap="small" dirty="0" err="1" smtClean="0">
                <a:latin typeface="Sitka Display" pitchFamily="2" charset="0"/>
              </a:rPr>
              <a:t>Cleemput</a:t>
            </a:r>
            <a:endParaRPr lang="nl-BE" sz="2700" b="1" cap="small" dirty="0" smtClean="0">
              <a:latin typeface="Sitka Display" pitchFamily="2" charset="0"/>
            </a:endParaRPr>
          </a:p>
          <a:p>
            <a:pPr marL="0" indent="0">
              <a:buNone/>
            </a:pP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Group work: </a:t>
            </a:r>
            <a:r>
              <a:rPr lang="nl-BE" sz="2400" dirty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	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 	Individual Work: 	Study: </a:t>
            </a:r>
          </a:p>
          <a:p>
            <a:pPr marL="0" indent="0">
              <a:buNone/>
            </a:pPr>
            <a:r>
              <a:rPr lang="nl-BE" sz="2700" b="1" cap="small" dirty="0" smtClean="0">
                <a:latin typeface="Sitka Display" pitchFamily="2" charset="0"/>
              </a:rPr>
              <a:t>Tom Houben</a:t>
            </a:r>
          </a:p>
          <a:p>
            <a:pPr marL="0" indent="0">
              <a:buNone/>
            </a:pP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Group work:  </a:t>
            </a:r>
            <a:r>
              <a:rPr lang="nl-BE" sz="2400" dirty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	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	Individual Work: 	Study: </a:t>
            </a:r>
          </a:p>
          <a:p>
            <a:pPr marL="0" indent="0">
              <a:buNone/>
            </a:pPr>
            <a:r>
              <a:rPr lang="nl-BE" sz="2700" b="1" cap="small" dirty="0" smtClean="0">
                <a:latin typeface="Sitka Display" pitchFamily="2" charset="0"/>
              </a:rPr>
              <a:t>Tri </a:t>
            </a:r>
            <a:r>
              <a:rPr lang="nl-BE" sz="2700" b="1" cap="small" dirty="0" err="1" smtClean="0">
                <a:latin typeface="Sitka Display" pitchFamily="2" charset="0"/>
              </a:rPr>
              <a:t>Tran</a:t>
            </a:r>
            <a:endParaRPr lang="nl-BE" sz="2700" b="1" cap="small" dirty="0" smtClean="0">
              <a:latin typeface="Sitka Display" pitchFamily="2" charset="0"/>
            </a:endParaRPr>
          </a:p>
          <a:p>
            <a:pPr marL="0" indent="0">
              <a:buNone/>
            </a:pP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Group work: </a:t>
            </a:r>
            <a:r>
              <a:rPr lang="nl-BE" sz="2400" dirty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	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 31h	Individual Work: 	Study:  </a:t>
            </a:r>
          </a:p>
          <a:p>
            <a:pPr marL="0" indent="0">
              <a:buNone/>
            </a:pPr>
            <a:endParaRPr lang="nl-BE" b="1" dirty="0"/>
          </a:p>
        </p:txBody>
      </p:sp>
    </p:spTree>
    <p:extLst>
      <p:ext uri="{BB962C8B-B14F-4D97-AF65-F5344CB8AC3E}">
        <p14:creationId xmlns:p14="http://schemas.microsoft.com/office/powerpoint/2010/main" xmlns="" val="15817027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072315139"/>
              </p:ext>
            </p:extLst>
          </p:nvPr>
        </p:nvGraphicFramePr>
        <p:xfrm>
          <a:off x="457200" y="1700808"/>
          <a:ext cx="8229600" cy="4032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="" xmlns:a16="http://schemas.microsoft.com/office/drawing/2014/main" val="4022630451"/>
                    </a:ext>
                  </a:extLst>
                </a:gridCol>
                <a:gridCol w="2057400">
                  <a:extLst>
                    <a:ext uri="{9D8B030D-6E8A-4147-A177-3AD203B41FA5}">
                      <a16:colId xmlns="" xmlns:a16="http://schemas.microsoft.com/office/drawing/2014/main" val="1276862258"/>
                    </a:ext>
                  </a:extLst>
                </a:gridCol>
                <a:gridCol w="2057400">
                  <a:extLst>
                    <a:ext uri="{9D8B030D-6E8A-4147-A177-3AD203B41FA5}">
                      <a16:colId xmlns="" xmlns:a16="http://schemas.microsoft.com/office/drawing/2014/main" val="670422697"/>
                    </a:ext>
                  </a:extLst>
                </a:gridCol>
                <a:gridCol w="2057400">
                  <a:extLst>
                    <a:ext uri="{9D8B030D-6E8A-4147-A177-3AD203B41FA5}">
                      <a16:colId xmlns="" xmlns:a16="http://schemas.microsoft.com/office/drawing/2014/main" val="3836214712"/>
                    </a:ext>
                  </a:extLst>
                </a:gridCol>
              </a:tblGrid>
              <a:tr h="1008112">
                <a:tc>
                  <a:txBody>
                    <a:bodyPr/>
                    <a:lstStyle/>
                    <a:p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err="1" smtClean="0"/>
                        <a:t>Iteratie</a:t>
                      </a:r>
                      <a:r>
                        <a:rPr lang="en-GB" cap="small" baseline="0" dirty="0" smtClean="0"/>
                        <a:t> 1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err="1" smtClean="0"/>
                        <a:t>Iteratie</a:t>
                      </a:r>
                      <a:r>
                        <a:rPr lang="en-GB" cap="small" dirty="0" smtClean="0"/>
                        <a:t> 2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err="1" smtClean="0"/>
                        <a:t>Iteratie</a:t>
                      </a:r>
                      <a:r>
                        <a:rPr lang="en-GB" cap="small" dirty="0" smtClean="0"/>
                        <a:t> 3</a:t>
                      </a:r>
                      <a:endParaRPr lang="en-GB" cap="small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89307922"/>
                  </a:ext>
                </a:extLst>
              </a:tr>
              <a:tr h="1008112"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Design Coordinator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Karina</a:t>
                      </a:r>
                      <a:r>
                        <a:rPr lang="en-GB" cap="small" baseline="0" dirty="0" smtClean="0"/>
                        <a:t> </a:t>
                      </a:r>
                      <a:r>
                        <a:rPr lang="en-GB" cap="small" baseline="0" dirty="0" err="1" smtClean="0"/>
                        <a:t>Karapetyan</a:t>
                      </a:r>
                      <a:endParaRPr lang="en-GB" cap="small" dirty="0" smtClean="0"/>
                    </a:p>
                    <a:p>
                      <a:r>
                        <a:rPr lang="en-GB" cap="small" dirty="0" smtClean="0"/>
                        <a:t>Laurens</a:t>
                      </a:r>
                      <a:r>
                        <a:rPr lang="en-GB" cap="small" baseline="0" dirty="0" smtClean="0"/>
                        <a:t> </a:t>
                      </a:r>
                      <a:r>
                        <a:rPr lang="en-GB" cap="small" baseline="0" dirty="0" err="1" smtClean="0"/>
                        <a:t>Cleemput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Tom </a:t>
                      </a:r>
                      <a:r>
                        <a:rPr lang="en-GB" cap="small" dirty="0" err="1" smtClean="0"/>
                        <a:t>Houben</a:t>
                      </a:r>
                      <a:endParaRPr lang="en-GB" cap="small" dirty="0" smtClean="0"/>
                    </a:p>
                    <a:p>
                      <a:r>
                        <a:rPr lang="en-GB" cap="small" dirty="0" smtClean="0"/>
                        <a:t>Karina</a:t>
                      </a:r>
                      <a:r>
                        <a:rPr lang="en-GB" cap="small" baseline="0" dirty="0" smtClean="0"/>
                        <a:t> </a:t>
                      </a:r>
                      <a:r>
                        <a:rPr lang="en-GB" cap="small" baseline="0" dirty="0" err="1" smtClean="0"/>
                        <a:t>Karapetyan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TODO</a:t>
                      </a:r>
                      <a:r>
                        <a:rPr lang="en-GB" cap="small" baseline="0" dirty="0" smtClean="0"/>
                        <a:t> INVULLEN (</a:t>
                      </a:r>
                      <a:r>
                        <a:rPr lang="en-GB" cap="small" baseline="0" dirty="0" err="1" smtClean="0"/>
                        <a:t>Doorschuiven</a:t>
                      </a:r>
                      <a:r>
                        <a:rPr lang="en-GB" cap="small" baseline="0" dirty="0" smtClean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98730236"/>
                  </a:ext>
                </a:extLst>
              </a:tr>
              <a:tr h="1008112"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Testing</a:t>
                      </a:r>
                      <a:r>
                        <a:rPr lang="en-GB" cap="small" baseline="0" dirty="0" smtClean="0"/>
                        <a:t> Coordinator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Tri Tran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Laurens</a:t>
                      </a:r>
                      <a:r>
                        <a:rPr lang="en-GB" cap="small" baseline="0" dirty="0" smtClean="0"/>
                        <a:t> </a:t>
                      </a:r>
                      <a:r>
                        <a:rPr lang="en-GB" cap="small" baseline="0" dirty="0" err="1" smtClean="0"/>
                        <a:t>Cleemput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cap="small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13628509"/>
                  </a:ext>
                </a:extLst>
              </a:tr>
              <a:tr h="1008112"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Domain</a:t>
                      </a:r>
                      <a:r>
                        <a:rPr lang="en-GB" cap="small" baseline="0" dirty="0" smtClean="0"/>
                        <a:t> Coordinator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Tom</a:t>
                      </a:r>
                      <a:r>
                        <a:rPr lang="en-GB" cap="small" baseline="0" dirty="0" smtClean="0"/>
                        <a:t> </a:t>
                      </a:r>
                      <a:r>
                        <a:rPr lang="en-GB" cap="small" baseline="0" dirty="0" err="1" smtClean="0"/>
                        <a:t>Houben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Tri</a:t>
                      </a:r>
                      <a:r>
                        <a:rPr lang="en-GB" cap="small" baseline="0" dirty="0" smtClean="0"/>
                        <a:t> Tran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cap="small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45046261"/>
                  </a:ext>
                </a:extLst>
              </a:tr>
            </a:tbl>
          </a:graphicData>
        </a:graphic>
      </p:graphicFrame>
      <p:sp>
        <p:nvSpPr>
          <p:cNvPr id="5" name="Titel 1"/>
          <p:cNvSpPr txBox="1">
            <a:spLocks/>
          </p:cNvSpPr>
          <p:nvPr/>
        </p:nvSpPr>
        <p:spPr>
          <a:xfrm>
            <a:off x="467544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Roles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4652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High Level Design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1026" name="Picture 2" descr="C:\Users\Laurens\Documents\IntelliJ Projects\SWOP2016\Presentaties\Iteratie 2\UML Iteratie 2 Global Design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2564904"/>
            <a:ext cx="6557903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kstvak 5"/>
          <p:cNvSpPr txBox="1"/>
          <p:nvPr/>
        </p:nvSpPr>
        <p:spPr>
          <a:xfrm>
            <a:off x="5220072" y="1094834"/>
            <a:ext cx="3744416" cy="2290227"/>
          </a:xfrm>
          <a:prstGeom prst="roundRect">
            <a:avLst>
              <a:gd name="adj" fmla="val 4768"/>
            </a:avLst>
          </a:prstGeom>
          <a:noFill/>
          <a:ln w="63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nl-BE" sz="2000" dirty="0" smtClean="0">
                <a:latin typeface="Sitka Banner" pitchFamily="2" charset="0"/>
              </a:rPr>
              <a:t>Onderscheid van use cases in aparte </a:t>
            </a:r>
            <a:r>
              <a:rPr lang="nl-BE" sz="2000" dirty="0" smtClean="0">
                <a:latin typeface="Sitka Banner" pitchFamily="2" charset="0"/>
              </a:rPr>
              <a:t>packages</a:t>
            </a:r>
            <a:endParaRPr lang="nl-BE" sz="2000" dirty="0" smtClean="0">
              <a:latin typeface="Sitka Banner" pitchFamily="2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nl-BE" sz="2000" dirty="0" smtClean="0">
                <a:latin typeface="Sitka Banner" pitchFamily="2" charset="0"/>
              </a:rPr>
              <a:t>Uitbreiding </a:t>
            </a:r>
            <a:r>
              <a:rPr lang="nl-BE" sz="2000" dirty="0" smtClean="0">
                <a:latin typeface="Sitka Banner" pitchFamily="2" charset="0"/>
              </a:rPr>
              <a:t>van domeinlaag: Mailbox, </a:t>
            </a:r>
            <a:r>
              <a:rPr lang="nl-BE" sz="2000" dirty="0" smtClean="0">
                <a:latin typeface="Sitka Banner" pitchFamily="2" charset="0"/>
              </a:rPr>
              <a:t>Milestone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BE" sz="2000" dirty="0" smtClean="0">
                <a:latin typeface="Sitka Banner" pitchFamily="2" charset="0"/>
              </a:rPr>
              <a:t>Uitbreiding </a:t>
            </a:r>
            <a:r>
              <a:rPr lang="nl-BE" sz="2000" dirty="0" smtClean="0">
                <a:latin typeface="Sitka Banner" pitchFamily="2" charset="0"/>
              </a:rPr>
              <a:t>domeinlaag toegevoegd zoals in de eerste </a:t>
            </a:r>
            <a:r>
              <a:rPr lang="nl-BE" sz="2000" dirty="0" smtClean="0">
                <a:latin typeface="Sitka Banner" pitchFamily="2" charset="0"/>
              </a:rPr>
              <a:t>iteratie</a:t>
            </a:r>
          </a:p>
        </p:txBody>
      </p:sp>
    </p:spTree>
    <p:extLst>
      <p:ext uri="{BB962C8B-B14F-4D97-AF65-F5344CB8AC3E}">
        <p14:creationId xmlns:p14="http://schemas.microsoft.com/office/powerpoint/2010/main" xmlns="" val="423824472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More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detailed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parts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62880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BE" sz="2800" dirty="0" smtClean="0">
                <a:latin typeface="Sitka Display" pitchFamily="2" charset="0"/>
              </a:rPr>
              <a:t>Services niet meer uitleggen</a:t>
            </a:r>
          </a:p>
          <a:p>
            <a:pPr marL="0" indent="0">
              <a:buNone/>
            </a:pPr>
            <a:r>
              <a:rPr lang="nl-BE" sz="2800" dirty="0" smtClean="0">
                <a:latin typeface="Sitka Display" pitchFamily="2" charset="0"/>
              </a:rPr>
              <a:t>Uitleg over structuur van use cases (bij extensibility use case toevoegen op uml) + eerste deel van use case SD laten zien tot run()</a:t>
            </a:r>
          </a:p>
          <a:p>
            <a:pPr marL="0" indent="0">
              <a:buNone/>
            </a:pPr>
            <a:r>
              <a:rPr lang="nl-BE" sz="2800" dirty="0" smtClean="0">
                <a:latin typeface="Sitka Display" pitchFamily="2" charset="0"/>
              </a:rPr>
              <a:t>Uitleg over design patterns: Observer, Memento, Stat + Strat ?</a:t>
            </a:r>
          </a:p>
          <a:p>
            <a:pPr marL="0" indent="0">
              <a:buNone/>
            </a:pPr>
            <a:endParaRPr lang="nl-BE" sz="2800" dirty="0">
              <a:latin typeface="Sitka Display" pitchFamily="2" charset="0"/>
            </a:endParaRPr>
          </a:p>
          <a:p>
            <a:pPr marL="0" indent="0">
              <a:buNone/>
            </a:pPr>
            <a:r>
              <a:rPr lang="nl-BE" sz="2800" dirty="0" smtClean="0">
                <a:latin typeface="Sitka Display" pitchFamily="2" charset="0"/>
              </a:rPr>
              <a:t>Tonen en uitleggen van </a:t>
            </a:r>
            <a:r>
              <a:rPr lang="nl-BE" sz="2800" dirty="0" err="1" smtClean="0">
                <a:latin typeface="Sitka Display" pitchFamily="2" charset="0"/>
              </a:rPr>
              <a:t>sequence</a:t>
            </a:r>
            <a:r>
              <a:rPr lang="nl-BE" sz="2800" dirty="0" smtClean="0">
                <a:latin typeface="Sitka Display" pitchFamily="2" charset="0"/>
              </a:rPr>
              <a:t> </a:t>
            </a:r>
            <a:r>
              <a:rPr lang="nl-BE" sz="2800" dirty="0" err="1" smtClean="0">
                <a:latin typeface="Sitka Display" pitchFamily="2" charset="0"/>
              </a:rPr>
              <a:t>diagrams</a:t>
            </a:r>
            <a:r>
              <a:rPr lang="nl-BE" sz="2800" dirty="0" smtClean="0">
                <a:latin typeface="Sitka Display" pitchFamily="2" charset="0"/>
              </a:rPr>
              <a:t> voor de meest complexe </a:t>
            </a:r>
            <a:r>
              <a:rPr lang="nl-BE" sz="2800" dirty="0" err="1" smtClean="0">
                <a:latin typeface="Sitka Display" pitchFamily="2" charset="0"/>
              </a:rPr>
              <a:t>use</a:t>
            </a:r>
            <a:r>
              <a:rPr lang="nl-BE" sz="2800" dirty="0" smtClean="0">
                <a:latin typeface="Sitka Display" pitchFamily="2" charset="0"/>
              </a:rPr>
              <a:t> cases, bij voorkeur met link voor design </a:t>
            </a:r>
            <a:r>
              <a:rPr lang="nl-BE" sz="2800" dirty="0" err="1" smtClean="0">
                <a:latin typeface="Sitka Display" pitchFamily="2" charset="0"/>
              </a:rPr>
              <a:t>patterns</a:t>
            </a:r>
            <a:endParaRPr lang="nl-BE" sz="2800" dirty="0" smtClean="0">
              <a:latin typeface="Sitka Display" pitchFamily="2" charset="0"/>
            </a:endParaRPr>
          </a:p>
          <a:p>
            <a:pPr marL="0" indent="0">
              <a:buNone/>
            </a:pPr>
            <a:endParaRPr lang="nl-BE" sz="2800" dirty="0" smtClean="0">
              <a:latin typeface="Sitka Display" pitchFamily="2" charset="0"/>
            </a:endParaRPr>
          </a:p>
          <a:p>
            <a:pPr marL="0" indent="0">
              <a:buNone/>
            </a:pPr>
            <a:endParaRPr lang="nl-BE" sz="2800" dirty="0">
              <a:latin typeface="Sitka Display" pitchFamily="2" charset="0"/>
            </a:endParaRPr>
          </a:p>
          <a:p>
            <a:pPr marL="0" indent="0">
              <a:buNone/>
            </a:pPr>
            <a:endParaRPr lang="nl-BE" sz="2400" dirty="0" smtClean="0">
              <a:latin typeface="Sitka Display" pitchFamily="2" charset="0"/>
            </a:endParaRPr>
          </a:p>
          <a:p>
            <a:pPr marL="0" indent="0">
              <a:buNone/>
            </a:pP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xmlns="" val="9834784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>
                <a:alpha val="75000"/>
              </a:srgbClr>
            </a:gs>
            <a:gs pos="64999">
              <a:schemeClr val="bg1">
                <a:lumMod val="95000"/>
                <a:alpha val="83000"/>
              </a:schemeClr>
            </a:gs>
            <a:gs pos="100000">
              <a:schemeClr val="accent4">
                <a:lumMod val="20000"/>
                <a:lumOff val="80000"/>
                <a:alpha val="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Use Cases</a:t>
            </a:r>
            <a:endParaRPr lang="en-GB" sz="3600" cap="small" dirty="0" smtClean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4" name="Grafik 3" descr="Controllers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5576" y="1700808"/>
            <a:ext cx="2600000" cy="4057143"/>
          </a:xfrm>
          <a:prstGeom prst="rect">
            <a:avLst/>
          </a:prstGeom>
        </p:spPr>
      </p:pic>
      <p:pic>
        <p:nvPicPr>
          <p:cNvPr id="5" name="Grafik 4" descr="UseCaseDirectories.pn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95936" y="1340768"/>
            <a:ext cx="4571429" cy="4552381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Use Cases: Example</a:t>
            </a:r>
            <a:endParaRPr lang="en-GB" sz="3600" cap="small" dirty="0" smtClean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5" name="Inhaltsplatzhalter 4" descr="IssuerUseCaseExample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88138" y="1484784"/>
            <a:ext cx="3567725" cy="4525963"/>
          </a:xfrm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cap="small" dirty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State </a:t>
            </a:r>
            <a:r>
              <a:rPr lang="nl-NL" sz="3600" cap="small" dirty="0" err="1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Pattern</a:t>
            </a:r>
            <a:endParaRPr lang="nl-NL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3347864" y="2924944"/>
            <a:ext cx="2520280" cy="46166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sz="2400" b="1" dirty="0">
                <a:latin typeface="Sitka Banner" pitchFamily="2" charset="0"/>
              </a:rPr>
              <a:t>Tags zijn STATES</a:t>
            </a:r>
          </a:p>
        </p:txBody>
      </p:sp>
      <p:sp>
        <p:nvSpPr>
          <p:cNvPr id="7" name="Tekstvak 6"/>
          <p:cNvSpPr txBox="1"/>
          <p:nvPr/>
        </p:nvSpPr>
        <p:spPr>
          <a:xfrm>
            <a:off x="2487810" y="3861048"/>
            <a:ext cx="4168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latin typeface="Sitka Banner" pitchFamily="2" charset="0"/>
              </a:rPr>
              <a:t>Het gedrag van </a:t>
            </a:r>
            <a:r>
              <a:rPr lang="nl-NL" dirty="0" err="1">
                <a:latin typeface="Sitka Banner" pitchFamily="2" charset="0"/>
              </a:rPr>
              <a:t>Bugreport</a:t>
            </a:r>
            <a:r>
              <a:rPr lang="nl-NL" dirty="0">
                <a:latin typeface="Sitka Banner" pitchFamily="2" charset="0"/>
              </a:rPr>
              <a:t> is afhankelijk van de tag die toegekend is.</a:t>
            </a:r>
          </a:p>
        </p:txBody>
      </p:sp>
    </p:spTree>
    <p:extLst>
      <p:ext uri="{BB962C8B-B14F-4D97-AF65-F5344CB8AC3E}">
        <p14:creationId xmlns:p14="http://schemas.microsoft.com/office/powerpoint/2010/main" xmlns="" val="46728475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Usage of the domain layer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89119" y="1170722"/>
            <a:ext cx="6165761" cy="5687278"/>
          </a:xfrm>
          <a:prstGeom prst="rect">
            <a:avLst/>
          </a:prstGeom>
        </p:spPr>
      </p:pic>
      <p:sp>
        <p:nvSpPr>
          <p:cNvPr id="7" name="Rechthoek 6"/>
          <p:cNvSpPr/>
          <p:nvPr/>
        </p:nvSpPr>
        <p:spPr>
          <a:xfrm>
            <a:off x="2339752" y="3284984"/>
            <a:ext cx="1656184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072306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3600" cap="small" dirty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State</a:t>
            </a:r>
            <a:r>
              <a:rPr lang="nl-BE" dirty="0" smtClean="0"/>
              <a:t> </a:t>
            </a:r>
            <a:r>
              <a:rPr lang="nl-BE" sz="3600" cap="small" dirty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pattern: Abstract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368" y="3626089"/>
            <a:ext cx="8937128" cy="1819135"/>
          </a:xfrm>
        </p:spPr>
      </p:pic>
      <p:sp>
        <p:nvSpPr>
          <p:cNvPr id="5" name="Tekstvak 4"/>
          <p:cNvSpPr txBox="1"/>
          <p:nvPr/>
        </p:nvSpPr>
        <p:spPr>
          <a:xfrm>
            <a:off x="2577704" y="2420888"/>
            <a:ext cx="3988592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l-NL" dirty="0" err="1" smtClean="0">
                <a:latin typeface="Sitka Banner" pitchFamily="2" charset="0"/>
              </a:rPr>
              <a:t>BugReport</a:t>
            </a:r>
            <a:r>
              <a:rPr lang="nl-NL" dirty="0" smtClean="0">
                <a:latin typeface="Sitka Banner" pitchFamily="2" charset="0"/>
              </a:rPr>
              <a:t> calls Tag </a:t>
            </a:r>
            <a:r>
              <a:rPr lang="nl-NL" dirty="0" err="1" smtClean="0">
                <a:latin typeface="Sitka Banner" pitchFamily="2" charset="0"/>
              </a:rPr>
              <a:t>to</a:t>
            </a:r>
            <a:r>
              <a:rPr lang="nl-NL" dirty="0" smtClean="0">
                <a:latin typeface="Sitka Banner" pitchFamily="2" charset="0"/>
              </a:rPr>
              <a:t> </a:t>
            </a:r>
            <a:r>
              <a:rPr lang="nl-NL" dirty="0" err="1" smtClean="0">
                <a:latin typeface="Sitka Banner" pitchFamily="2" charset="0"/>
              </a:rPr>
              <a:t>execute</a:t>
            </a:r>
            <a:r>
              <a:rPr lang="nl-NL" dirty="0" smtClean="0">
                <a:latin typeface="Sitka Banner" pitchFamily="2" charset="0"/>
              </a:rPr>
              <a:t> </a:t>
            </a:r>
            <a:r>
              <a:rPr lang="nl-NL" dirty="0" err="1" smtClean="0">
                <a:latin typeface="Sitka Banner" pitchFamily="2" charset="0"/>
              </a:rPr>
              <a:t>the</a:t>
            </a:r>
            <a:r>
              <a:rPr lang="nl-NL" dirty="0" smtClean="0">
                <a:latin typeface="Sitka Banner" pitchFamily="2" charset="0"/>
              </a:rPr>
              <a:t> </a:t>
            </a:r>
            <a:r>
              <a:rPr lang="nl-NL" dirty="0" err="1" smtClean="0">
                <a:latin typeface="Sitka Banner" pitchFamily="2" charset="0"/>
              </a:rPr>
              <a:t>function</a:t>
            </a:r>
            <a:endParaRPr lang="nl-NL" dirty="0">
              <a:latin typeface="Sitka Bann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7446060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Kantoor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406</Words>
  <Application>Microsoft Office PowerPoint</Application>
  <PresentationFormat>Bildschirmpräsentation (4:3)</PresentationFormat>
  <Paragraphs>84</Paragraphs>
  <Slides>21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2" baseType="lpstr">
      <vt:lpstr>Kantoorthema</vt:lpstr>
      <vt:lpstr>Software-ontwerp</vt:lpstr>
      <vt:lpstr>High Level Design</vt:lpstr>
      <vt:lpstr>High Level Design</vt:lpstr>
      <vt:lpstr>More detailed parts</vt:lpstr>
      <vt:lpstr>Use Cases</vt:lpstr>
      <vt:lpstr>Use Cases: Example</vt:lpstr>
      <vt:lpstr>State Pattern</vt:lpstr>
      <vt:lpstr>Usage of the domain layer</vt:lpstr>
      <vt:lpstr>State pattern: Abstract</vt:lpstr>
      <vt:lpstr>State pattern: Concrete Example</vt:lpstr>
      <vt:lpstr>Tag specific infromation</vt:lpstr>
      <vt:lpstr>Folie 12</vt:lpstr>
      <vt:lpstr>Mailbox system</vt:lpstr>
      <vt:lpstr>Undo mechanism</vt:lpstr>
      <vt:lpstr>Extensibility of the system:</vt:lpstr>
      <vt:lpstr>Possible improvements</vt:lpstr>
      <vt:lpstr>Testing approach</vt:lpstr>
      <vt:lpstr>Testing approach</vt:lpstr>
      <vt:lpstr>Vragen?</vt:lpstr>
      <vt:lpstr>Project management (in uren) TODO UPDATE</vt:lpstr>
      <vt:lpstr>Folie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SWOP Presentatie: Iteratie 1</dc:title>
  <dc:creator>Laurens</dc:creator>
  <cp:lastModifiedBy>Karina</cp:lastModifiedBy>
  <cp:revision>58</cp:revision>
  <dcterms:created xsi:type="dcterms:W3CDTF">2016-03-14T20:59:12Z</dcterms:created>
  <dcterms:modified xsi:type="dcterms:W3CDTF">2016-04-19T20:20:59Z</dcterms:modified>
</cp:coreProperties>
</file>