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6" r:id="rId8"/>
    <p:sldId id="268" r:id="rId9"/>
    <p:sldId id="267" r:id="rId10"/>
    <p:sldId id="259" r:id="rId11"/>
    <p:sldId id="269" r:id="rId12"/>
    <p:sldId id="270" r:id="rId13"/>
    <p:sldId id="260" r:id="rId14"/>
    <p:sldId id="261" r:id="rId15"/>
    <p:sldId id="271" r:id="rId16"/>
    <p:sldId id="262" r:id="rId1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63" d="100"/>
          <a:sy n="63" d="100"/>
        </p:scale>
        <p:origin x="-120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08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729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72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97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59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98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2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65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7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35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1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system: Controller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Flexibel toevoegen van </a:t>
            </a:r>
            <a:r>
              <a:rPr lang="nl-BE" sz="2400" dirty="0" err="1" smtClean="0"/>
              <a:t>use</a:t>
            </a:r>
            <a:r>
              <a:rPr lang="nl-BE" sz="2400" dirty="0" smtClean="0"/>
              <a:t> cases</a:t>
            </a:r>
          </a:p>
          <a:p>
            <a:r>
              <a:rPr lang="nl-BE" sz="2400" dirty="0" smtClean="0"/>
              <a:t>User type toevoegen gaat eenvoudig</a:t>
            </a:r>
          </a:p>
          <a:p>
            <a:r>
              <a:rPr lang="nl-BE" sz="2400" dirty="0" smtClean="0"/>
              <a:t>UI is onafhankelijk van </a:t>
            </a:r>
            <a:r>
              <a:rPr lang="nl-BE" sz="2400" dirty="0" err="1" smtClean="0"/>
              <a:t>domeinlaag</a:t>
            </a:r>
            <a:endParaRPr lang="nl-BE" sz="2400" dirty="0" smtClean="0"/>
          </a:p>
          <a:p>
            <a:r>
              <a:rPr lang="nl-BE" sz="2400" dirty="0" smtClean="0"/>
              <a:t>Interface voor </a:t>
            </a:r>
            <a:r>
              <a:rPr lang="nl-BE" sz="2400" dirty="0" err="1" smtClean="0"/>
              <a:t>initializer</a:t>
            </a:r>
            <a:r>
              <a:rPr lang="nl-BE" sz="2400" dirty="0" smtClean="0"/>
              <a:t> maakt nieuwe beginsituaties eenvoudig te implementeren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442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system: Domain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err="1" smtClean="0"/>
              <a:t>Domeinlaag</a:t>
            </a:r>
            <a:r>
              <a:rPr lang="nl-BE" sz="2400" dirty="0" smtClean="0"/>
              <a:t> is opgesplitst:</a:t>
            </a:r>
          </a:p>
          <a:p>
            <a:pPr lvl="1"/>
            <a:r>
              <a:rPr lang="nl-BE" sz="2000" dirty="0" smtClean="0"/>
              <a:t>Functies doorgeven aan services</a:t>
            </a:r>
          </a:p>
          <a:p>
            <a:pPr lvl="1"/>
            <a:r>
              <a:rPr lang="nl-BE" sz="2000" dirty="0" smtClean="0"/>
              <a:t>Lagere koppeling met andere functies uit eenzelfde laag (?)</a:t>
            </a:r>
          </a:p>
          <a:p>
            <a:pPr lvl="1"/>
            <a:r>
              <a:rPr lang="nl-BE" sz="2000" dirty="0" smtClean="0"/>
              <a:t>Voorbeeld: geen dubbele associaties</a:t>
            </a:r>
          </a:p>
          <a:p>
            <a:pPr lvl="1"/>
            <a:endParaRPr lang="nl-BE" sz="2000" dirty="0"/>
          </a:p>
          <a:p>
            <a:pPr marL="400050"/>
            <a:r>
              <a:rPr lang="nl-BE" sz="2400" dirty="0" smtClean="0"/>
              <a:t>Eenvoudig om nieuwe tags toe te voegen</a:t>
            </a:r>
          </a:p>
          <a:p>
            <a:pPr marL="400050"/>
            <a:endParaRPr lang="nl-BE" sz="2400" dirty="0"/>
          </a:p>
          <a:p>
            <a:pPr marL="400050"/>
            <a:r>
              <a:rPr lang="nl-BE" sz="2400" dirty="0" err="1" smtClean="0"/>
              <a:t>Subsystems</a:t>
            </a:r>
            <a:r>
              <a:rPr lang="nl-BE" sz="2400" dirty="0" smtClean="0"/>
              <a:t> + </a:t>
            </a:r>
            <a:r>
              <a:rPr lang="nl-BE" sz="2400" dirty="0" err="1" smtClean="0"/>
              <a:t>bugreports</a:t>
            </a:r>
            <a:r>
              <a:rPr lang="nl-BE" sz="2400" dirty="0" smtClean="0"/>
              <a:t> zijn “</a:t>
            </a:r>
            <a:r>
              <a:rPr lang="nl-BE" sz="2400" dirty="0" err="1" smtClean="0"/>
              <a:t>value”klassen</a:t>
            </a:r>
            <a:r>
              <a:rPr lang="nl-BE" sz="2400" dirty="0" smtClean="0"/>
              <a:t> 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918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Klassen voor </a:t>
            </a:r>
            <a:r>
              <a:rPr lang="nl-BE" sz="2400" dirty="0" err="1" smtClean="0"/>
              <a:t>Admin</a:t>
            </a:r>
            <a:r>
              <a:rPr lang="nl-BE" sz="2400" dirty="0" smtClean="0"/>
              <a:t>, </a:t>
            </a:r>
            <a:r>
              <a:rPr lang="nl-BE" sz="2400" dirty="0" err="1" smtClean="0"/>
              <a:t>Issuer</a:t>
            </a:r>
            <a:r>
              <a:rPr lang="nl-BE" sz="2400" dirty="0" smtClean="0"/>
              <a:t> &amp; Developer zijn overbodig</a:t>
            </a:r>
          </a:p>
          <a:p>
            <a:pPr lvl="1"/>
            <a:r>
              <a:rPr lang="nl-BE" sz="2000" dirty="0" smtClean="0"/>
              <a:t>Functionaliteit in controller</a:t>
            </a:r>
          </a:p>
          <a:p>
            <a:endParaRPr lang="nl-BE" sz="2400" dirty="0"/>
          </a:p>
          <a:p>
            <a:r>
              <a:rPr lang="nl-BE" sz="2400" dirty="0" smtClean="0"/>
              <a:t>Vermijden dat tags van elkaar afweten</a:t>
            </a:r>
            <a:endParaRPr lang="nl-BE" sz="2000" dirty="0"/>
          </a:p>
          <a:p>
            <a:pPr lvl="1"/>
            <a:r>
              <a:rPr lang="nl-BE" sz="2000" dirty="0" smtClean="0"/>
              <a:t>Nieuwe klasse voor </a:t>
            </a:r>
            <a:r>
              <a:rPr lang="nl-BE" sz="2000" dirty="0" err="1" smtClean="0"/>
              <a:t>overgangfunctionaliteit</a:t>
            </a:r>
            <a:endParaRPr lang="nl-BE" sz="2000" dirty="0" smtClean="0"/>
          </a:p>
          <a:p>
            <a:endParaRPr lang="nl-BE" sz="2400" dirty="0"/>
          </a:p>
          <a:p>
            <a:r>
              <a:rPr lang="nl-BE" sz="2400" dirty="0" smtClean="0"/>
              <a:t>Opzoeken van </a:t>
            </a:r>
            <a:r>
              <a:rPr lang="nl-BE" sz="2400" dirty="0" err="1" smtClean="0"/>
              <a:t>bugreport</a:t>
            </a:r>
            <a:r>
              <a:rPr lang="nl-BE" sz="2400" dirty="0" smtClean="0"/>
              <a:t> implementeren m.b.v. </a:t>
            </a:r>
            <a:r>
              <a:rPr lang="nl-BE" sz="2400" dirty="0" err="1" smtClean="0"/>
              <a:t>strategy</a:t>
            </a:r>
            <a:r>
              <a:rPr lang="nl-BE" sz="2400" dirty="0" smtClean="0"/>
              <a:t> </a:t>
            </a:r>
            <a:r>
              <a:rPr lang="nl-BE" sz="2400" dirty="0" err="1" smtClean="0"/>
              <a:t>pattern</a:t>
            </a:r>
            <a:endParaRPr lang="nl-BE" sz="2400" dirty="0" smtClean="0"/>
          </a:p>
          <a:p>
            <a:pPr lvl="1"/>
            <a:r>
              <a:rPr lang="nl-BE" sz="2000" dirty="0" smtClean="0"/>
              <a:t>Interface “</a:t>
            </a:r>
            <a:r>
              <a:rPr lang="nl-BE" sz="2000" dirty="0" err="1" smtClean="0"/>
              <a:t>ISearch</a:t>
            </a:r>
            <a:r>
              <a:rPr lang="nl-BE" sz="2000" dirty="0" smtClean="0"/>
              <a:t>”</a:t>
            </a:r>
          </a:p>
          <a:p>
            <a:pPr lvl="1"/>
            <a:r>
              <a:rPr lang="nl-BE" sz="2000" dirty="0" smtClean="0"/>
              <a:t>Resulteert in lagere koppeling in </a:t>
            </a:r>
            <a:r>
              <a:rPr lang="nl-BE" sz="2000" dirty="0" err="1" smtClean="0"/>
              <a:t>BugReportService</a:t>
            </a:r>
            <a:endParaRPr lang="nl-BE" sz="2000" dirty="0" smtClean="0"/>
          </a:p>
        </p:txBody>
      </p:sp>
    </p:spTree>
    <p:extLst>
      <p:ext uri="{BB962C8B-B14F-4D97-AF65-F5344CB8AC3E}">
        <p14:creationId xmlns:p14="http://schemas.microsoft.com/office/powerpoint/2010/main" val="6749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b="1" dirty="0" smtClean="0"/>
              <a:t>Twee mogelijkheden: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/>
              <a:t>Test schrijven voor elke klasse in zelfde package</a:t>
            </a:r>
          </a:p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/>
              <a:t>Via een hogere laag een lagere laag testen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sym typeface="Wingdings" panose="05000000000000000000" pitchFamily="2" charset="2"/>
              </a:rPr>
              <a:t>Noodzakelijk wegens </a:t>
            </a:r>
            <a:r>
              <a:rPr lang="nl-BE" sz="2000" dirty="0" err="1" smtClean="0">
                <a:sym typeface="Wingdings" panose="05000000000000000000" pitchFamily="2" charset="2"/>
              </a:rPr>
              <a:t>visibility</a:t>
            </a:r>
            <a:r>
              <a:rPr lang="nl-BE" sz="2000" dirty="0" smtClean="0">
                <a:sym typeface="Wingdings" panose="05000000000000000000" pitchFamily="2" charset="2"/>
              </a:rPr>
              <a:t> constraints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sym typeface="Wingdings" panose="05000000000000000000" pitchFamily="2" charset="2"/>
              </a:rPr>
              <a:t>Moeilijker wegens gelaagde hiërarchie</a:t>
            </a:r>
          </a:p>
          <a:p>
            <a:pPr marL="0" indent="0">
              <a:buNone/>
            </a:pPr>
            <a:endParaRPr lang="nl-B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2400" b="1" dirty="0" smtClean="0">
                <a:sym typeface="Wingdings" panose="05000000000000000000" pitchFamily="2" charset="2"/>
              </a:rPr>
              <a:t>Test strategie voor </a:t>
            </a:r>
            <a:r>
              <a:rPr lang="nl-BE" sz="2400" b="1" dirty="0" err="1" smtClean="0">
                <a:sym typeface="Wingdings" panose="05000000000000000000" pitchFamily="2" charset="2"/>
              </a:rPr>
              <a:t>use</a:t>
            </a:r>
            <a:r>
              <a:rPr lang="nl-BE" sz="2400" b="1" dirty="0" smtClean="0">
                <a:sym typeface="Wingdings" panose="05000000000000000000" pitchFamily="2" charset="2"/>
              </a:rPr>
              <a:t> cases</a:t>
            </a:r>
            <a:endParaRPr lang="nl-BE" sz="2400" dirty="0" smtClean="0">
              <a:sym typeface="Wingdings" panose="05000000000000000000" pitchFamily="2" charset="2"/>
            </a:endParaRPr>
          </a:p>
          <a:p>
            <a:r>
              <a:rPr lang="nl-BE" sz="2400" dirty="0" err="1" smtClean="0">
                <a:sym typeface="Wingdings" panose="05000000000000000000" pitchFamily="2" charset="2"/>
              </a:rPr>
              <a:t>TestUI</a:t>
            </a:r>
            <a:r>
              <a:rPr lang="nl-BE" sz="2400" dirty="0" smtClean="0">
                <a:sym typeface="Wingdings" panose="05000000000000000000" pitchFamily="2" charset="2"/>
              </a:rPr>
              <a:t>  IUI  vaste waarden voor elke </a:t>
            </a:r>
            <a:r>
              <a:rPr lang="nl-BE" sz="2400" dirty="0" err="1" smtClean="0">
                <a:sym typeface="Wingdings" panose="05000000000000000000" pitchFamily="2" charset="2"/>
              </a:rPr>
              <a:t>use</a:t>
            </a:r>
            <a:r>
              <a:rPr lang="nl-BE" sz="2400" dirty="0" smtClean="0">
                <a:sym typeface="Wingdings" panose="05000000000000000000" pitchFamily="2" charset="2"/>
              </a:rPr>
              <a:t> case  testen</a:t>
            </a:r>
            <a:endParaRPr lang="nl-BE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64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56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uren)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Karina </a:t>
            </a:r>
            <a:r>
              <a:rPr lang="nl-BE" sz="2700" cap="small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Karapetyan</a:t>
            </a:r>
            <a:endParaRPr lang="nl-BE" sz="2700" cap="small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33 	Individual Work: 22	Study: 7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Laurens </a:t>
            </a:r>
            <a:r>
              <a:rPr lang="nl-BE" sz="2700" cap="small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Cleemput</a:t>
            </a:r>
            <a:endParaRPr lang="nl-BE" sz="2700" cap="small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19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8</a:t>
            </a:r>
          </a:p>
          <a:p>
            <a:pPr marL="0" indent="0">
              <a:buNone/>
            </a:pPr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 33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20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6</a:t>
            </a:r>
          </a:p>
          <a:p>
            <a:pPr marL="0" indent="0">
              <a:buNone/>
            </a:pPr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Tri </a:t>
            </a:r>
            <a:r>
              <a:rPr lang="nl-BE" sz="2700" cap="small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Tran</a:t>
            </a:r>
            <a:endParaRPr lang="nl-BE" sz="2700" cap="small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40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15</a:t>
            </a: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817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5250775" y="2550383"/>
            <a:ext cx="349768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err="1" smtClean="0"/>
              <a:t>Main</a:t>
            </a:r>
            <a:r>
              <a:rPr lang="nl-BE" sz="2000" dirty="0" smtClean="0"/>
              <a:t>/UI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Controller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Service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err="1" smtClean="0"/>
              <a:t>Domeinlaag</a:t>
            </a:r>
            <a:endParaRPr lang="nl-BE" sz="2000" dirty="0" smtClean="0"/>
          </a:p>
          <a:p>
            <a:endParaRPr lang="nl-BE" sz="2000" dirty="0"/>
          </a:p>
          <a:p>
            <a:r>
              <a:rPr lang="nl-BE" sz="2000" b="1" dirty="0" smtClean="0"/>
              <a:t>Geen directe verbinding tussen</a:t>
            </a:r>
            <a:br>
              <a:rPr lang="nl-BE" sz="2000" b="1" dirty="0" smtClean="0"/>
            </a:br>
            <a:r>
              <a:rPr lang="nl-BE" sz="2000" b="1" dirty="0" smtClean="0"/>
              <a:t>UI en </a:t>
            </a:r>
            <a:r>
              <a:rPr lang="nl-BE" sz="2000" b="1" dirty="0" err="1" smtClean="0"/>
              <a:t>Domeinlaag</a:t>
            </a:r>
            <a:endParaRPr lang="nl-BE" sz="2000" b="1" dirty="0"/>
          </a:p>
        </p:txBody>
      </p:sp>
    </p:spTree>
    <p:extLst>
      <p:ext uri="{BB962C8B-B14F-4D97-AF65-F5344CB8AC3E}">
        <p14:creationId xmlns:p14="http://schemas.microsoft.com/office/powerpoint/2010/main" val="4395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932040" y="2550383"/>
            <a:ext cx="4091826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GRASP</a:t>
            </a:r>
          </a:p>
          <a:p>
            <a:r>
              <a:rPr lang="nl-BE" sz="1900" dirty="0" smtClean="0"/>
              <a:t>Gelaagde structuur </a:t>
            </a:r>
            <a:r>
              <a:rPr lang="nl-BE" sz="1900" dirty="0" smtClean="0">
                <a:sym typeface="Wingdings" panose="05000000000000000000" pitchFamily="2" charset="2"/>
              </a:rPr>
              <a:t> lage koppeling</a:t>
            </a:r>
          </a:p>
          <a:p>
            <a:endParaRPr lang="nl-BE" sz="1900" dirty="0" smtClean="0">
              <a:sym typeface="Wingdings" panose="05000000000000000000" pitchFamily="2" charset="2"/>
            </a:endParaRPr>
          </a:p>
          <a:p>
            <a:r>
              <a:rPr lang="nl-BE" sz="1900" dirty="0" smtClean="0">
                <a:sym typeface="Wingdings" panose="05000000000000000000" pitchFamily="2" charset="2"/>
              </a:rPr>
              <a:t>Bovenste lagen zijn information experts</a:t>
            </a:r>
          </a:p>
          <a:p>
            <a:endParaRPr lang="nl-BE" sz="1900" dirty="0">
              <a:sym typeface="Wingdings" panose="05000000000000000000" pitchFamily="2" charset="2"/>
            </a:endParaRPr>
          </a:p>
          <a:p>
            <a:r>
              <a:rPr lang="nl-BE" sz="1900" dirty="0" smtClean="0">
                <a:sym typeface="Wingdings" panose="05000000000000000000" pitchFamily="2" charset="2"/>
              </a:rPr>
              <a:t>Bovenste lagen gebruiken methoden</a:t>
            </a:r>
            <a:br>
              <a:rPr lang="nl-BE" sz="1900" dirty="0" smtClean="0">
                <a:sym typeface="Wingdings" panose="05000000000000000000" pitchFamily="2" charset="2"/>
              </a:rPr>
            </a:br>
            <a:r>
              <a:rPr lang="nl-BE" sz="1900" dirty="0" smtClean="0">
                <a:sym typeface="Wingdings" panose="05000000000000000000" pitchFamily="2" charset="2"/>
              </a:rPr>
              <a:t>aangeboden door lagere lagen</a:t>
            </a:r>
          </a:p>
          <a:p>
            <a:endParaRPr lang="nl-BE" sz="1900" dirty="0"/>
          </a:p>
        </p:txBody>
      </p:sp>
    </p:spTree>
    <p:extLst>
      <p:ext uri="{BB962C8B-B14F-4D97-AF65-F5344CB8AC3E}">
        <p14:creationId xmlns:p14="http://schemas.microsoft.com/office/powerpoint/2010/main" val="39697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932040" y="2550383"/>
            <a:ext cx="3995196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Initialisatie</a:t>
            </a:r>
          </a:p>
          <a:p>
            <a:r>
              <a:rPr lang="nl-BE" sz="1900" dirty="0" smtClean="0"/>
              <a:t>Logincontroller om user in te loggen</a:t>
            </a:r>
          </a:p>
          <a:p>
            <a:r>
              <a:rPr lang="nl-BE" sz="1900" dirty="0"/>
              <a:t> </a:t>
            </a:r>
            <a:r>
              <a:rPr lang="nl-BE" sz="1900" dirty="0" smtClean="0"/>
              <a:t>   </a:t>
            </a:r>
            <a:r>
              <a:rPr lang="nl-BE" sz="1900" dirty="0" smtClean="0">
                <a:sym typeface="Wingdings" panose="05000000000000000000" pitchFamily="2" charset="2"/>
              </a:rPr>
              <a:t> gepaste usercontroller aanmaken</a:t>
            </a:r>
          </a:p>
          <a:p>
            <a:endParaRPr lang="nl-BE" sz="1900" dirty="0">
              <a:sym typeface="Wingdings" panose="05000000000000000000" pitchFamily="2" charset="2"/>
            </a:endParaRPr>
          </a:p>
          <a:p>
            <a:r>
              <a:rPr lang="nl-BE" sz="1900" dirty="0" smtClean="0">
                <a:sym typeface="Wingdings" panose="05000000000000000000" pitchFamily="2" charset="2"/>
              </a:rPr>
              <a:t>Type usercontroller per soort user</a:t>
            </a:r>
          </a:p>
          <a:p>
            <a:r>
              <a:rPr lang="nl-BE" sz="1900" dirty="0">
                <a:sym typeface="Wingdings" panose="05000000000000000000" pitchFamily="2" charset="2"/>
              </a:rPr>
              <a:t> </a:t>
            </a:r>
            <a:r>
              <a:rPr lang="nl-BE" sz="1900" dirty="0" smtClean="0">
                <a:sym typeface="Wingdings" panose="05000000000000000000" pitchFamily="2" charset="2"/>
              </a:rPr>
              <a:t>     rechten beheren</a:t>
            </a:r>
            <a:endParaRPr lang="nl-BE" sz="1900" dirty="0" smtClean="0"/>
          </a:p>
          <a:p>
            <a:endParaRPr lang="nl-BE" sz="1900" dirty="0" smtClean="0">
              <a:sym typeface="Wingdings" panose="05000000000000000000" pitchFamily="2" charset="2"/>
            </a:endParaRPr>
          </a:p>
          <a:p>
            <a:endParaRPr lang="nl-BE" sz="1900" dirty="0"/>
          </a:p>
        </p:txBody>
      </p:sp>
    </p:spTree>
    <p:extLst>
      <p:ext uri="{BB962C8B-B14F-4D97-AF65-F5344CB8AC3E}">
        <p14:creationId xmlns:p14="http://schemas.microsoft.com/office/powerpoint/2010/main" val="33808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932040" y="2550383"/>
            <a:ext cx="3998980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Services</a:t>
            </a:r>
          </a:p>
          <a:p>
            <a:r>
              <a:rPr lang="nl-BE" sz="1900" dirty="0" smtClean="0">
                <a:sym typeface="Wingdings" panose="05000000000000000000" pitchFamily="2" charset="2"/>
              </a:rPr>
              <a:t>Behandelen </a:t>
            </a:r>
            <a:r>
              <a:rPr lang="nl-BE" sz="1900" dirty="0" err="1" smtClean="0">
                <a:sym typeface="Wingdings" panose="05000000000000000000" pitchFamily="2" charset="2"/>
              </a:rPr>
              <a:t>informatierequests</a:t>
            </a:r>
            <a:r>
              <a:rPr lang="nl-BE" sz="1900" dirty="0" smtClean="0">
                <a:sym typeface="Wingdings" panose="05000000000000000000" pitchFamily="2" charset="2"/>
              </a:rPr>
              <a:t> waar</a:t>
            </a:r>
            <a:br>
              <a:rPr lang="nl-BE" sz="1900" dirty="0" smtClean="0">
                <a:sym typeface="Wingdings" panose="05000000000000000000" pitchFamily="2" charset="2"/>
              </a:rPr>
            </a:br>
            <a:r>
              <a:rPr lang="nl-BE" sz="1900" dirty="0" smtClean="0">
                <a:sym typeface="Wingdings" panose="05000000000000000000" pitchFamily="2" charset="2"/>
              </a:rPr>
              <a:t>meerdere </a:t>
            </a:r>
            <a:r>
              <a:rPr lang="nl-BE" sz="1900" dirty="0">
                <a:sym typeface="Wingdings" panose="05000000000000000000" pitchFamily="2" charset="2"/>
              </a:rPr>
              <a:t>c</a:t>
            </a:r>
            <a:r>
              <a:rPr lang="nl-BE" sz="1900" dirty="0" smtClean="0">
                <a:sym typeface="Wingdings" panose="05000000000000000000" pitchFamily="2" charset="2"/>
              </a:rPr>
              <a:t>lasses bij betrokken zijn</a:t>
            </a:r>
          </a:p>
          <a:p>
            <a:r>
              <a:rPr lang="nl-BE" sz="1900" dirty="0" smtClean="0">
                <a:sym typeface="Wingdings" panose="05000000000000000000" pitchFamily="2" charset="2"/>
              </a:rPr>
              <a:t>     hoge cohesie, lage koppeling</a:t>
            </a:r>
          </a:p>
          <a:p>
            <a:endParaRPr lang="nl-BE" sz="1900" dirty="0">
              <a:sym typeface="Wingdings" panose="05000000000000000000" pitchFamily="2" charset="2"/>
            </a:endParaRPr>
          </a:p>
          <a:p>
            <a:r>
              <a:rPr lang="nl-BE" sz="1900" dirty="0" smtClean="0">
                <a:sym typeface="Wingdings" panose="05000000000000000000" pitchFamily="2" charset="2"/>
              </a:rPr>
              <a:t>Domein + services: bescherming tegen</a:t>
            </a:r>
          </a:p>
          <a:p>
            <a:r>
              <a:rPr lang="nl-BE" sz="1900" dirty="0">
                <a:sym typeface="Wingdings" panose="05000000000000000000" pitchFamily="2" charset="2"/>
              </a:rPr>
              <a:t>	</a:t>
            </a:r>
            <a:r>
              <a:rPr lang="nl-BE" sz="1900" dirty="0" smtClean="0">
                <a:sym typeface="Wingdings" panose="05000000000000000000" pitchFamily="2" charset="2"/>
              </a:rPr>
              <a:t>	 foutief gebruik</a:t>
            </a:r>
          </a:p>
          <a:p>
            <a:endParaRPr lang="nl-BE" sz="1900" dirty="0"/>
          </a:p>
        </p:txBody>
      </p:sp>
    </p:spTree>
    <p:extLst>
      <p:ext uri="{BB962C8B-B14F-4D97-AF65-F5344CB8AC3E}">
        <p14:creationId xmlns:p14="http://schemas.microsoft.com/office/powerpoint/2010/main" val="17399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/>
              <a:t>Belangrijke domeinklassen bevatten </a:t>
            </a:r>
            <a:r>
              <a:rPr lang="nl-BE" sz="2800" b="1" dirty="0" smtClean="0"/>
              <a:t>services</a:t>
            </a:r>
            <a:r>
              <a:rPr lang="nl-BE" sz="2800" dirty="0" smtClean="0"/>
              <a:t>.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b="1" dirty="0" err="1" smtClean="0"/>
              <a:t>UserService</a:t>
            </a:r>
            <a:endParaRPr lang="nl-BE" sz="2800" b="1" dirty="0" smtClean="0"/>
          </a:p>
          <a:p>
            <a:r>
              <a:rPr lang="nl-BE" sz="2800" dirty="0" smtClean="0"/>
              <a:t>Bevat </a:t>
            </a:r>
            <a:r>
              <a:rPr lang="nl-BE" sz="2800" dirty="0" err="1" smtClean="0"/>
              <a:t>creator</a:t>
            </a:r>
            <a:r>
              <a:rPr lang="nl-BE" sz="2800" dirty="0" smtClean="0"/>
              <a:t> voor users</a:t>
            </a:r>
          </a:p>
          <a:p>
            <a:pPr lvl="1"/>
            <a:r>
              <a:rPr lang="nl-BE" sz="2400" dirty="0" smtClean="0"/>
              <a:t>Controle op unieke username</a:t>
            </a:r>
          </a:p>
          <a:p>
            <a:pPr lvl="1"/>
            <a:r>
              <a:rPr lang="nl-BE" sz="2400" dirty="0" smtClean="0"/>
              <a:t>Bevat default </a:t>
            </a:r>
            <a:r>
              <a:rPr lang="nl-BE" sz="2400" dirty="0" err="1" smtClean="0"/>
              <a:t>constructor</a:t>
            </a:r>
            <a:endParaRPr lang="nl-BE" sz="2400" dirty="0" smtClean="0"/>
          </a:p>
          <a:p>
            <a:pPr marL="0" indent="0">
              <a:buNone/>
            </a:pPr>
            <a:endParaRPr lang="nl-BE" sz="2800" dirty="0"/>
          </a:p>
        </p:txBody>
      </p:sp>
      <p:pic>
        <p:nvPicPr>
          <p:cNvPr id="1026" name="Picture 2" descr="C:\Users\Laurens\Documents\IntelliJ Projects\SWOP2016\presentatie\Diagram Images\Puntje 2\UserServic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76872"/>
            <a:ext cx="1675184" cy="424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BugReportService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&amp;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ProjectService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800" dirty="0"/>
          </a:p>
        </p:txBody>
      </p:sp>
      <p:pic>
        <p:nvPicPr>
          <p:cNvPr id="2050" name="Picture 2" descr="C:\Users\Laurens\Documents\IntelliJ Projects\SWOP2016\presentatie\Diagram Images\Puntje 2\BugReportService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61278"/>
            <a:ext cx="4788024" cy="56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aurens\Documents\IntelliJ Projects\SWOP2016\presentatie\Diagram Images\Puntje 2\ProjectService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3488"/>
            <a:ext cx="3317875" cy="56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Services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to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keep track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lists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nl-BE" sz="2800" dirty="0" smtClean="0"/>
              <a:t>Services bevatten functies om:</a:t>
            </a:r>
          </a:p>
          <a:p>
            <a:pPr lvl="1"/>
            <a:r>
              <a:rPr lang="nl-BE" sz="2400" dirty="0" smtClean="0"/>
              <a:t>Lijsten opvragen (specifieke criteria)</a:t>
            </a:r>
          </a:p>
          <a:p>
            <a:pPr lvl="1"/>
            <a:r>
              <a:rPr lang="nl-BE" sz="2400" dirty="0" smtClean="0"/>
              <a:t>Lijsten bewerken (enkel mogelijk door service)</a:t>
            </a:r>
          </a:p>
          <a:p>
            <a:pPr lvl="1"/>
            <a:r>
              <a:rPr lang="nl-BE" sz="2400" dirty="0" smtClean="0"/>
              <a:t>Alsook communicatie met buitenwereld mogelijk te maken</a:t>
            </a:r>
          </a:p>
          <a:p>
            <a:endParaRPr lang="nl-BE" dirty="0"/>
          </a:p>
          <a:p>
            <a:r>
              <a:rPr lang="nl-BE" sz="2800" dirty="0" smtClean="0"/>
              <a:t>Lijsten gebruikt door services zijn </a:t>
            </a:r>
            <a:r>
              <a:rPr lang="nl-BE" sz="2800" b="1" dirty="0" err="1" smtClean="0"/>
              <a:t>unmodifiable</a:t>
            </a:r>
            <a:endParaRPr lang="nl-BE" sz="2800" b="1" dirty="0" smtClean="0"/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6176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the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domain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179512" y="3573016"/>
            <a:ext cx="8507288" cy="2553147"/>
          </a:xfrm>
        </p:spPr>
        <p:txBody>
          <a:bodyPr>
            <a:normAutofit lnSpcReduction="10000"/>
          </a:bodyPr>
          <a:lstStyle/>
          <a:p>
            <a:r>
              <a:rPr lang="nl-BE" sz="2000" dirty="0" smtClean="0"/>
              <a:t>Toekennen van Tags </a:t>
            </a:r>
            <a:r>
              <a:rPr lang="nl-BE" sz="2000" dirty="0" err="1" smtClean="0"/>
              <a:t>d.m.v</a:t>
            </a:r>
            <a:r>
              <a:rPr lang="nl-BE" sz="2000" dirty="0"/>
              <a:t/>
            </a:r>
            <a:br>
              <a:rPr lang="nl-BE" sz="2000" dirty="0"/>
            </a:br>
            <a:r>
              <a:rPr lang="nl-BE" sz="2000" dirty="0" err="1" smtClean="0"/>
              <a:t>TagAssignmentService</a:t>
            </a:r>
            <a:endParaRPr lang="nl-BE" sz="2000" dirty="0" smtClean="0"/>
          </a:p>
          <a:p>
            <a:endParaRPr lang="nl-BE" sz="2000" dirty="0" smtClean="0"/>
          </a:p>
          <a:p>
            <a:r>
              <a:rPr lang="nl-BE" sz="2000" dirty="0" smtClean="0"/>
              <a:t>Toewijzen van </a:t>
            </a:r>
            <a:r>
              <a:rPr lang="nl-BE" sz="2000" dirty="0" err="1" smtClean="0"/>
              <a:t>developer</a:t>
            </a:r>
            <a:r>
              <a:rPr lang="nl-BE" sz="2000" dirty="0"/>
              <a:t> </a:t>
            </a:r>
            <a:r>
              <a:rPr lang="nl-BE" sz="2000" dirty="0" smtClean="0"/>
              <a:t>d.m.v.</a:t>
            </a:r>
            <a:br>
              <a:rPr lang="nl-BE" sz="2000" dirty="0" smtClean="0"/>
            </a:br>
            <a:r>
              <a:rPr lang="nl-BE" sz="2000" dirty="0" err="1" smtClean="0"/>
              <a:t>DeveloperAssignmentService</a:t>
            </a:r>
            <a:endParaRPr lang="nl-BE" sz="2000" dirty="0" smtClean="0"/>
          </a:p>
          <a:p>
            <a:endParaRPr lang="nl-BE" sz="2000" dirty="0"/>
          </a:p>
          <a:p>
            <a:r>
              <a:rPr lang="nl-BE" sz="2000" dirty="0" smtClean="0"/>
              <a:t>Nieuwe klasse voor speciale functies</a:t>
            </a:r>
            <a:br>
              <a:rPr lang="nl-BE" sz="2000" dirty="0" smtClean="0"/>
            </a:br>
            <a:r>
              <a:rPr lang="nl-BE" sz="2000" dirty="0" smtClean="0">
                <a:sym typeface="Wingdings" panose="05000000000000000000" pitchFamily="2" charset="2"/>
              </a:rPr>
              <a:t> pure </a:t>
            </a:r>
            <a:r>
              <a:rPr lang="nl-BE" sz="2000" dirty="0" err="1" smtClean="0">
                <a:sym typeface="Wingdings" panose="05000000000000000000" pitchFamily="2" charset="2"/>
              </a:rPr>
              <a:t>fabrication</a:t>
            </a:r>
            <a:endParaRPr lang="nl-BE" sz="2000" dirty="0" smtClean="0"/>
          </a:p>
        </p:txBody>
      </p:sp>
      <p:pic>
        <p:nvPicPr>
          <p:cNvPr id="3074" name="Picture 2" descr="C:\Users\Laurens\Documents\IntelliJ Projects\SWOP2016\presentatie\Diagram Images\Puntje 2\AssignmentService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99" y="1225704"/>
            <a:ext cx="6482161" cy="56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0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319</Words>
  <Application>Microsoft Office PowerPoint</Application>
  <PresentationFormat>Diavoorstelling (4:3)</PresentationFormat>
  <Paragraphs>99</Paragraphs>
  <Slides>16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7" baseType="lpstr">
      <vt:lpstr>Kantoorthema</vt:lpstr>
      <vt:lpstr>Software-ontwerp</vt:lpstr>
      <vt:lpstr>High Level Design</vt:lpstr>
      <vt:lpstr>High Level Design</vt:lpstr>
      <vt:lpstr>High Level Design</vt:lpstr>
      <vt:lpstr>High Level Design</vt:lpstr>
      <vt:lpstr>More detailed parts</vt:lpstr>
      <vt:lpstr>BugReportService &amp; ProjectService</vt:lpstr>
      <vt:lpstr>Services to keep track of lists</vt:lpstr>
      <vt:lpstr>Usage of the domain layer</vt:lpstr>
      <vt:lpstr>Extensibility of system: Controller layer</vt:lpstr>
      <vt:lpstr>Extensibility of system: Domain layer</vt:lpstr>
      <vt:lpstr>Possible improvements</vt:lpstr>
      <vt:lpstr>Testing approach</vt:lpstr>
      <vt:lpstr>Vragen?</vt:lpstr>
      <vt:lpstr>PowerPoint-presentatie</vt:lpstr>
      <vt:lpstr>Project management (in uren)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Laurens</cp:lastModifiedBy>
  <cp:revision>21</cp:revision>
  <dcterms:created xsi:type="dcterms:W3CDTF">2016-03-14T20:59:12Z</dcterms:created>
  <dcterms:modified xsi:type="dcterms:W3CDTF">2016-03-15T21:53:51Z</dcterms:modified>
</cp:coreProperties>
</file>