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64" r:id="rId6"/>
    <p:sldId id="266" r:id="rId7"/>
    <p:sldId id="262" r:id="rId8"/>
    <p:sldId id="263" r:id="rId9"/>
    <p:sldId id="259" r:id="rId10"/>
    <p:sldId id="265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E9EAEC-4CEE-4C67-A5F5-6EC2ECD2453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0" y="2286000"/>
            <a:ext cx="6096000" cy="3657599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000" dirty="0" smtClean="0"/>
              <a:t>Tim Davison</a:t>
            </a:r>
          </a:p>
          <a:p>
            <a:pPr marL="18288" indent="0" algn="ctr">
              <a:buNone/>
            </a:pPr>
            <a:endParaRPr lang="en-US" sz="3000" dirty="0" smtClean="0"/>
          </a:p>
          <a:p>
            <a:pPr marL="18288" indent="0" algn="ctr">
              <a:buNone/>
            </a:pPr>
            <a:r>
              <a:rPr lang="en-US" sz="3000" dirty="0" smtClean="0"/>
              <a:t>Advisors: </a:t>
            </a:r>
          </a:p>
          <a:p>
            <a:pPr marL="18288" indent="0" algn="ctr">
              <a:buNone/>
            </a:pPr>
            <a:r>
              <a:rPr lang="en-US" sz="3000" dirty="0" smtClean="0"/>
              <a:t>Dr. Nickels, Dr.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0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Chemotaxis Chemical Concentration with CFD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905000"/>
            <a:ext cx="6096000" cy="3657599"/>
          </a:xfrm>
        </p:spPr>
        <p:txBody>
          <a:bodyPr/>
          <a:lstStyle/>
          <a:p>
            <a:r>
              <a:rPr lang="en-US" dirty="0" smtClean="0"/>
              <a:t>Assumes one time pulse injection </a:t>
            </a:r>
          </a:p>
          <a:p>
            <a:r>
              <a:rPr lang="en-US" dirty="0" smtClean="0"/>
              <a:t>Advection in only x-direction</a:t>
            </a:r>
          </a:p>
          <a:p>
            <a:r>
              <a:rPr lang="en-US" dirty="0" smtClean="0"/>
              <a:t>Our chemical </a:t>
            </a:r>
            <a:r>
              <a:rPr lang="en-US" dirty="0" smtClean="0">
                <a:sym typeface="Wingdings" panose="05000000000000000000" pitchFamily="2" charset="2"/>
              </a:rPr>
              <a:t> constant injection, 2D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im\Pictures\AnalyticS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936666" cy="1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2449068"/>
            <a:ext cx="746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Source: An Analytical Solution of the Advection </a:t>
            </a:r>
            <a:r>
              <a:rPr lang="en-US" sz="1300" dirty="0" smtClean="0"/>
              <a:t>Dispersion Equation </a:t>
            </a:r>
            <a:r>
              <a:rPr lang="en-US" sz="1300" dirty="0"/>
              <a:t>in a Bounded Domain </a:t>
            </a:r>
            <a:r>
              <a:rPr lang="en-US" sz="1300" dirty="0" smtClean="0"/>
              <a:t>and Its </a:t>
            </a:r>
            <a:r>
              <a:rPr lang="en-US" sz="1300" dirty="0"/>
              <a:t>Application to Laboratory Experiments</a:t>
            </a:r>
          </a:p>
        </p:txBody>
      </p:sp>
    </p:spTree>
    <p:extLst>
      <p:ext uri="{BB962C8B-B14F-4D97-AF65-F5344CB8AC3E}">
        <p14:creationId xmlns:p14="http://schemas.microsoft.com/office/powerpoint/2010/main" val="32269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362200"/>
            <a:ext cx="6096000" cy="3657599"/>
          </a:xfrm>
        </p:spPr>
        <p:txBody>
          <a:bodyPr/>
          <a:lstStyle/>
          <a:p>
            <a:r>
              <a:rPr lang="en-US" dirty="0" smtClean="0"/>
              <a:t>This equation can be solved with some PDE toolbox manipulation</a:t>
            </a:r>
          </a:p>
          <a:p>
            <a:pPr lvl="2"/>
            <a:r>
              <a:rPr lang="en-US" dirty="0" smtClean="0"/>
              <a:t>Problem: Cannot input vector field into PDE toolbox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543800" cy="914400"/>
          </a:xfrm>
        </p:spPr>
        <p:txBody>
          <a:bodyPr/>
          <a:lstStyle/>
          <a:p>
            <a:r>
              <a:rPr lang="en-US" dirty="0" smtClean="0"/>
              <a:t>PDE Toolbox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600" y="1524000"/>
                <a:ext cx="5978239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4000"/>
                <a:ext cx="5978239" cy="9296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4648200" y="1524000"/>
            <a:ext cx="381000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85103" y="2362200"/>
                <a:ext cx="762000" cy="60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03" y="2362200"/>
                <a:ext cx="762000" cy="6053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0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543800" cy="914400"/>
          </a:xfrm>
        </p:spPr>
        <p:txBody>
          <a:bodyPr/>
          <a:lstStyle/>
          <a:p>
            <a:r>
              <a:rPr lang="en-US" dirty="0" smtClean="0"/>
              <a:t>PDE Toolbox</a:t>
            </a:r>
            <a:endParaRPr lang="en-US" dirty="0"/>
          </a:p>
        </p:txBody>
      </p:sp>
      <p:pic>
        <p:nvPicPr>
          <p:cNvPr id="3075" name="Picture 3" descr="C:\Users\tdavison\Desktop\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83258"/>
            <a:ext cx="5334001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543800" cy="914400"/>
          </a:xfrm>
        </p:spPr>
        <p:txBody>
          <a:bodyPr/>
          <a:lstStyle/>
          <a:p>
            <a:r>
              <a:rPr lang="en-US" dirty="0" smtClean="0"/>
              <a:t>PDE Toolbox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371600" y="1752600"/>
            <a:ext cx="6096000" cy="3657599"/>
          </a:xfrm>
        </p:spPr>
        <p:txBody>
          <a:bodyPr/>
          <a:lstStyle/>
          <a:p>
            <a:r>
              <a:rPr lang="en-US" dirty="0" smtClean="0"/>
              <a:t>Future solution:</a:t>
            </a:r>
          </a:p>
          <a:p>
            <a:pPr lvl="2"/>
            <a:r>
              <a:rPr lang="en-US" dirty="0" smtClean="0"/>
              <a:t>Use PDE toolbox in a script file</a:t>
            </a:r>
          </a:p>
          <a:p>
            <a:pPr lvl="2"/>
            <a:r>
              <a:rPr lang="en-US" dirty="0" smtClean="0"/>
              <a:t>More freedom/manipulation</a:t>
            </a:r>
          </a:p>
          <a:p>
            <a:pPr lvl="2"/>
            <a:r>
              <a:rPr lang="en-US" dirty="0" smtClean="0"/>
              <a:t>Input vector field and use PDE Toolbox’s numerical techniques to solve for C(</a:t>
            </a:r>
            <a:r>
              <a:rPr lang="en-US" dirty="0" err="1" smtClean="0"/>
              <a:t>x,y,t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this function to LBM/Rapid Cell and run simulations</a:t>
            </a:r>
          </a:p>
          <a:p>
            <a:r>
              <a:rPr lang="en-US" dirty="0" smtClean="0"/>
              <a:t>If it doesn’t work </a:t>
            </a:r>
            <a:r>
              <a:rPr lang="en-US" dirty="0" smtClean="0">
                <a:sym typeface="Wingdings" panose="05000000000000000000" pitchFamily="2" charset="2"/>
              </a:rPr>
              <a:t> use a different solver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OR: implement analytical solution and assume 1D advection 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6705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project: Uses computational fluid dynamics to model interactions of the </a:t>
            </a:r>
            <a:r>
              <a:rPr lang="en-US" smtClean="0"/>
              <a:t>chemotaxis performing robot </a:t>
            </a:r>
            <a:r>
              <a:rPr lang="en-US" dirty="0" smtClean="0"/>
              <a:t>with the environment (Colloidal Lattice Boltzmann)</a:t>
            </a:r>
          </a:p>
          <a:p>
            <a:r>
              <a:rPr lang="en-US" dirty="0" smtClean="0"/>
              <a:t>Model a chemical source with wind by solving </a:t>
            </a:r>
            <a:r>
              <a:rPr lang="en-US" dirty="0" smtClean="0"/>
              <a:t>advection/diffusion </a:t>
            </a:r>
            <a:r>
              <a:rPr lang="en-US" dirty="0" smtClean="0"/>
              <a:t>equations</a:t>
            </a:r>
          </a:p>
          <a:p>
            <a:r>
              <a:rPr lang="en-US" dirty="0" smtClean="0"/>
              <a:t>Method computes concentration at each point in the complex environment and feeds to existing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5438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existing CLB MATLAB code coupled with Rapid Cell</a:t>
            </a:r>
          </a:p>
          <a:p>
            <a:r>
              <a:rPr lang="en-US" dirty="0" smtClean="0"/>
              <a:t>Generate solution for 2D </a:t>
            </a:r>
            <a:r>
              <a:rPr lang="en-US" dirty="0" smtClean="0"/>
              <a:t>ad</a:t>
            </a:r>
            <a:r>
              <a:rPr lang="en-US" dirty="0" smtClean="0"/>
              <a:t>vection/diffusion </a:t>
            </a:r>
            <a:r>
              <a:rPr lang="en-US" dirty="0" smtClean="0"/>
              <a:t>equation to output concentration with MATLAB PDE Toolbox or other, pre-existing PDE Solver</a:t>
            </a:r>
          </a:p>
          <a:p>
            <a:pPr lvl="2"/>
            <a:r>
              <a:rPr lang="en-US" dirty="0" smtClean="0"/>
              <a:t>Implement solution into existing Rapid Cell code using output from LBM</a:t>
            </a:r>
          </a:p>
          <a:p>
            <a:r>
              <a:rPr lang="en-US" dirty="0" smtClean="0"/>
              <a:t>Testing and validation</a:t>
            </a:r>
          </a:p>
          <a:p>
            <a:r>
              <a:rPr lang="en-US" dirty="0" smtClean="0"/>
              <a:t>Document and report results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Pictures\newme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3" y="914400"/>
            <a:ext cx="634230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8486" y="3505200"/>
            <a:ext cx="6096000" cy="3657599"/>
          </a:xfrm>
        </p:spPr>
        <p:txBody>
          <a:bodyPr/>
          <a:lstStyle/>
          <a:p>
            <a:r>
              <a:rPr lang="en-US" dirty="0" smtClean="0"/>
              <a:t>Looks very similar to what I have previously done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914400"/>
          </a:xfrm>
        </p:spPr>
        <p:txBody>
          <a:bodyPr/>
          <a:lstStyle/>
          <a:p>
            <a:r>
              <a:rPr lang="en-US" sz="3500" dirty="0" smtClean="0"/>
              <a:t>Understanding </a:t>
            </a:r>
            <a:r>
              <a:rPr lang="en-US" sz="3500" dirty="0" smtClean="0"/>
              <a:t>Rapid Cell/LBM </a:t>
            </a:r>
            <a:r>
              <a:rPr lang="en-US" sz="3500" dirty="0" smtClean="0"/>
              <a:t>Code</a:t>
            </a:r>
            <a:endParaRPr lang="en-US" sz="3500" dirty="0"/>
          </a:p>
        </p:txBody>
      </p:sp>
      <p:pic>
        <p:nvPicPr>
          <p:cNvPr id="1026" name="Picture 2" descr="C:\Users\tdavison\Downloads\trajector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t="23267" r="6383" b="22866"/>
          <a:stretch/>
        </p:blipFill>
        <p:spPr bwMode="auto">
          <a:xfrm>
            <a:off x="1447800" y="1423416"/>
            <a:ext cx="629668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3212593"/>
            <a:ext cx="6096000" cy="3657599"/>
          </a:xfrm>
        </p:spPr>
        <p:txBody>
          <a:bodyPr/>
          <a:lstStyle/>
          <a:p>
            <a:r>
              <a:rPr lang="en-US" dirty="0" smtClean="0"/>
              <a:t>Differences: Velocity of fluid due to robot movements is computed</a:t>
            </a:r>
          </a:p>
          <a:p>
            <a:r>
              <a:rPr lang="en-US" dirty="0" smtClean="0"/>
              <a:t>Outputs </a:t>
            </a:r>
            <a:r>
              <a:rPr lang="en-US" dirty="0" smtClean="0"/>
              <a:t>that concern me: fluid velocity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Can include fluid flow in LBM simulation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914400"/>
          </a:xfrm>
        </p:spPr>
        <p:txBody>
          <a:bodyPr/>
          <a:lstStyle/>
          <a:p>
            <a:r>
              <a:rPr lang="en-US" sz="3500" dirty="0" smtClean="0"/>
              <a:t>Understanding </a:t>
            </a:r>
            <a:r>
              <a:rPr lang="en-US" sz="3500" dirty="0" smtClean="0"/>
              <a:t>Rapid Cell/LBM </a:t>
            </a:r>
            <a:r>
              <a:rPr lang="en-US" sz="3500" dirty="0" smtClean="0"/>
              <a:t>Code</a:t>
            </a:r>
            <a:endParaRPr lang="en-US" sz="3500" dirty="0"/>
          </a:p>
        </p:txBody>
      </p:sp>
      <p:pic>
        <p:nvPicPr>
          <p:cNvPr id="2050" name="Picture 2" descr="C:\Users\tdavison\Downloads\velti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23277" r="5599" b="23412"/>
          <a:stretch/>
        </p:blipFill>
        <p:spPr bwMode="auto">
          <a:xfrm>
            <a:off x="1600200" y="1371600"/>
            <a:ext cx="575510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1743456"/>
                <a:ext cx="4031360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43456"/>
                <a:ext cx="4031360" cy="7945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16200000">
            <a:off x="3924300" y="2116830"/>
            <a:ext cx="533400" cy="1219200"/>
          </a:xfrm>
          <a:prstGeom prst="leftBrace">
            <a:avLst>
              <a:gd name="adj1" fmla="val 11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5356860" y="2324098"/>
            <a:ext cx="381000" cy="914400"/>
          </a:xfrm>
          <a:prstGeom prst="leftBrace">
            <a:avLst>
              <a:gd name="adj1" fmla="val 11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235688" y="2537976"/>
            <a:ext cx="381000" cy="526264"/>
          </a:xfrm>
          <a:prstGeom prst="leftBrace">
            <a:avLst>
              <a:gd name="adj1" fmla="val 11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1400" y="2965965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4900" y="2971799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13348" y="2971799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0860" y="4035552"/>
                <a:ext cx="4953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 	Concentration</a:t>
                </a:r>
              </a:p>
              <a:p>
                <a:r>
                  <a:rPr lang="en-US" dirty="0" smtClean="0"/>
                  <a:t>D	Diffusion Coefficient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 	Velocity field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 smtClean="0"/>
                  <a:t> 	Divergence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𝛻</m:t>
                    </m:r>
                  </m:oMath>
                </a14:m>
                <a:r>
                  <a:rPr lang="en-US" dirty="0" smtClean="0"/>
                  <a:t>	Gradient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60" y="4035552"/>
                <a:ext cx="49530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108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43800" cy="914400"/>
          </a:xfrm>
        </p:spPr>
        <p:txBody>
          <a:bodyPr/>
          <a:lstStyle/>
          <a:p>
            <a:r>
              <a:rPr lang="en-US" sz="4000" dirty="0" smtClean="0"/>
              <a:t>Advection/Diffusion Equation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237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Incompressible flow over a small area of particle flow (divergence of velocity field is zero)</a:t>
            </a:r>
          </a:p>
          <a:p>
            <a:r>
              <a:rPr lang="en-US" dirty="0" smtClean="0"/>
              <a:t>Constant Diffusivity (diffusion coefficient)</a:t>
            </a:r>
          </a:p>
          <a:p>
            <a:r>
              <a:rPr lang="en-US" dirty="0" smtClean="0"/>
              <a:t>Two Dimensional Flow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3566160"/>
                <a:ext cx="3551742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66160"/>
                <a:ext cx="3551742" cy="7945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5257800"/>
                <a:ext cx="5978239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257800"/>
                <a:ext cx="5978239" cy="9296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747671" y="4360736"/>
            <a:ext cx="0" cy="820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1219200"/>
            <a:ext cx="6096000" cy="3657599"/>
          </a:xfrm>
        </p:spPr>
        <p:txBody>
          <a:bodyPr/>
          <a:lstStyle/>
          <a:p>
            <a:r>
              <a:rPr lang="en-US" dirty="0" smtClean="0"/>
              <a:t>Literature search to determine if there is a pre-existing solution to this equation </a:t>
            </a:r>
          </a:p>
          <a:p>
            <a:pPr lvl="2"/>
            <a:r>
              <a:rPr lang="en-US" dirty="0" smtClean="0"/>
              <a:t>Plug and chug</a:t>
            </a:r>
          </a:p>
          <a:p>
            <a:r>
              <a:rPr lang="en-US" dirty="0" smtClean="0"/>
              <a:t>Exist but with simplifying assumptions</a:t>
            </a:r>
          </a:p>
          <a:p>
            <a:pPr lvl="2"/>
            <a:r>
              <a:rPr lang="en-US" dirty="0" smtClean="0"/>
              <a:t>Steady state, no source, 1D advection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914400"/>
          </a:xfrm>
        </p:spPr>
        <p:txBody>
          <a:bodyPr/>
          <a:lstStyle/>
          <a:p>
            <a:r>
              <a:rPr lang="en-US" dirty="0" smtClean="0"/>
              <a:t>Analytical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3930</TotalTime>
  <Words>475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Chemotaxis Chemical Concentration with CFD</vt:lpstr>
      <vt:lpstr>Introduction</vt:lpstr>
      <vt:lpstr>Objectives</vt:lpstr>
      <vt:lpstr>PowerPoint Presentation</vt:lpstr>
      <vt:lpstr>Understanding Rapid Cell/LBM Code</vt:lpstr>
      <vt:lpstr>Understanding Rapid Cell/LBM Code</vt:lpstr>
      <vt:lpstr>Advection/Diffusion Equation</vt:lpstr>
      <vt:lpstr>Assumptions</vt:lpstr>
      <vt:lpstr>Analytical Solution?</vt:lpstr>
      <vt:lpstr>PowerPoint Presentation</vt:lpstr>
      <vt:lpstr>PDE Toolbox</vt:lpstr>
      <vt:lpstr>PDE Toolbox</vt:lpstr>
      <vt:lpstr>PDE Toolbox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Concentration with CFD</dc:title>
  <dc:creator>Tim</dc:creator>
  <cp:lastModifiedBy>TSiebold -Test Account</cp:lastModifiedBy>
  <cp:revision>25</cp:revision>
  <dcterms:created xsi:type="dcterms:W3CDTF">2015-09-18T20:05:08Z</dcterms:created>
  <dcterms:modified xsi:type="dcterms:W3CDTF">2015-10-05T21:09:21Z</dcterms:modified>
</cp:coreProperties>
</file>