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60" r:id="rId5"/>
    <p:sldId id="264" r:id="rId6"/>
    <p:sldId id="268" r:id="rId7"/>
    <p:sldId id="269" r:id="rId8"/>
    <p:sldId id="270" r:id="rId9"/>
    <p:sldId id="271" r:id="rId10"/>
    <p:sldId id="272" r:id="rId11"/>
    <p:sldId id="274" r:id="rId12"/>
    <p:sldId id="275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918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DEE9EAEC-4CEE-4C67-A5F5-6EC2ECD24535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524000" y="2286000"/>
            <a:ext cx="6096000" cy="3657599"/>
          </a:xfrm>
        </p:spPr>
        <p:txBody>
          <a:bodyPr>
            <a:normAutofit/>
          </a:bodyPr>
          <a:lstStyle/>
          <a:p>
            <a:pPr marL="18288" indent="0" algn="ctr">
              <a:buNone/>
            </a:pPr>
            <a:r>
              <a:rPr lang="en-US" sz="3000" dirty="0" smtClean="0"/>
              <a:t>Tim Davison</a:t>
            </a:r>
          </a:p>
          <a:p>
            <a:pPr marL="18288" indent="0" algn="ctr">
              <a:buNone/>
            </a:pPr>
            <a:endParaRPr lang="en-US" sz="3000" dirty="0" smtClean="0"/>
          </a:p>
          <a:p>
            <a:pPr marL="18288" indent="0" algn="ctr">
              <a:buNone/>
            </a:pPr>
            <a:r>
              <a:rPr lang="en-US" sz="3000" dirty="0" smtClean="0"/>
              <a:t>Advisors: </a:t>
            </a:r>
          </a:p>
          <a:p>
            <a:pPr marL="18288" indent="0" algn="ctr">
              <a:buNone/>
            </a:pPr>
            <a:r>
              <a:rPr lang="en-US" sz="3000" dirty="0" smtClean="0"/>
              <a:t>Dr. Nickels, Dr. Nguyen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9200"/>
            <a:ext cx="75438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Chemotaxis Chemical Concentration with CFD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914400"/>
          </a:xfrm>
        </p:spPr>
        <p:txBody>
          <a:bodyPr/>
          <a:lstStyle/>
          <a:p>
            <a:pPr algn="ctr"/>
            <a:r>
              <a:rPr lang="en-US" sz="4200" dirty="0" smtClean="0"/>
              <a:t>Using sub-set of LBM output</a:t>
            </a:r>
            <a:endParaRPr lang="en-US" sz="4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304800"/>
            <a:ext cx="6096000" cy="3657599"/>
          </a:xfrm>
        </p:spPr>
        <p:txBody>
          <a:bodyPr/>
          <a:lstStyle/>
          <a:p>
            <a:r>
              <a:rPr lang="en-US" dirty="0" smtClean="0"/>
              <a:t>Use 20x2 sub-matrix of 400x200 LBM vector field matrix in x and y</a:t>
            </a:r>
          </a:p>
          <a:p>
            <a:r>
              <a:rPr lang="en-US" dirty="0" smtClean="0"/>
              <a:t>LBM code run with force in x direction</a:t>
            </a:r>
            <a:endParaRPr lang="en-US" dirty="0"/>
          </a:p>
        </p:txBody>
      </p:sp>
      <p:pic>
        <p:nvPicPr>
          <p:cNvPr id="5122" name="Picture 2" descr="C:\Users\Tim\Documents\MATLAB\Math Mod\Project\PDESolve\PresPics\LBMinput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7" t="3731" r="9557" b="7488"/>
          <a:stretch/>
        </p:blipFill>
        <p:spPr bwMode="auto">
          <a:xfrm>
            <a:off x="1222248" y="2819400"/>
            <a:ext cx="6926773" cy="36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7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57200"/>
            <a:ext cx="7543800" cy="914400"/>
          </a:xfrm>
        </p:spPr>
        <p:txBody>
          <a:bodyPr/>
          <a:lstStyle/>
          <a:p>
            <a:pPr algn="ctr"/>
            <a:r>
              <a:rPr lang="en-US" sz="4200" dirty="0" smtClean="0"/>
              <a:t>Method 2</a:t>
            </a:r>
            <a:endParaRPr lang="en-US" sz="4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438400"/>
            <a:ext cx="4724400" cy="3657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With 400x200 velocity field </a:t>
            </a:r>
            <a:r>
              <a:rPr lang="en-US" dirty="0" smtClean="0">
                <a:sym typeface="Wingdings" panose="05000000000000000000" pitchFamily="2" charset="2"/>
              </a:rPr>
              <a:t> a lot of sub-regions  not very user/computer friendly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Mesh generation creates  # of triangles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 is solved at the centroid of each triangle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Interpolate velocity field to solve for velocity at each centroid  velocity vector </a:t>
            </a:r>
            <a:r>
              <a:rPr lang="en-US" dirty="0" err="1" smtClean="0">
                <a:sym typeface="Wingdings" panose="05000000000000000000" pitchFamily="2" charset="2"/>
              </a:rPr>
              <a:t>vx</a:t>
            </a:r>
            <a:r>
              <a:rPr lang="en-US" dirty="0" smtClean="0">
                <a:sym typeface="Wingdings" panose="05000000000000000000" pitchFamily="2" charset="2"/>
              </a:rPr>
              <a:t> &amp; </a:t>
            </a:r>
            <a:r>
              <a:rPr lang="en-US" dirty="0" err="1" smtClean="0">
                <a:sym typeface="Wingdings" panose="05000000000000000000" pitchFamily="2" charset="2"/>
              </a:rPr>
              <a:t>vy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Use string coefficient command?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 = ‘vx.*ux – </a:t>
            </a:r>
            <a:r>
              <a:rPr lang="en-US" dirty="0" err="1" smtClean="0">
                <a:sym typeface="Wingdings" panose="05000000000000000000" pitchFamily="2" charset="2"/>
              </a:rPr>
              <a:t>vy</a:t>
            </a:r>
            <a:r>
              <a:rPr lang="en-US" dirty="0" smtClean="0">
                <a:sym typeface="Wingdings" panose="05000000000000000000" pitchFamily="2" charset="2"/>
              </a:rPr>
              <a:t>.*</a:t>
            </a:r>
            <a:r>
              <a:rPr lang="en-US" dirty="0" err="1" smtClean="0">
                <a:sym typeface="Wingdings" panose="05000000000000000000" pitchFamily="2" charset="2"/>
              </a:rPr>
              <a:t>uy</a:t>
            </a:r>
            <a:r>
              <a:rPr lang="en-US" dirty="0" smtClean="0">
                <a:sym typeface="Wingdings" panose="05000000000000000000" pitchFamily="2" charset="2"/>
              </a:rPr>
              <a:t>’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ERROR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1026" name="Picture 2" descr="C:\Users\tdavison\Desktop\mes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1" t="6155" r="8509" b="7328"/>
          <a:stretch/>
        </p:blipFill>
        <p:spPr bwMode="auto">
          <a:xfrm>
            <a:off x="5285232" y="2438400"/>
            <a:ext cx="3547872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45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57200"/>
            <a:ext cx="7543800" cy="914400"/>
          </a:xfrm>
        </p:spPr>
        <p:txBody>
          <a:bodyPr/>
          <a:lstStyle/>
          <a:p>
            <a:pPr algn="ctr"/>
            <a:r>
              <a:rPr lang="en-US" sz="4200" dirty="0" smtClean="0"/>
              <a:t>Method </a:t>
            </a:r>
            <a:r>
              <a:rPr lang="en-US" sz="4200" dirty="0" smtClean="0"/>
              <a:t>2 cont</a:t>
            </a:r>
            <a:r>
              <a:rPr lang="en-US" sz="4200" dirty="0"/>
              <a:t>.</a:t>
            </a:r>
            <a:endParaRPr lang="en-US" sz="4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0" y="2362200"/>
            <a:ext cx="6705600" cy="3657599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Use Method 1, but instead of creating regions for each lattice point  interpolate velocity to each centroid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Evaluate and create column of f coefficients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Almost there…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8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0200" y="1981200"/>
            <a:ext cx="6096000" cy="3657599"/>
          </a:xfrm>
        </p:spPr>
        <p:txBody>
          <a:bodyPr/>
          <a:lstStyle/>
          <a:p>
            <a:r>
              <a:rPr lang="en-US" dirty="0" smtClean="0"/>
              <a:t>I have something that ‘works’</a:t>
            </a:r>
          </a:p>
          <a:p>
            <a:r>
              <a:rPr lang="en-US" dirty="0" smtClean="0"/>
              <a:t>Turns out objective 2 was ambitious</a:t>
            </a:r>
            <a:endParaRPr lang="en-US" dirty="0" smtClean="0"/>
          </a:p>
          <a:p>
            <a:r>
              <a:rPr lang="en-US" dirty="0" smtClean="0"/>
              <a:t>Objective 3: Testing and Validation</a:t>
            </a:r>
          </a:p>
          <a:p>
            <a:pPr lvl="2"/>
            <a:r>
              <a:rPr lang="en-US" dirty="0" smtClean="0"/>
              <a:t>May involve some re-working of solution</a:t>
            </a:r>
          </a:p>
          <a:p>
            <a:pPr lvl="2"/>
            <a:r>
              <a:rPr lang="en-US" dirty="0" smtClean="0"/>
              <a:t>Should I go in a different direction?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334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3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676400"/>
            <a:ext cx="67056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This project: Uses computational fluid dynamics to model interactions of the </a:t>
            </a:r>
            <a:r>
              <a:rPr lang="en-US" smtClean="0"/>
              <a:t>chemotaxis performing robot </a:t>
            </a:r>
            <a:r>
              <a:rPr lang="en-US" dirty="0" smtClean="0"/>
              <a:t>with the environment (Colloidal Lattice Boltzmann)</a:t>
            </a:r>
          </a:p>
          <a:p>
            <a:r>
              <a:rPr lang="en-US" dirty="0" smtClean="0"/>
              <a:t>Model a chemical source with wind by solving advection/diffusion equations</a:t>
            </a:r>
          </a:p>
          <a:p>
            <a:r>
              <a:rPr lang="en-US" dirty="0" smtClean="0"/>
              <a:t>Method computes concentration at each point in the complex environment and feeds to existing controller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609600"/>
            <a:ext cx="7543800" cy="914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391400" cy="4343400"/>
          </a:xfrm>
        </p:spPr>
        <p:txBody>
          <a:bodyPr>
            <a:normAutofit/>
          </a:bodyPr>
          <a:lstStyle/>
          <a:p>
            <a:r>
              <a:rPr lang="en-US" strike="sngStrike" dirty="0" smtClean="0"/>
              <a:t>Understand existing CLB MATLAB code coupled with Rapid Cell</a:t>
            </a:r>
          </a:p>
          <a:p>
            <a:r>
              <a:rPr lang="en-US" u="sng" dirty="0" smtClean="0"/>
              <a:t>Generate solution for 2D advection/diffusion equation to output concentration with MATLAB PDE Toolbox or other, pre-existing PDE Solver</a:t>
            </a:r>
          </a:p>
          <a:p>
            <a:pPr lvl="2"/>
            <a:r>
              <a:rPr lang="en-US" u="sng" dirty="0" smtClean="0"/>
              <a:t>Implement solution into existing Rapid Cell code using output from LBM</a:t>
            </a:r>
          </a:p>
          <a:p>
            <a:r>
              <a:rPr lang="en-US" dirty="0" smtClean="0"/>
              <a:t>Testing and validation</a:t>
            </a:r>
          </a:p>
          <a:p>
            <a:r>
              <a:rPr lang="en-US" dirty="0" smtClean="0"/>
              <a:t>Document and report results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43800" cy="91440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Tim\Pictures\newme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073" y="914400"/>
            <a:ext cx="634230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3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5155" y="3276600"/>
            <a:ext cx="6096000" cy="838201"/>
          </a:xfrm>
        </p:spPr>
        <p:txBody>
          <a:bodyPr/>
          <a:lstStyle/>
          <a:p>
            <a:r>
              <a:rPr lang="en-US" dirty="0" smtClean="0"/>
              <a:t>MATLAB’s parabolic PDE form:</a:t>
            </a:r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48600" cy="914400"/>
          </a:xfrm>
        </p:spPr>
        <p:txBody>
          <a:bodyPr/>
          <a:lstStyle/>
          <a:p>
            <a:pPr algn="ctr"/>
            <a:r>
              <a:rPr lang="en-US" sz="3500" dirty="0" smtClean="0"/>
              <a:t>Trying to solve in MATLAB</a:t>
            </a:r>
            <a:endParaRPr lang="en-US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76399" y="2092471"/>
                <a:ext cx="5978239" cy="929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𝐷</m:t>
                      </m:r>
                      <m:d>
                        <m:d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 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399" y="2092471"/>
                <a:ext cx="5978239" cy="9296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05000" y="3858768"/>
                <a:ext cx="4342407" cy="929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𝐷</m:t>
                      </m:r>
                      <m:d>
                        <m:d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b="0" i="1" strike="sngStrike" smtClean="0">
                          <a:latin typeface="Cambria Math"/>
                          <a:ea typeface="Cambria Math"/>
                        </a:rPr>
                        <m:t>𝑎𝑢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858768"/>
                <a:ext cx="4342407" cy="9296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>
            <a:off x="6056907" y="3858768"/>
            <a:ext cx="724893" cy="256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1028203" y="1524000"/>
            <a:ext cx="6096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Advection/diffusion equation</a:t>
            </a:r>
          </a:p>
          <a:p>
            <a:pPr marL="18288" indent="0">
              <a:buFont typeface="Wingdings" pitchFamily="2" charset="2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/>
              <p:cNvSpPr txBox="1">
                <a:spLocks/>
              </p:cNvSpPr>
              <p:nvPr/>
            </p:nvSpPr>
            <p:spPr>
              <a:xfrm>
                <a:off x="1000771" y="5257800"/>
                <a:ext cx="6096000" cy="8382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74320" indent="-256032" algn="l" defTabSz="914400" rtl="0" eaLnBrk="1" latinLnBrk="0" hangingPunct="1">
                  <a:spcBef>
                    <a:spcPct val="20000"/>
                  </a:spcBef>
                  <a:spcAft>
                    <a:spcPts val="0"/>
                  </a:spcAft>
                  <a:buSzPct val="60000"/>
                  <a:buFont typeface="Wingdings" pitchFamily="2" charset="2"/>
                  <a:buChar char=""/>
                  <a:defRPr sz="21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40080" indent="-256032" algn="l" defTabSz="914400" rtl="0" eaLnBrk="1" latinLnBrk="0" hangingPunct="1">
                  <a:spcBef>
                    <a:spcPct val="20000"/>
                  </a:spcBef>
                  <a:buSzPct val="60000"/>
                  <a:buFont typeface="Wingdings" pitchFamily="2" charset="2"/>
                  <a:buChar char=""/>
                  <a:defRPr sz="19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05840" indent="-256032" algn="l" defTabSz="914400" rtl="0" eaLnBrk="1" latinLnBrk="0" hangingPunct="1">
                  <a:spcBef>
                    <a:spcPct val="20000"/>
                  </a:spcBef>
                  <a:buSzPct val="60000"/>
                  <a:buFont typeface="Wingdings" pitchFamily="2" charset="2"/>
                  <a:buChar char=""/>
                  <a:defRPr sz="17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71600" indent="-256032" algn="l" defTabSz="914400" rtl="0" eaLnBrk="1" latinLnBrk="0" hangingPunct="1">
                  <a:spcBef>
                    <a:spcPct val="20000"/>
                  </a:spcBef>
                  <a:buSzPct val="60000"/>
                  <a:buFont typeface="Wingdings" pitchFamily="2" charset="2"/>
                  <a:buChar char=""/>
                  <a:defRPr sz="16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45920" indent="-256032" algn="l" defTabSz="914400" rtl="0" eaLnBrk="1" latinLnBrk="0" hangingPunct="1">
                  <a:spcBef>
                    <a:spcPct val="20000"/>
                  </a:spcBef>
                  <a:buSzPct val="60000"/>
                  <a:buFont typeface="Wingdings" pitchFamily="2" charset="2"/>
                  <a:buChar char=""/>
                  <a:defRPr sz="15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965960" indent="-256032" algn="l" defTabSz="914400" rtl="0" eaLnBrk="1" latinLnBrk="0" hangingPunct="1">
                  <a:spcBef>
                    <a:spcPct val="20000"/>
                  </a:spcBef>
                  <a:buSzPct val="60000"/>
                  <a:buFont typeface="Wingdings" pitchFamily="2" charset="2"/>
                  <a:buChar char=""/>
                  <a:defRPr sz="14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240280" indent="-256032" algn="l" defTabSz="914400" rtl="0" eaLnBrk="1" latinLnBrk="0" hangingPunct="1">
                  <a:spcBef>
                    <a:spcPct val="20000"/>
                  </a:spcBef>
                  <a:buSzPct val="60000"/>
                  <a:buFont typeface="Wingdings" pitchFamily="2" charset="2"/>
                  <a:buChar char=""/>
                  <a:defRPr sz="14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514600" indent="-256032" algn="l" defTabSz="914400" rtl="0" eaLnBrk="1" latinLnBrk="0" hangingPunct="1">
                  <a:spcBef>
                    <a:spcPct val="20000"/>
                  </a:spcBef>
                  <a:buSzPct val="60000"/>
                  <a:buFont typeface="Wingdings" pitchFamily="2" charset="2"/>
                  <a:buChar char=""/>
                  <a:defRPr sz="14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2834640" indent="-256032" algn="l" defTabSz="914400" rtl="0" eaLnBrk="1" latinLnBrk="0" hangingPunct="1">
                  <a:spcBef>
                    <a:spcPct val="20000"/>
                  </a:spcBef>
                  <a:buSzPct val="60000"/>
                  <a:buFont typeface="Wingdings" pitchFamily="2" charset="2"/>
                  <a:buChar char=""/>
                  <a:defRPr sz="14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Problem: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 smtClean="0"/>
                  <a:t>, MATLAB doesn’t take vectors as coefficient inputs</a:t>
                </a:r>
              </a:p>
              <a:p>
                <a:pPr marL="18288" indent="0">
                  <a:buFont typeface="Wingdings" pitchFamily="2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71" y="5257800"/>
                <a:ext cx="6096000" cy="838201"/>
              </a:xfrm>
              <a:prstGeom prst="rect">
                <a:avLst/>
              </a:prstGeom>
              <a:blipFill rotWithShape="1">
                <a:blip r:embed="rId4"/>
                <a:stretch>
                  <a:fillRect t="-24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079237" y="3324789"/>
                <a:ext cx="1487715" cy="530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ea typeface="Cambria Math"/>
                  </a:rPr>
                  <a:t>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237" y="3324789"/>
                <a:ext cx="1487715" cy="530979"/>
              </a:xfrm>
              <a:prstGeom prst="rect">
                <a:avLst/>
              </a:prstGeom>
              <a:blipFill rotWithShape="1">
                <a:blip r:embed="rId5"/>
                <a:stretch>
                  <a:fillRect l="-3279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0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First attempt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292352" y="609600"/>
            <a:ext cx="6096000" cy="3657599"/>
          </a:xfrm>
        </p:spPr>
        <p:txBody>
          <a:bodyPr/>
          <a:lstStyle/>
          <a:p>
            <a:r>
              <a:rPr lang="en-US" dirty="0" smtClean="0"/>
              <a:t>Boundary condition: constant concentration on left side of box</a:t>
            </a:r>
          </a:p>
          <a:p>
            <a:r>
              <a:rPr lang="en-US" dirty="0" smtClean="0"/>
              <a:t>Define: f = ‘-5*</a:t>
            </a:r>
            <a:r>
              <a:rPr lang="en-US" dirty="0" err="1" smtClean="0"/>
              <a:t>ux</a:t>
            </a:r>
            <a:r>
              <a:rPr lang="en-US" dirty="0" smtClean="0"/>
              <a:t> – </a:t>
            </a:r>
            <a:r>
              <a:rPr lang="en-US" dirty="0" err="1" smtClean="0"/>
              <a:t>uy</a:t>
            </a:r>
            <a:r>
              <a:rPr lang="en-US" dirty="0" smtClean="0"/>
              <a:t>’</a:t>
            </a:r>
          </a:p>
          <a:p>
            <a:pPr lvl="2"/>
            <a:r>
              <a:rPr lang="en-US" dirty="0" smtClean="0"/>
              <a:t>Constant advection in x and y directions</a:t>
            </a:r>
          </a:p>
          <a:p>
            <a:pPr lvl="2"/>
            <a:r>
              <a:rPr lang="en-US" dirty="0" smtClean="0"/>
              <a:t>Not what I want</a:t>
            </a:r>
          </a:p>
          <a:p>
            <a:endParaRPr lang="en-US" dirty="0"/>
          </a:p>
        </p:txBody>
      </p:sp>
      <p:pic>
        <p:nvPicPr>
          <p:cNvPr id="1026" name="Picture 2" descr="C:\Users\Tim\Documents\MATLAB\Math Mod\Project\PDESolve\PresPics\sqr8_str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7" t="3829" r="8857" b="3829"/>
          <a:stretch/>
        </p:blipFill>
        <p:spPr bwMode="auto">
          <a:xfrm>
            <a:off x="2435352" y="3249168"/>
            <a:ext cx="3810000" cy="320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2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Vector field attempt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292352" y="609600"/>
            <a:ext cx="6096000" cy="3657599"/>
          </a:xfrm>
        </p:spPr>
        <p:txBody>
          <a:bodyPr/>
          <a:lstStyle/>
          <a:p>
            <a:r>
              <a:rPr lang="en-US" dirty="0" smtClean="0"/>
              <a:t>Split big 2x1 region into 4x2 smaller sub-regions</a:t>
            </a:r>
          </a:p>
          <a:p>
            <a:r>
              <a:rPr lang="en-US" dirty="0" smtClean="0"/>
              <a:t>Approximate </a:t>
            </a:r>
            <a:r>
              <a:rPr lang="en-US" dirty="0" err="1" smtClean="0"/>
              <a:t>Cx</a:t>
            </a:r>
            <a:r>
              <a:rPr lang="en-US" dirty="0" smtClean="0"/>
              <a:t>, Cy in each mesh triangle</a:t>
            </a:r>
          </a:p>
          <a:p>
            <a:r>
              <a:rPr lang="en-US" dirty="0"/>
              <a:t>D</a:t>
            </a:r>
            <a:r>
              <a:rPr lang="en-US" dirty="0" smtClean="0"/>
              <a:t>efine coefficient in each sub-region by corresponding position in velocity field matrix</a:t>
            </a:r>
          </a:p>
          <a:p>
            <a:endParaRPr lang="en-US" dirty="0"/>
          </a:p>
        </p:txBody>
      </p:sp>
      <p:pic>
        <p:nvPicPr>
          <p:cNvPr id="2053" name="Picture 5" descr="C:\Users\Tim\Documents\MATLAB\Math Mod\Project\PDESolve\PresPics\dqr8_region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0" t="5516" r="7250" b="6103"/>
          <a:stretch/>
        </p:blipFill>
        <p:spPr bwMode="auto">
          <a:xfrm>
            <a:off x="271272" y="3197616"/>
            <a:ext cx="389933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Tim\Documents\MATLAB\Math Mod\Project\PDESolve\PresPics\sqr8_mesh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7" t="4909" r="8183" b="5796"/>
          <a:stretch/>
        </p:blipFill>
        <p:spPr bwMode="auto">
          <a:xfrm>
            <a:off x="4724400" y="3276600"/>
            <a:ext cx="3733800" cy="300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24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 descr="C:\Users\Tim\Documents\MATLAB\Math Mod\Project\PDESolve\PresPics\sqr8_str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7" t="3829" r="8857" b="3829"/>
          <a:stretch/>
        </p:blipFill>
        <p:spPr bwMode="auto">
          <a:xfrm>
            <a:off x="301752" y="1828800"/>
            <a:ext cx="4041648" cy="340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im\Documents\MATLAB\Math Mod\Project\PDESolve\PresPics\sqr8_1.jpg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7" t="4549" r="9382" b="7892"/>
          <a:stretch/>
        </p:blipFill>
        <p:spPr bwMode="auto">
          <a:xfrm>
            <a:off x="4572000" y="1822704"/>
            <a:ext cx="4041648" cy="340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4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20x2 sub-regions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 descr="C:\Users\Tim\Documents\MATLAB\Math Mod\Project\PDESolve\PresPics\sqr4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6" t="4817" r="8867" b="7332"/>
          <a:stretch/>
        </p:blipFill>
        <p:spPr bwMode="auto">
          <a:xfrm>
            <a:off x="2212848" y="3962400"/>
            <a:ext cx="5212080" cy="272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im\Documents\MATLAB\Math Mod\Project\PDESolve\PresPics\sqr40_reg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1" t="5371" r="7818" b="6912"/>
          <a:stretch/>
        </p:blipFill>
        <p:spPr bwMode="auto">
          <a:xfrm>
            <a:off x="2441448" y="1371600"/>
            <a:ext cx="4687824" cy="239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3997</TotalTime>
  <Words>453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Elemental</vt:lpstr>
      <vt:lpstr>Chemotaxis Chemical Concentration with CFD</vt:lpstr>
      <vt:lpstr>Introduction</vt:lpstr>
      <vt:lpstr>Objectives</vt:lpstr>
      <vt:lpstr>PowerPoint Presentation</vt:lpstr>
      <vt:lpstr>Trying to solve in MATLAB</vt:lpstr>
      <vt:lpstr>First attempt</vt:lpstr>
      <vt:lpstr>Vector field attempt</vt:lpstr>
      <vt:lpstr>Results</vt:lpstr>
      <vt:lpstr>20x2 sub-regions</vt:lpstr>
      <vt:lpstr>Using sub-set of LBM output</vt:lpstr>
      <vt:lpstr>Method 2</vt:lpstr>
      <vt:lpstr>Method 2 cont.</vt:lpstr>
      <vt:lpstr>Conclusions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Concentration with CFD</dc:title>
  <dc:creator>Tim</dc:creator>
  <cp:lastModifiedBy>TSiebold -Test Account</cp:lastModifiedBy>
  <cp:revision>33</cp:revision>
  <dcterms:created xsi:type="dcterms:W3CDTF">2015-09-18T20:05:08Z</dcterms:created>
  <dcterms:modified xsi:type="dcterms:W3CDTF">2015-10-28T21:40:53Z</dcterms:modified>
</cp:coreProperties>
</file>