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85" r:id="rId4"/>
    <p:sldId id="257" r:id="rId5"/>
    <p:sldId id="260" r:id="rId6"/>
    <p:sldId id="264" r:id="rId7"/>
    <p:sldId id="275" r:id="rId8"/>
    <p:sldId id="277" r:id="rId9"/>
    <p:sldId id="279" r:id="rId10"/>
    <p:sldId id="280" r:id="rId11"/>
    <p:sldId id="281" r:id="rId12"/>
    <p:sldId id="282" r:id="rId13"/>
    <p:sldId id="283" r:id="rId14"/>
    <p:sldId id="284" r:id="rId15"/>
    <p:sldId id="276" r:id="rId16"/>
    <p:sldId id="273" r:id="rId17"/>
    <p:sldId id="28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-924" y="-6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EAEC-4CEE-4C67-A5F5-6EC2ECD24535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84F6F-EDAE-4D4D-9101-8522820BA46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EAEC-4CEE-4C67-A5F5-6EC2ECD24535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4F6F-EDAE-4D4D-9101-8522820BA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EAEC-4CEE-4C67-A5F5-6EC2ECD24535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4F6F-EDAE-4D4D-9101-8522820BA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EAEC-4CEE-4C67-A5F5-6EC2ECD24535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84F6F-EDAE-4D4D-9101-8522820BA465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EAEC-4CEE-4C67-A5F5-6EC2ECD24535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84F6F-EDAE-4D4D-9101-8522820BA46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EAEC-4CEE-4C67-A5F5-6EC2ECD24535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84F6F-EDAE-4D4D-9101-8522820BA4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EAEC-4CEE-4C67-A5F5-6EC2ECD24535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84F6F-EDAE-4D4D-9101-8522820BA465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EAEC-4CEE-4C67-A5F5-6EC2ECD24535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84F6F-EDAE-4D4D-9101-8522820BA46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EAEC-4CEE-4C67-A5F5-6EC2ECD24535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84F6F-EDAE-4D4D-9101-8522820BA46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EAEC-4CEE-4C67-A5F5-6EC2ECD24535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84F6F-EDAE-4D4D-9101-8522820BA46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EAEC-4CEE-4C67-A5F5-6EC2ECD24535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84F6F-EDAE-4D4D-9101-8522820BA465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DEE9EAEC-4CEE-4C67-A5F5-6EC2ECD24535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57484F6F-EDAE-4D4D-9101-8522820BA46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524000" y="2286000"/>
            <a:ext cx="6096000" cy="3657599"/>
          </a:xfrm>
        </p:spPr>
        <p:txBody>
          <a:bodyPr>
            <a:normAutofit/>
          </a:bodyPr>
          <a:lstStyle/>
          <a:p>
            <a:pPr marL="18288" indent="0" algn="ctr">
              <a:buNone/>
            </a:pPr>
            <a:r>
              <a:rPr lang="en-US" sz="3000" dirty="0" smtClean="0"/>
              <a:t>Tim Davison</a:t>
            </a:r>
          </a:p>
          <a:p>
            <a:pPr marL="18288" indent="0" algn="ctr">
              <a:buNone/>
            </a:pPr>
            <a:endParaRPr lang="en-US" sz="3000" dirty="0" smtClean="0"/>
          </a:p>
          <a:p>
            <a:pPr marL="18288" indent="0" algn="ctr">
              <a:buNone/>
            </a:pPr>
            <a:r>
              <a:rPr lang="en-US" sz="3000" dirty="0" smtClean="0"/>
              <a:t>Advisors: </a:t>
            </a:r>
          </a:p>
          <a:p>
            <a:pPr marL="18288" indent="0" algn="ctr">
              <a:buNone/>
            </a:pPr>
            <a:r>
              <a:rPr lang="en-US" sz="3000" dirty="0" smtClean="0"/>
              <a:t>Dr. Nickels, Dr. Nguyen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19200"/>
            <a:ext cx="7543800" cy="914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Chemotaxis Chemical Concentration with CFD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20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304800"/>
            <a:ext cx="7543800" cy="914400"/>
          </a:xfrm>
        </p:spPr>
        <p:txBody>
          <a:bodyPr/>
          <a:lstStyle/>
          <a:p>
            <a:pPr algn="ctr"/>
            <a:r>
              <a:rPr lang="en-US" sz="4200" dirty="0" smtClean="0"/>
              <a:t>Solving thi</a:t>
            </a:r>
            <a:r>
              <a:rPr lang="en-US" sz="4200" dirty="0" smtClean="0"/>
              <a:t>s Problem</a:t>
            </a:r>
            <a:endParaRPr lang="en-US" sz="4200" dirty="0"/>
          </a:p>
        </p:txBody>
      </p:sp>
      <p:pic>
        <p:nvPicPr>
          <p:cNvPr id="3074" name="Picture 2" descr="C:\Users\tdavison\Downloads\Box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9" t="5790" r="7371" b="5219"/>
          <a:stretch/>
        </p:blipFill>
        <p:spPr bwMode="auto">
          <a:xfrm>
            <a:off x="2401824" y="1752600"/>
            <a:ext cx="4724400" cy="3718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-304800" y="19050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600200" y="3221426"/>
            <a:ext cx="1066800" cy="152400"/>
          </a:xfrm>
          <a:prstGeom prst="straightConnector1">
            <a:avLst/>
          </a:prstGeom>
          <a:ln>
            <a:solidFill>
              <a:schemeClr val="bg1">
                <a:lumMod val="65000"/>
                <a:lumOff val="35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416" y="2651295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Constant concentration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3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304800"/>
            <a:ext cx="7543800" cy="914400"/>
          </a:xfrm>
        </p:spPr>
        <p:txBody>
          <a:bodyPr/>
          <a:lstStyle/>
          <a:p>
            <a:pPr algn="ctr"/>
            <a:r>
              <a:rPr lang="en-US" sz="4200" dirty="0" smtClean="0"/>
              <a:t>Results</a:t>
            </a:r>
            <a:endParaRPr lang="en-US" sz="4200" dirty="0"/>
          </a:p>
        </p:txBody>
      </p:sp>
      <p:pic>
        <p:nvPicPr>
          <p:cNvPr id="3075" name="Picture 3" descr="C:\Users\tdavison\Downloads\500_1x_1y_c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5" t="3309" r="9038" b="7594"/>
          <a:stretch/>
        </p:blipFill>
        <p:spPr bwMode="auto">
          <a:xfrm>
            <a:off x="2209799" y="1145323"/>
            <a:ext cx="5061019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7647432" y="2478823"/>
            <a:ext cx="676656" cy="4099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098" name="Picture 2" descr="C:\Users\tdavison\Downloads\500_1x_1x_c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4" t="4680" r="9631" b="7742"/>
          <a:stretch/>
        </p:blipFill>
        <p:spPr bwMode="auto">
          <a:xfrm>
            <a:off x="2232207" y="3924299"/>
            <a:ext cx="5017275" cy="2642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V="1">
            <a:off x="7799832" y="4905756"/>
            <a:ext cx="676656" cy="3931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23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304800"/>
            <a:ext cx="7543800" cy="914400"/>
          </a:xfrm>
        </p:spPr>
        <p:txBody>
          <a:bodyPr/>
          <a:lstStyle/>
          <a:p>
            <a:pPr algn="ctr"/>
            <a:r>
              <a:rPr lang="en-US" sz="4200" dirty="0" smtClean="0"/>
              <a:t>Results- low diffusion </a:t>
            </a:r>
            <a:endParaRPr lang="en-US" sz="42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647432" y="2478823"/>
            <a:ext cx="505968" cy="4929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799832" y="5298948"/>
            <a:ext cx="963168" cy="1112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122" name="Picture 2" descr="C:\Users\tdavison\Downloads\500_1x_1y_c0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7" t="4554" r="8902" b="7826"/>
          <a:stretch/>
        </p:blipFill>
        <p:spPr bwMode="auto">
          <a:xfrm>
            <a:off x="2227430" y="1185710"/>
            <a:ext cx="4953000" cy="258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tdavison\Downloads\500_10x_1y_c0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57" t="3622" r="9529" b="7948"/>
          <a:stretch/>
        </p:blipFill>
        <p:spPr bwMode="auto">
          <a:xfrm>
            <a:off x="1998830" y="3878649"/>
            <a:ext cx="5410200" cy="287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26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304800"/>
            <a:ext cx="7543800" cy="914400"/>
          </a:xfrm>
        </p:spPr>
        <p:txBody>
          <a:bodyPr/>
          <a:lstStyle/>
          <a:p>
            <a:pPr algn="ctr"/>
            <a:r>
              <a:rPr lang="en-US" sz="4200" dirty="0" smtClean="0"/>
              <a:t>Results- low diffusion (LBM) </a:t>
            </a:r>
            <a:endParaRPr lang="en-US" sz="42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972739" y="5552087"/>
            <a:ext cx="676656" cy="3931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885944" y="5552087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LBM velocity field</a:t>
            </a:r>
            <a:endParaRPr lang="en-US" sz="1200" dirty="0"/>
          </a:p>
        </p:txBody>
      </p:sp>
      <p:pic>
        <p:nvPicPr>
          <p:cNvPr id="5124" name="Picture 4" descr="C:\Users\tdavison\Downloads\LBM_ve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8" t="3998" r="9534" b="7523"/>
          <a:stretch/>
        </p:blipFill>
        <p:spPr bwMode="auto">
          <a:xfrm>
            <a:off x="1371600" y="1597100"/>
            <a:ext cx="6604358" cy="350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08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0100" y="0"/>
            <a:ext cx="7543800" cy="914400"/>
          </a:xfrm>
        </p:spPr>
        <p:txBody>
          <a:bodyPr/>
          <a:lstStyle/>
          <a:p>
            <a:pPr algn="ctr"/>
            <a:r>
              <a:rPr lang="en-US" sz="4200" dirty="0" smtClean="0"/>
              <a:t>Results- with object</a:t>
            </a:r>
            <a:endParaRPr lang="en-US" sz="4200" dirty="0"/>
          </a:p>
        </p:txBody>
      </p:sp>
      <p:pic>
        <p:nvPicPr>
          <p:cNvPr id="6146" name="Picture 2" descr="C:\Users\tdavison\Downloads\vel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7" t="6163" r="21729" b="7520"/>
          <a:stretch/>
        </p:blipFill>
        <p:spPr bwMode="auto">
          <a:xfrm>
            <a:off x="304800" y="916440"/>
            <a:ext cx="4267200" cy="2602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tdavison\Downloads\velclos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0" t="6165" r="8399" b="8161"/>
          <a:stretch/>
        </p:blipFill>
        <p:spPr bwMode="auto">
          <a:xfrm>
            <a:off x="4796028" y="1162167"/>
            <a:ext cx="4191000" cy="2111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tdavison\Downloads\objectconc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10" t="4185" r="9420" b="6942"/>
          <a:stretch/>
        </p:blipFill>
        <p:spPr bwMode="auto">
          <a:xfrm>
            <a:off x="1676400" y="3657600"/>
            <a:ext cx="559708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91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52600" y="1828800"/>
            <a:ext cx="6096000" cy="3657599"/>
          </a:xfrm>
        </p:spPr>
        <p:txBody>
          <a:bodyPr/>
          <a:lstStyle/>
          <a:p>
            <a:r>
              <a:rPr lang="en-US" dirty="0" smtClean="0"/>
              <a:t>Rapid cell runs in 1 second increments</a:t>
            </a:r>
          </a:p>
          <a:p>
            <a:r>
              <a:rPr lang="en-US" dirty="0" smtClean="0"/>
              <a:t>Get initial velocity field from LBM</a:t>
            </a:r>
            <a:endParaRPr lang="en-US" dirty="0" smtClean="0"/>
          </a:p>
          <a:p>
            <a:r>
              <a:rPr lang="en-US" dirty="0" smtClean="0"/>
              <a:t>Run PDE solver to get concentration for ten 0.1 second steps</a:t>
            </a:r>
          </a:p>
          <a:p>
            <a:r>
              <a:rPr lang="en-US" dirty="0" smtClean="0"/>
              <a:t>Run rapid cell for one time step to allow robot movement</a:t>
            </a:r>
          </a:p>
          <a:p>
            <a:r>
              <a:rPr lang="en-US" dirty="0" smtClean="0"/>
              <a:t>Run PDE solver for ten steps with new velocity field </a:t>
            </a:r>
          </a:p>
          <a:p>
            <a:pPr lvl="2"/>
            <a:r>
              <a:rPr lang="en-US" dirty="0" smtClean="0"/>
              <a:t>Use previous concentration as initial condition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33400"/>
            <a:ext cx="7543800" cy="914400"/>
          </a:xfrm>
        </p:spPr>
        <p:txBody>
          <a:bodyPr/>
          <a:lstStyle/>
          <a:p>
            <a:pPr algn="ctr"/>
            <a:r>
              <a:rPr lang="en-US" sz="4000" dirty="0" smtClean="0"/>
              <a:t>Coupling with LBM/rapid </a:t>
            </a:r>
            <a:r>
              <a:rPr lang="en-US" sz="4000" dirty="0" smtClean="0"/>
              <a:t>cell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5167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00200" y="1981200"/>
            <a:ext cx="6096000" cy="3657599"/>
          </a:xfrm>
        </p:spPr>
        <p:txBody>
          <a:bodyPr/>
          <a:lstStyle/>
          <a:p>
            <a:r>
              <a:rPr lang="en-US" dirty="0" smtClean="0"/>
              <a:t>My previous solution to the PDE wasn’t wrong, my boundary conditions were misleading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Going to take some altering of parameters to find balance for rapid cell (but it runs without failing)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33400"/>
            <a:ext cx="7543800" cy="914400"/>
          </a:xfrm>
        </p:spPr>
        <p:txBody>
          <a:bodyPr/>
          <a:lstStyle/>
          <a:p>
            <a:pPr algn="ctr"/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93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33400"/>
            <a:ext cx="7543800" cy="914400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38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66800" y="1676400"/>
            <a:ext cx="6705600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This project: Uses computational fluid dynamics to model interactions of the chemotaxis performing robot with the environment (Colloidal Lattice Boltzmann)</a:t>
            </a:r>
          </a:p>
          <a:p>
            <a:r>
              <a:rPr lang="en-US" dirty="0" smtClean="0"/>
              <a:t>Model a chemical source with wind by solving advection/diffusion equations</a:t>
            </a:r>
          </a:p>
          <a:p>
            <a:r>
              <a:rPr lang="en-US" dirty="0" smtClean="0"/>
              <a:t>Method computes concentration at each point in the </a:t>
            </a:r>
            <a:r>
              <a:rPr lang="en-US" dirty="0" smtClean="0"/>
              <a:t>environment </a:t>
            </a:r>
            <a:r>
              <a:rPr lang="en-US" dirty="0" smtClean="0"/>
              <a:t>and feeds to </a:t>
            </a:r>
            <a:r>
              <a:rPr lang="en-US" dirty="0" smtClean="0"/>
              <a:t>existing rapid cell/LBM </a:t>
            </a:r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609600"/>
            <a:ext cx="7543800" cy="9144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7391400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Understand existing CLB MATLAB code coupled with Rapid Cell</a:t>
            </a:r>
          </a:p>
          <a:p>
            <a:r>
              <a:rPr lang="en-US" dirty="0" smtClean="0"/>
              <a:t>Generate solution for 2D advection/diffusion equation to output concentration with MATLAB PDE Toolbox or other, pre-existing PDE Solver</a:t>
            </a:r>
          </a:p>
          <a:p>
            <a:pPr lvl="2"/>
            <a:r>
              <a:rPr lang="en-US" dirty="0" smtClean="0"/>
              <a:t>Implement solution into existing Rapid Cell code using output from </a:t>
            </a:r>
            <a:r>
              <a:rPr lang="en-US" dirty="0" smtClean="0"/>
              <a:t>LBM</a:t>
            </a:r>
            <a:endParaRPr lang="en-US" dirty="0" smtClean="0"/>
          </a:p>
          <a:p>
            <a:r>
              <a:rPr lang="en-US" dirty="0" smtClean="0"/>
              <a:t>Testing and validation</a:t>
            </a:r>
          </a:p>
          <a:p>
            <a:r>
              <a:rPr lang="en-US" dirty="0" smtClean="0"/>
              <a:t>Document and report results 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543800" cy="914400"/>
          </a:xfrm>
        </p:spPr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79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7391400" cy="4343400"/>
          </a:xfrm>
        </p:spPr>
        <p:txBody>
          <a:bodyPr>
            <a:normAutofit/>
          </a:bodyPr>
          <a:lstStyle/>
          <a:p>
            <a:r>
              <a:rPr lang="en-US" strike="sngStrike" dirty="0" smtClean="0"/>
              <a:t>Understand existing CLB MATLAB code coupled with Rapid Cell</a:t>
            </a:r>
          </a:p>
          <a:p>
            <a:r>
              <a:rPr lang="en-US" strike="sngStrike" dirty="0" smtClean="0"/>
              <a:t>Generate solution for 2D advection/diffusion equation to output concentration with MATLAB PDE Toolbox or other, pre-existing PDE Solver</a:t>
            </a:r>
          </a:p>
          <a:p>
            <a:pPr lvl="2"/>
            <a:r>
              <a:rPr lang="en-US" strike="sngStrike" dirty="0" smtClean="0"/>
              <a:t>Implement solution into existing Rapid Cell code using output from </a:t>
            </a:r>
            <a:r>
              <a:rPr lang="en-US" strike="sngStrike" dirty="0" smtClean="0"/>
              <a:t>LBM</a:t>
            </a:r>
            <a:endParaRPr lang="en-US" strike="sngStrike" dirty="0" smtClean="0"/>
          </a:p>
          <a:p>
            <a:r>
              <a:rPr lang="en-US" dirty="0" smtClean="0"/>
              <a:t>Testing and validation</a:t>
            </a:r>
          </a:p>
          <a:p>
            <a:r>
              <a:rPr lang="en-US" dirty="0" smtClean="0"/>
              <a:t>Document and report results </a:t>
            </a:r>
            <a:endParaRPr lang="en-US" dirty="0" smtClean="0"/>
          </a:p>
          <a:p>
            <a:pPr lvl="2"/>
            <a:r>
              <a:rPr lang="en-US" dirty="0" smtClean="0"/>
              <a:t>This became testing and validation cont.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Also completion of LBM coupling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543800" cy="914400"/>
          </a:xfrm>
        </p:spPr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2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Tim\Pictures\newmet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073" y="914400"/>
            <a:ext cx="6342302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30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25155" y="3276600"/>
            <a:ext cx="6096000" cy="838201"/>
          </a:xfrm>
        </p:spPr>
        <p:txBody>
          <a:bodyPr/>
          <a:lstStyle/>
          <a:p>
            <a:r>
              <a:rPr lang="en-US" dirty="0" smtClean="0"/>
              <a:t>MATLAB’s parabolic PDE form:</a:t>
            </a:r>
          </a:p>
          <a:p>
            <a:pPr marL="1828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848600" cy="914400"/>
          </a:xfrm>
        </p:spPr>
        <p:txBody>
          <a:bodyPr/>
          <a:lstStyle/>
          <a:p>
            <a:pPr algn="ctr"/>
            <a:r>
              <a:rPr lang="en-US" sz="3500" dirty="0" smtClean="0"/>
              <a:t>Trying to solve in MATLAB</a:t>
            </a:r>
            <a:endParaRPr lang="en-US" sz="3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76399" y="2092471"/>
                <a:ext cx="6197338" cy="9296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𝐶</m:t>
                          </m:r>
                        </m:num>
                        <m:den>
                          <m:r>
                            <a:rPr lang="en-US" sz="240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𝐷</m:t>
                      </m:r>
                      <m:d>
                        <m:dPr>
                          <m:ctrlPr>
                            <a:rPr lang="en-US" sz="240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d>
                        <m:dPr>
                          <m:ctrlPr>
                            <a:rPr lang="en-US" sz="240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40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acc>
                          <m:f>
                            <m:f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en-US" sz="240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acc>
                          <m:f>
                            <m:f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+ </m:t>
                      </m:r>
                      <m:r>
                        <a:rPr lang="en-US" sz="2400" b="0" i="1" smtClean="0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399" y="2092471"/>
                <a:ext cx="6197338" cy="92967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05000" y="3858768"/>
                <a:ext cx="4342407" cy="9296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𝐶</m:t>
                          </m:r>
                        </m:num>
                        <m:den>
                          <m:r>
                            <a:rPr lang="en-US" sz="240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𝐷</m:t>
                      </m:r>
                      <m:d>
                        <m:dPr>
                          <m:ctrlPr>
                            <a:rPr lang="en-US" sz="240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400" b="0" i="1" strike="sngStrike" smtClean="0">
                          <a:latin typeface="Cambria Math"/>
                          <a:ea typeface="Cambria Math"/>
                        </a:rPr>
                        <m:t>𝑎𝑢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𝑓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3858768"/>
                <a:ext cx="4342407" cy="92967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H="1">
            <a:off x="6056907" y="3858768"/>
            <a:ext cx="724893" cy="256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"/>
          <p:cNvSpPr txBox="1">
            <a:spLocks/>
          </p:cNvSpPr>
          <p:nvPr/>
        </p:nvSpPr>
        <p:spPr>
          <a:xfrm>
            <a:off x="1028203" y="1524000"/>
            <a:ext cx="6096000" cy="83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Advection/diffusion equation</a:t>
            </a:r>
          </a:p>
          <a:p>
            <a:pPr marL="18288" indent="0">
              <a:buFont typeface="Wingdings" pitchFamily="2" charset="2"/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"/>
              <p:cNvSpPr txBox="1">
                <a:spLocks/>
              </p:cNvSpPr>
              <p:nvPr/>
            </p:nvSpPr>
            <p:spPr>
              <a:xfrm>
                <a:off x="1000771" y="5257800"/>
                <a:ext cx="6096000" cy="83820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74320" indent="-256032" algn="l" defTabSz="914400" rtl="0" eaLnBrk="1" latinLnBrk="0" hangingPunct="1">
                  <a:spcBef>
                    <a:spcPct val="20000"/>
                  </a:spcBef>
                  <a:spcAft>
                    <a:spcPts val="0"/>
                  </a:spcAft>
                  <a:buSzPct val="60000"/>
                  <a:buFont typeface="Wingdings" pitchFamily="2" charset="2"/>
                  <a:buChar char=""/>
                  <a:defRPr sz="21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40080" indent="-256032" algn="l" defTabSz="914400" rtl="0" eaLnBrk="1" latinLnBrk="0" hangingPunct="1">
                  <a:spcBef>
                    <a:spcPct val="20000"/>
                  </a:spcBef>
                  <a:buSzPct val="60000"/>
                  <a:buFont typeface="Wingdings" pitchFamily="2" charset="2"/>
                  <a:buChar char=""/>
                  <a:defRPr sz="19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05840" indent="-256032" algn="l" defTabSz="914400" rtl="0" eaLnBrk="1" latinLnBrk="0" hangingPunct="1">
                  <a:spcBef>
                    <a:spcPct val="20000"/>
                  </a:spcBef>
                  <a:buSzPct val="60000"/>
                  <a:buFont typeface="Wingdings" pitchFamily="2" charset="2"/>
                  <a:buChar char=""/>
                  <a:defRPr sz="17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71600" indent="-256032" algn="l" defTabSz="914400" rtl="0" eaLnBrk="1" latinLnBrk="0" hangingPunct="1">
                  <a:spcBef>
                    <a:spcPct val="20000"/>
                  </a:spcBef>
                  <a:buSzPct val="60000"/>
                  <a:buFont typeface="Wingdings" pitchFamily="2" charset="2"/>
                  <a:buChar char=""/>
                  <a:defRPr sz="16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45920" indent="-256032" algn="l" defTabSz="914400" rtl="0" eaLnBrk="1" latinLnBrk="0" hangingPunct="1">
                  <a:spcBef>
                    <a:spcPct val="20000"/>
                  </a:spcBef>
                  <a:buSzPct val="60000"/>
                  <a:buFont typeface="Wingdings" pitchFamily="2" charset="2"/>
                  <a:buChar char=""/>
                  <a:defRPr sz="15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1965960" indent="-256032" algn="l" defTabSz="914400" rtl="0" eaLnBrk="1" latinLnBrk="0" hangingPunct="1">
                  <a:spcBef>
                    <a:spcPct val="20000"/>
                  </a:spcBef>
                  <a:buSzPct val="60000"/>
                  <a:buFont typeface="Wingdings" pitchFamily="2" charset="2"/>
                  <a:buChar char=""/>
                  <a:defRPr sz="1400" kern="1200">
                    <a:solidFill>
                      <a:schemeClr val="tx1"/>
                    </a:solidFill>
                    <a:effectLst>
                      <a:outerShdw blurRad="38100" dist="38100" dir="2700000" algn="ctr" rotWithShape="0">
                        <a:srgbClr val="000000">
                          <a:alpha val="43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240280" indent="-256032" algn="l" defTabSz="914400" rtl="0" eaLnBrk="1" latinLnBrk="0" hangingPunct="1">
                  <a:spcBef>
                    <a:spcPct val="20000"/>
                  </a:spcBef>
                  <a:buSzPct val="60000"/>
                  <a:buFont typeface="Wingdings" pitchFamily="2" charset="2"/>
                  <a:buChar char=""/>
                  <a:defRPr sz="1400" kern="1200">
                    <a:solidFill>
                      <a:schemeClr val="tx1"/>
                    </a:solidFill>
                    <a:effectLst>
                      <a:outerShdw blurRad="38100" dist="38100" dir="2700000" algn="ctr" rotWithShape="0">
                        <a:srgbClr val="000000">
                          <a:alpha val="43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514600" indent="-256032" algn="l" defTabSz="914400" rtl="0" eaLnBrk="1" latinLnBrk="0" hangingPunct="1">
                  <a:spcBef>
                    <a:spcPct val="20000"/>
                  </a:spcBef>
                  <a:buSzPct val="60000"/>
                  <a:buFont typeface="Wingdings" pitchFamily="2" charset="2"/>
                  <a:buChar char=""/>
                  <a:defRPr sz="1400" kern="1200">
                    <a:solidFill>
                      <a:schemeClr val="tx1"/>
                    </a:solidFill>
                    <a:effectLst>
                      <a:outerShdw blurRad="38100" dist="38100" dir="2700000" algn="ctr" rotWithShape="0">
                        <a:srgbClr val="000000">
                          <a:alpha val="43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2834640" indent="-256032" algn="l" defTabSz="914400" rtl="0" eaLnBrk="1" latinLnBrk="0" hangingPunct="1">
                  <a:spcBef>
                    <a:spcPct val="20000"/>
                  </a:spcBef>
                  <a:buSzPct val="60000"/>
                  <a:buFont typeface="Wingdings" pitchFamily="2" charset="2"/>
                  <a:buChar char=""/>
                  <a:defRPr sz="1400" kern="1200">
                    <a:solidFill>
                      <a:schemeClr val="tx1"/>
                    </a:solidFill>
                    <a:effectLst>
                      <a:outerShdw blurRad="38100" dist="38100" dir="2700000" algn="ctr" rotWithShape="0">
                        <a:srgbClr val="000000">
                          <a:alpha val="43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Problem: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 smtClean="0"/>
                  <a:t>, MATLAB doesn’t take vectors as coefficient inputs</a:t>
                </a:r>
              </a:p>
              <a:p>
                <a:pPr marL="18288" indent="0">
                  <a:buFont typeface="Wingdings" pitchFamily="2" charset="2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1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771" y="5257800"/>
                <a:ext cx="6096000" cy="838201"/>
              </a:xfrm>
              <a:prstGeom prst="rect">
                <a:avLst/>
              </a:prstGeom>
              <a:blipFill rotWithShape="1">
                <a:blip r:embed="rId4"/>
                <a:stretch>
                  <a:fillRect t="-24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079237" y="3324789"/>
                <a:ext cx="1534459" cy="5309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0" dirty="0" smtClean="0">
                    <a:ea typeface="Cambria Math"/>
                  </a:rPr>
                  <a:t>-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𝑎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𝐶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𝐶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237" y="3324789"/>
                <a:ext cx="1534459" cy="530979"/>
              </a:xfrm>
              <a:prstGeom prst="rect">
                <a:avLst/>
              </a:prstGeom>
              <a:blipFill rotWithShape="1">
                <a:blip r:embed="rId5"/>
                <a:stretch>
                  <a:fillRect l="-3175" b="-3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10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457200"/>
            <a:ext cx="7543800" cy="914400"/>
          </a:xfrm>
        </p:spPr>
        <p:txBody>
          <a:bodyPr/>
          <a:lstStyle/>
          <a:p>
            <a:pPr algn="ctr"/>
            <a:r>
              <a:rPr lang="en-US" sz="4200" dirty="0" smtClean="0"/>
              <a:t>Solving PDE</a:t>
            </a:r>
            <a:endParaRPr lang="en-US" sz="4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66800" y="1603249"/>
            <a:ext cx="6705600" cy="3657599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Get velocity field output from LBM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Compute centroids of triangles used for mesh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Use </a:t>
            </a:r>
            <a:r>
              <a:rPr lang="en-US" dirty="0" err="1" smtClean="0">
                <a:sym typeface="Wingdings" panose="05000000000000000000" pitchFamily="2" charset="2"/>
              </a:rPr>
              <a:t>meshgrid</a:t>
            </a:r>
            <a:r>
              <a:rPr lang="en-US" dirty="0" smtClean="0">
                <a:sym typeface="Wingdings" panose="05000000000000000000" pitchFamily="2" charset="2"/>
              </a:rPr>
              <a:t> to interpolate velocity field to centroids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Evaluate and create column of f coefficients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Solve </a:t>
            </a:r>
            <a:r>
              <a:rPr lang="en-US" dirty="0" smtClean="0">
                <a:sym typeface="Wingdings" panose="05000000000000000000" pitchFamily="2" charset="2"/>
              </a:rPr>
              <a:t>PDE</a:t>
            </a:r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pic>
        <p:nvPicPr>
          <p:cNvPr id="1026" name="Picture 2" descr="\\tucc-tiger\users\tdavison\MATLAB\Symbolic toolbox\Project\SolvePDE\grid\mes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944" y="3962400"/>
            <a:ext cx="3389376" cy="254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28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0100" y="381000"/>
            <a:ext cx="7543800" cy="914400"/>
          </a:xfrm>
        </p:spPr>
        <p:txBody>
          <a:bodyPr/>
          <a:lstStyle/>
          <a:p>
            <a:pPr algn="ctr"/>
            <a:r>
              <a:rPr lang="en-US" sz="4200" dirty="0" smtClean="0"/>
              <a:t>Results</a:t>
            </a:r>
            <a:endParaRPr lang="en-US" sz="4200" dirty="0"/>
          </a:p>
        </p:txBody>
      </p:sp>
      <p:pic>
        <p:nvPicPr>
          <p:cNvPr id="2050" name="Picture 2" descr="\\tucc-tiger\users\tdavison\MATLAB\Symbolic toolbox\Project\SolvePDE\grid\out_highwind_original_lowtim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6" t="4298" r="8843" b="7907"/>
          <a:stretch/>
        </p:blipFill>
        <p:spPr bwMode="auto">
          <a:xfrm>
            <a:off x="2171700" y="1295401"/>
            <a:ext cx="4800600" cy="2490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im\Documents\MATLAB\Math Mod\Project\PDESolve\PresPics\sqr4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6" t="4817" r="8867" b="7332"/>
          <a:stretch/>
        </p:blipFill>
        <p:spPr bwMode="auto">
          <a:xfrm>
            <a:off x="2159508" y="3962398"/>
            <a:ext cx="4991100" cy="260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7235952" y="2218943"/>
            <a:ext cx="676656" cy="4099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7248144" y="2247868"/>
            <a:ext cx="545592" cy="234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7196328" y="2218943"/>
            <a:ext cx="545592" cy="234711"/>
          </a:xfrm>
          <a:prstGeom prst="line">
            <a:avLst/>
          </a:prstGeom>
          <a:scene3d>
            <a:camera prst="orthographicFront">
              <a:rot lat="21594000" lon="10800000" rev="90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06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0100" y="381000"/>
            <a:ext cx="7543800" cy="914400"/>
          </a:xfrm>
        </p:spPr>
        <p:txBody>
          <a:bodyPr/>
          <a:lstStyle/>
          <a:p>
            <a:pPr algn="ctr"/>
            <a:r>
              <a:rPr lang="en-US" sz="4200" dirty="0" smtClean="0"/>
              <a:t>Why?</a:t>
            </a:r>
            <a:endParaRPr lang="en-US" sz="4200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1117469" y="1714500"/>
            <a:ext cx="6705600" cy="4457700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Diffusion coefficient is too high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Left side of wall as constant concentration means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u="sng" dirty="0" smtClean="0">
                <a:sym typeface="Wingdings" panose="05000000000000000000" pitchFamily="2" charset="2"/>
              </a:rPr>
              <a:t>Need to reduce size of source</a:t>
            </a:r>
            <a:endParaRPr lang="en-US" u="sng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371600" y="3078461"/>
                <a:ext cx="6197338" cy="9296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𝐶</m:t>
                          </m:r>
                        </m:num>
                        <m:den>
                          <m:r>
                            <a:rPr lang="en-US" sz="240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𝐷</m:t>
                      </m:r>
                      <m:d>
                        <m:dPr>
                          <m:ctrlPr>
                            <a:rPr lang="en-US" sz="240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d>
                        <m:dPr>
                          <m:ctrlPr>
                            <a:rPr lang="en-US" sz="240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40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acc>
                          <m:f>
                            <m:f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en-US" sz="240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acc>
                          <m:f>
                            <m:f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+ </m:t>
                      </m:r>
                      <m:r>
                        <a:rPr lang="en-US" sz="2400" b="0" i="1" smtClean="0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078461"/>
                <a:ext cx="6197338" cy="92967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 flipH="1">
            <a:off x="6498336" y="2538965"/>
            <a:ext cx="15240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50736" y="2634215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~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08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5236</TotalTime>
  <Words>513</Words>
  <Application>Microsoft Office PowerPoint</Application>
  <PresentationFormat>On-screen Show (4:3)</PresentationFormat>
  <Paragraphs>69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Elemental</vt:lpstr>
      <vt:lpstr>Chemotaxis Chemical Concentration with CFD</vt:lpstr>
      <vt:lpstr>Introduction</vt:lpstr>
      <vt:lpstr>Objectives</vt:lpstr>
      <vt:lpstr>Objectives</vt:lpstr>
      <vt:lpstr>PowerPoint Presentation</vt:lpstr>
      <vt:lpstr>Trying to solve in MATLAB</vt:lpstr>
      <vt:lpstr>Solving PDE</vt:lpstr>
      <vt:lpstr>Results</vt:lpstr>
      <vt:lpstr>Why?</vt:lpstr>
      <vt:lpstr>Solving this Problem</vt:lpstr>
      <vt:lpstr>Results</vt:lpstr>
      <vt:lpstr>Results- low diffusion </vt:lpstr>
      <vt:lpstr>Results- low diffusion (LBM) </vt:lpstr>
      <vt:lpstr>Results- with object</vt:lpstr>
      <vt:lpstr>Coupling with LBM/rapid cell</vt:lpstr>
      <vt:lpstr>Conclusions</vt:lpstr>
      <vt:lpstr>Questions?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Chemical Concentration with CFD</dc:title>
  <dc:creator>Tim</dc:creator>
  <cp:lastModifiedBy>TSiebold -Test Account</cp:lastModifiedBy>
  <cp:revision>45</cp:revision>
  <dcterms:created xsi:type="dcterms:W3CDTF">2015-09-18T20:05:08Z</dcterms:created>
  <dcterms:modified xsi:type="dcterms:W3CDTF">2015-12-02T22:44:51Z</dcterms:modified>
</cp:coreProperties>
</file>