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sldIdLst>
    <p:sldId id="257" r:id="rId4"/>
    <p:sldId id="258" r:id="rId5"/>
    <p:sldId id="259" r:id="rId6"/>
    <p:sldId id="260" r:id="rId7"/>
    <p:sldId id="264" r:id="rId8"/>
    <p:sldId id="263" r:id="rId9"/>
    <p:sldId id="265" r:id="rId10"/>
    <p:sldId id="270" r:id="rId11"/>
    <p:sldId id="262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3"/>
          <p:cNvSpPr>
            <a:spLocks noGrp="1"/>
          </p:cNvSpPr>
          <p:nvPr>
            <p:ph type="title"/>
          </p:nvPr>
        </p:nvSpPr>
        <p:spPr>
          <a:xfrm>
            <a:off x="838200" y="2577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E132-EF4E-4975-8395-57496D3B423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占位符 19"/>
          <p:cNvSpPr>
            <a:spLocks noGrp="1"/>
          </p:cNvSpPr>
          <p:nvPr>
            <p:ph type="title"/>
          </p:nvPr>
        </p:nvSpPr>
        <p:spPr>
          <a:xfrm>
            <a:off x="190500" y="105198"/>
            <a:ext cx="8162925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2372927"/>
            <a:ext cx="12192000" cy="3264227"/>
          </a:xfrm>
          <a:prstGeom prst="rect">
            <a:avLst/>
          </a:prstGeom>
          <a:solidFill>
            <a:srgbClr val="035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11085" r="14032"/>
          <a:stretch>
            <a:fillRect/>
          </a:stretch>
        </p:blipFill>
        <p:spPr bwMode="auto">
          <a:xfrm>
            <a:off x="9360227" y="328151"/>
            <a:ext cx="2335669" cy="71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 flipV="1">
            <a:off x="0" y="5714509"/>
            <a:ext cx="12192000" cy="101600"/>
          </a:xfrm>
          <a:prstGeom prst="rect">
            <a:avLst/>
          </a:prstGeom>
          <a:solidFill>
            <a:srgbClr val="035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27093"/>
            <a:ext cx="12192000" cy="671407"/>
          </a:xfrm>
          <a:prstGeom prst="rect">
            <a:avLst/>
          </a:prstGeom>
          <a:solidFill>
            <a:srgbClr val="035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32273" y="-8467"/>
            <a:ext cx="1475740" cy="6527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9947"/>
            <a:ext cx="12192000" cy="95673"/>
          </a:xfrm>
          <a:prstGeom prst="rect">
            <a:avLst/>
          </a:prstGeom>
          <a:solidFill>
            <a:srgbClr val="035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27030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F13E132-EF4E-4975-8395-57496D3B4230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9178491" y="63603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9185"/>
            <a:ext cx="10515600" cy="20231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基于</a:t>
            </a:r>
            <a:r>
              <a:rPr lang="en-US" altLang="zh-CN"/>
              <a:t>GPU</a:t>
            </a:r>
            <a:r>
              <a:rPr lang="zh-CN" altLang="en-US"/>
              <a:t>加速的数值积分方法研究</a:t>
            </a:r>
            <a:br>
              <a:rPr lang="zh-CN" altLang="en-US"/>
            </a:br>
            <a:r>
              <a:rPr lang="zh-CN" altLang="en-US" sz="1400"/>
              <a:t>李纪元</a:t>
            </a:r>
            <a:r>
              <a:rPr lang="en-US" altLang="zh-CN" sz="1400"/>
              <a:t> 2023244125</a:t>
            </a:r>
            <a:br>
              <a:rPr lang="en-US" altLang="zh-CN" sz="1400"/>
            </a:br>
            <a:r>
              <a:rPr lang="en-US" altLang="zh-CN" sz="1400"/>
              <a:t>2024</a:t>
            </a:r>
            <a:r>
              <a:rPr lang="zh-CN" altLang="en-US" sz="1400"/>
              <a:t>年</a:t>
            </a:r>
            <a:r>
              <a:rPr lang="en-US" altLang="zh-CN" sz="1400"/>
              <a:t>4</a:t>
            </a:r>
            <a:r>
              <a:rPr lang="zh-CN" altLang="en-US" sz="1400"/>
              <a:t>月</a:t>
            </a:r>
            <a:r>
              <a:rPr lang="en-US" altLang="zh-CN" sz="1400"/>
              <a:t>24</a:t>
            </a:r>
            <a:r>
              <a:rPr lang="zh-CN" altLang="en-US" sz="1400"/>
              <a:t>日</a:t>
            </a:r>
            <a:endParaRPr lang="zh-CN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复化求积法</a:t>
            </a:r>
            <a:endParaRPr lang="zh-CN" altLang="en-US" sz="2400" b="1"/>
          </a:p>
        </p:txBody>
      </p:sp>
      <p:cxnSp>
        <p:nvCxnSpPr>
          <p:cNvPr id="3" name="直接连接符 2"/>
          <p:cNvCxnSpPr/>
          <p:nvPr/>
        </p:nvCxnSpPr>
        <p:spPr>
          <a:xfrm>
            <a:off x="1266190" y="3458210"/>
            <a:ext cx="987361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266190" y="2672080"/>
            <a:ext cx="7620" cy="78613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11139805" y="2672080"/>
            <a:ext cx="7620" cy="78613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88415" y="2680970"/>
            <a:ext cx="9844405" cy="748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49680" y="448183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249680" y="369570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777490" y="369570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904490" y="448818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904490" y="370205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4432300" y="370205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566920" y="449453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566920" y="370840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4730" y="370840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236970" y="449453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236970" y="370840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764780" y="370840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966075" y="448183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7966075" y="369570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9493885" y="369570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9629775" y="448183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629775" y="369570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154410" y="3693795"/>
            <a:ext cx="3175" cy="788035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392555" y="3951605"/>
            <a:ext cx="123507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Newton-Cotes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016885" y="3951605"/>
            <a:ext cx="123507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Newton-Cotes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16780" y="3951605"/>
            <a:ext cx="123507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Newton-Cotes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56350" y="3951605"/>
            <a:ext cx="123507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Newton-Cotes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116570" y="3951605"/>
            <a:ext cx="123507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Newton-Cotes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779635" y="3951605"/>
            <a:ext cx="123507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Newton-Cotes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153795" y="1814195"/>
            <a:ext cx="641985" cy="655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835005" y="1814195"/>
            <a:ext cx="641985" cy="655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变步长积分</a:t>
            </a:r>
            <a:r>
              <a:rPr lang="zh-CN" altLang="en-US" sz="2400" b="1"/>
              <a:t>法</a:t>
            </a:r>
            <a:endParaRPr lang="zh-CN" altLang="en-US" sz="2400" b="1"/>
          </a:p>
        </p:txBody>
      </p:sp>
      <p:cxnSp>
        <p:nvCxnSpPr>
          <p:cNvPr id="3" name="直接连接符 2"/>
          <p:cNvCxnSpPr/>
          <p:nvPr/>
        </p:nvCxnSpPr>
        <p:spPr>
          <a:xfrm>
            <a:off x="1262380" y="2941320"/>
            <a:ext cx="987361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262380" y="2155190"/>
            <a:ext cx="7620" cy="78613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11135995" y="2155190"/>
            <a:ext cx="7620" cy="78613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84605" y="2164080"/>
            <a:ext cx="9844405" cy="748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45870" y="396494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245870" y="31788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773680" y="31788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900680" y="397129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900680" y="318516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4428490" y="318516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563110" y="397764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563110" y="31915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0920" y="31915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233160" y="397764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233160" y="31915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760970" y="31915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962265" y="396494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7962265" y="31788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9490075" y="31788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9625965" y="396494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625965" y="31788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150600" y="3176905"/>
            <a:ext cx="3175" cy="788035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149985" y="1297305"/>
            <a:ext cx="641985" cy="655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831195" y="1297305"/>
            <a:ext cx="641985" cy="655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242695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242695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40865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096770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096770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94940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950845" y="508571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950845" y="429323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49015" y="430530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804920" y="508571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3804920" y="429323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403090" y="430530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576445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576445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174615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5430520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5430520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028690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6235700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6235700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833870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7089775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7089775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687945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8034655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8034655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632825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8888730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888730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9486900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9673590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9673590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271760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10527665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10527665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125835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变步长积分</a:t>
            </a:r>
            <a:r>
              <a:rPr lang="zh-CN" altLang="en-US" sz="2400" b="1"/>
              <a:t>法</a:t>
            </a:r>
            <a:endParaRPr lang="zh-CN" altLang="en-US" sz="2400" b="1"/>
          </a:p>
        </p:txBody>
      </p:sp>
      <p:cxnSp>
        <p:nvCxnSpPr>
          <p:cNvPr id="3" name="直接连接符 2"/>
          <p:cNvCxnSpPr/>
          <p:nvPr/>
        </p:nvCxnSpPr>
        <p:spPr>
          <a:xfrm>
            <a:off x="1262380" y="2941320"/>
            <a:ext cx="987361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262380" y="2155190"/>
            <a:ext cx="7620" cy="78613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11135995" y="2155190"/>
            <a:ext cx="7620" cy="78613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84605" y="2164080"/>
            <a:ext cx="9844405" cy="748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45870" y="396494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245870" y="31788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773680" y="31788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900680" y="397129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900680" y="318516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4428490" y="318516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563110" y="397764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563110" y="31915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0920" y="31915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233160" y="397764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233160" y="31915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760970" y="31915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962265" y="396494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7962265" y="31788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9490075" y="31788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9625965" y="3964940"/>
            <a:ext cx="1527810" cy="635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625965" y="3178810"/>
            <a:ext cx="7620" cy="78613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150600" y="3176905"/>
            <a:ext cx="3175" cy="788035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149985" y="1297305"/>
            <a:ext cx="641985" cy="655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831195" y="1297305"/>
            <a:ext cx="641985" cy="655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242695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242695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40865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096770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096770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94940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950845" y="508571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950845" y="429323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49015" y="430530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804920" y="508571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3804920" y="429323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403090" y="430530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576445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576445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174615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5430520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5430520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028690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6235700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6235700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833870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7089775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7089775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687945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8034655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8034655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632825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8888730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888730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9486900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9673590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9673590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271760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10527665" y="5093335"/>
            <a:ext cx="598170" cy="571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10527665" y="4300855"/>
            <a:ext cx="1270" cy="79819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125835" y="4312920"/>
            <a:ext cx="3175" cy="78803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702810" y="3397250"/>
            <a:ext cx="6348095" cy="26073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6255" y="3429000"/>
            <a:ext cx="4342765" cy="116395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925" y="4713605"/>
            <a:ext cx="4056380" cy="10306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龙贝格</a:t>
            </a:r>
            <a:r>
              <a:rPr lang="zh-CN" altLang="en-US" sz="2400" b="1"/>
              <a:t>算法</a:t>
            </a:r>
            <a:endParaRPr lang="zh-CN" altLang="en-US" sz="2400" b="1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95" y="1781175"/>
            <a:ext cx="3354070" cy="83883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2948940"/>
            <a:ext cx="3502660" cy="1026795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85" y="4304665"/>
            <a:ext cx="2980055" cy="917575"/>
          </a:xfrm>
          <a:prstGeom prst="rect">
            <a:avLst/>
          </a:prstGeom>
        </p:spPr>
      </p:pic>
      <p:sp>
        <p:nvSpPr>
          <p:cNvPr id="71" name="云形标注 70"/>
          <p:cNvSpPr/>
          <p:nvPr/>
        </p:nvSpPr>
        <p:spPr>
          <a:xfrm>
            <a:off x="1437005" y="2145665"/>
            <a:ext cx="4259580" cy="234061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用低阶序列的线性组合来表示高阶序列</a:t>
            </a:r>
            <a:endParaRPr lang="zh-CN" altLang="en-US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0100" y="967740"/>
            <a:ext cx="9342755" cy="441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复化求积法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9520" y="1479550"/>
            <a:ext cx="7172325" cy="44342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变步长</a:t>
            </a:r>
            <a:r>
              <a:rPr lang="zh-CN" altLang="en-US" sz="2400" b="1"/>
              <a:t>积分法</a:t>
            </a:r>
            <a:endParaRPr lang="zh-CN" altLang="en-US" sz="2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1651635"/>
            <a:ext cx="5012690" cy="3540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15" y="1784350"/>
            <a:ext cx="550672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龙贝格</a:t>
            </a:r>
            <a:r>
              <a:rPr lang="zh-CN" altLang="en-US" sz="2400" b="1"/>
              <a:t>算法</a:t>
            </a: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880" y="1304290"/>
            <a:ext cx="6226175" cy="50558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0100" y="967740"/>
            <a:ext cx="9342755" cy="441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0505" y="2967990"/>
            <a:ext cx="9361805" cy="1196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本文主要借助Python 3.12.3与Numba 0.59.1进行开发，分别使用51行、118、165行Python代码实现了加速前后的复化求积法、变步长积分法与龙贝格算法。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0100" y="967740"/>
            <a:ext cx="9342755" cy="441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评估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0100" y="967740"/>
            <a:ext cx="9342755" cy="441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评估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942975" y="1109980"/>
            <a:ext cx="9775190" cy="491998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b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使用GPU是否对本文所实现的三种算法在性能上有所优化？优化程度是多少？</a:t>
            </a:r>
            <a:endParaRPr lang="zh-CN" sz="2400" b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b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使用GPU是否会带来其他方面的性能开销？这些开销占比多少？</a:t>
            </a:r>
            <a:endParaRPr lang="zh-CN" sz="2400" b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评估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实验设置</a:t>
            </a:r>
            <a:endParaRPr lang="zh-CN" altLang="en-US" sz="2400" b="1"/>
          </a:p>
        </p:txBody>
      </p:sp>
      <p:graphicFrame>
        <p:nvGraphicFramePr>
          <p:cNvPr id="5" name="表格 4"/>
          <p:cNvGraphicFramePr/>
          <p:nvPr/>
        </p:nvGraphicFramePr>
        <p:xfrm>
          <a:off x="1828800" y="1533525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操作系统</a:t>
                      </a:r>
                      <a:endParaRPr lang="zh-CN" altLang="en-US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windows11</a:t>
                      </a:r>
                      <a:endParaRPr lang="en-US" altLang="zh-CN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处理器</a:t>
                      </a:r>
                      <a:endParaRPr lang="zh-CN" altLang="en-US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单核，12th Gen Intel(R) Core(TM) i7-12700H</a:t>
                      </a:r>
                      <a:endParaRPr lang="zh-CN" altLang="en-US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内存</a:t>
                      </a:r>
                      <a:endParaRPr lang="zh-CN" altLang="en-US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16GB</a:t>
                      </a:r>
                      <a:endParaRPr lang="en-US" altLang="zh-CN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显卡</a:t>
                      </a:r>
                      <a:endParaRPr lang="zh-CN" altLang="en-US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Nvidia Geforce RTX 3060 laptop GPU</a:t>
                      </a:r>
                      <a:endParaRPr lang="zh-CN" altLang="en-US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3620135"/>
            <a:ext cx="8306435" cy="11658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33575" y="5161280"/>
            <a:ext cx="86055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b="0">
                <a:ea typeface="宋体" panose="02010600030101010101" pitchFamily="2" charset="-122"/>
              </a:rPr>
              <a:t>本文分别评估选取1*4、2*8、4*16、8*32、16*64、16*128（线程块数*每块线程数）情况下三种算法加速前后的平均运行时间、加速比以及效率。</a:t>
            </a:r>
            <a:endParaRPr lang="zh-CN" altLang="en-US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评估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实验结果</a:t>
            </a:r>
            <a:r>
              <a:rPr lang="en-US" altLang="zh-CN" sz="2400" b="1"/>
              <a:t>-</a:t>
            </a:r>
            <a:r>
              <a:rPr lang="zh-CN" altLang="en-US" sz="2400" b="1"/>
              <a:t>平均计算</a:t>
            </a:r>
            <a:r>
              <a:rPr lang="zh-CN" altLang="en-US" sz="2400" b="1"/>
              <a:t>时长</a:t>
            </a:r>
            <a:endParaRPr lang="zh-CN" altLang="en-US" sz="2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7820" y="1308100"/>
            <a:ext cx="5608955" cy="51517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评估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实验结果</a:t>
            </a:r>
            <a:r>
              <a:rPr lang="en-US" altLang="zh-CN" sz="2400" b="1"/>
              <a:t>-</a:t>
            </a:r>
            <a:r>
              <a:rPr lang="zh-CN" altLang="en-US" sz="2400" b="1"/>
              <a:t>加速比</a:t>
            </a:r>
            <a:endParaRPr lang="zh-CN" altLang="en-US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6290" y="1210945"/>
            <a:ext cx="5767705" cy="55143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评估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实验结果</a:t>
            </a:r>
            <a:r>
              <a:rPr lang="en-US" altLang="zh-CN" sz="2400" b="1"/>
              <a:t>-</a:t>
            </a:r>
            <a:r>
              <a:rPr lang="zh-CN" altLang="en-US" sz="2400" b="1"/>
              <a:t>效率</a:t>
            </a: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0" y="1178560"/>
            <a:ext cx="5384800" cy="54654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评估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实验结果</a:t>
            </a:r>
            <a:r>
              <a:rPr lang="en-US" altLang="zh-CN" sz="2400" b="1"/>
              <a:t>-</a:t>
            </a:r>
            <a:r>
              <a:rPr lang="zh-CN" altLang="en-US" sz="2400" b="1"/>
              <a:t>数据传输</a:t>
            </a:r>
            <a:r>
              <a:rPr lang="zh-CN" altLang="en-US" sz="2400" b="1"/>
              <a:t>开销</a:t>
            </a:r>
            <a:endParaRPr lang="zh-CN" altLang="en-US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8915" y="1718945"/>
            <a:ext cx="7329805" cy="3945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0100" y="967740"/>
            <a:ext cx="9342755" cy="441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引言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1952625"/>
            <a:ext cx="4420235" cy="4371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85" y="1903730"/>
            <a:ext cx="5426710" cy="742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8840" y="10858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计算机怎样计算复杂积分？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2C215-8312-4958-A5E8-D61C28F3C8E3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引言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1952625"/>
            <a:ext cx="4420235" cy="4371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85" y="1903730"/>
            <a:ext cx="5426710" cy="742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8840" y="10858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计算机怎样计算复杂积分？</a:t>
            </a:r>
            <a:endParaRPr lang="zh-CN" altLang="en-US" sz="2400" b="1"/>
          </a:p>
        </p:txBody>
      </p:sp>
      <p:sp>
        <p:nvSpPr>
          <p:cNvPr id="9" name="椭圆 8"/>
          <p:cNvSpPr/>
          <p:nvPr/>
        </p:nvSpPr>
        <p:spPr>
          <a:xfrm>
            <a:off x="5709285" y="3113405"/>
            <a:ext cx="5697220" cy="28740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52540" y="3756660"/>
            <a:ext cx="4678680" cy="1587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通过解原函数求复杂积分十分困难</a:t>
            </a:r>
            <a:endParaRPr lang="zh-CN" altLang="en-US" sz="28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计算机只能处理离散数据</a:t>
            </a:r>
            <a:endParaRPr lang="zh-CN" altLang="en-US" sz="28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引言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560" y="1412240"/>
            <a:ext cx="4420235" cy="437134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599305" y="1574800"/>
            <a:ext cx="7620" cy="203009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472305" y="2065020"/>
            <a:ext cx="8890" cy="15398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345305" y="2658745"/>
            <a:ext cx="2540" cy="9309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18305" y="3060065"/>
            <a:ext cx="3175" cy="5295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088130" y="3453765"/>
            <a:ext cx="3175" cy="1358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57955" y="3589655"/>
            <a:ext cx="4445" cy="88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829050" y="3604895"/>
            <a:ext cx="0" cy="2514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695700" y="3604895"/>
            <a:ext cx="1270" cy="3479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60445" y="3604895"/>
            <a:ext cx="1905" cy="3479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423920" y="3604895"/>
            <a:ext cx="5080" cy="2736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288665" y="3589655"/>
            <a:ext cx="635" cy="193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230" y="1574800"/>
            <a:ext cx="2695575" cy="9239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2658745"/>
            <a:ext cx="6438900" cy="92392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插值型</a:t>
            </a:r>
            <a:r>
              <a:rPr lang="zh-CN" altLang="en-US" sz="2400" b="1"/>
              <a:t>求积公式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引言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560" y="1412240"/>
            <a:ext cx="4420235" cy="437134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599305" y="1574800"/>
            <a:ext cx="7620" cy="203009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472305" y="2065020"/>
            <a:ext cx="8890" cy="15398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345305" y="2658745"/>
            <a:ext cx="2540" cy="9309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18305" y="3060065"/>
            <a:ext cx="3175" cy="5295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088130" y="3453765"/>
            <a:ext cx="3175" cy="1358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57955" y="3589655"/>
            <a:ext cx="4445" cy="88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829050" y="3604895"/>
            <a:ext cx="0" cy="2514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695700" y="3604895"/>
            <a:ext cx="1270" cy="3479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60445" y="3604895"/>
            <a:ext cx="1905" cy="3479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423920" y="3604895"/>
            <a:ext cx="5080" cy="2736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288665" y="3589655"/>
            <a:ext cx="635" cy="193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230" y="1574800"/>
            <a:ext cx="2695575" cy="9239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2658745"/>
            <a:ext cx="6438900" cy="92392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插值型</a:t>
            </a:r>
            <a:r>
              <a:rPr lang="zh-CN" altLang="en-US" sz="2400" b="1"/>
              <a:t>求积公式</a:t>
            </a:r>
            <a:endParaRPr lang="zh-CN" altLang="en-US" sz="2400" b="1"/>
          </a:p>
        </p:txBody>
      </p:sp>
      <p:sp>
        <p:nvSpPr>
          <p:cNvPr id="9" name="椭圆 8"/>
          <p:cNvSpPr/>
          <p:nvPr/>
        </p:nvSpPr>
        <p:spPr>
          <a:xfrm>
            <a:off x="5664200" y="3485515"/>
            <a:ext cx="5652770" cy="24745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07455" y="4250690"/>
            <a:ext cx="464248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n+1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个节点的插值型求积公式代数精度至少为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引言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560" y="1412240"/>
            <a:ext cx="4420235" cy="437134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599305" y="1574800"/>
            <a:ext cx="7620" cy="203009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472305" y="2065020"/>
            <a:ext cx="8890" cy="15398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345305" y="2658745"/>
            <a:ext cx="2540" cy="9309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18305" y="3060065"/>
            <a:ext cx="3175" cy="5295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088130" y="3453765"/>
            <a:ext cx="3175" cy="1358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57955" y="3589655"/>
            <a:ext cx="4445" cy="88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829050" y="3604895"/>
            <a:ext cx="0" cy="2514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695700" y="3604895"/>
            <a:ext cx="1270" cy="3479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60445" y="3604895"/>
            <a:ext cx="1905" cy="3479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423920" y="3604895"/>
            <a:ext cx="5080" cy="2736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288665" y="3589655"/>
            <a:ext cx="635" cy="193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230" y="1574800"/>
            <a:ext cx="2695575" cy="9239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2658745"/>
            <a:ext cx="6438900" cy="92392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97560" y="769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插值型</a:t>
            </a:r>
            <a:r>
              <a:rPr lang="zh-CN" altLang="en-US" sz="2400" b="1"/>
              <a:t>求积公式</a:t>
            </a:r>
            <a:endParaRPr lang="zh-CN" altLang="en-US" sz="2400" b="1"/>
          </a:p>
        </p:txBody>
      </p:sp>
      <p:sp>
        <p:nvSpPr>
          <p:cNvPr id="9" name="椭圆 8"/>
          <p:cNvSpPr/>
          <p:nvPr/>
        </p:nvSpPr>
        <p:spPr>
          <a:xfrm>
            <a:off x="5664200" y="3485515"/>
            <a:ext cx="5652770" cy="24745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07455" y="4250690"/>
            <a:ext cx="464248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n+1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个节点的插值型求积公式代数精度至少为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354955" y="3827145"/>
            <a:ext cx="5770245" cy="264414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35" y="4919980"/>
            <a:ext cx="3571875" cy="809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77255" y="4508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使用拉格朗日插值：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引言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085" y="2748915"/>
            <a:ext cx="2012315" cy="1621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7159625" y="1299845"/>
            <a:ext cx="3430905" cy="8629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16495" y="1387475"/>
            <a:ext cx="2717800" cy="842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复化积分法</a:t>
            </a: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9625" y="3128645"/>
            <a:ext cx="3430905" cy="8629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00925" y="3216275"/>
            <a:ext cx="2995930" cy="842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变步长</a:t>
            </a: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积分法</a:t>
            </a: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59625" y="4802505"/>
            <a:ext cx="3430905" cy="8629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647305" y="4890135"/>
            <a:ext cx="2586990" cy="842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龙贝格</a:t>
            </a: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肘形连接符 14"/>
          <p:cNvCxnSpPr>
            <a:stCxn id="100" idx="3"/>
            <a:endCxn id="2" idx="1"/>
          </p:cNvCxnSpPr>
          <p:nvPr/>
        </p:nvCxnSpPr>
        <p:spPr>
          <a:xfrm flipV="1">
            <a:off x="3200400" y="1731645"/>
            <a:ext cx="3959225" cy="1828165"/>
          </a:xfrm>
          <a:prstGeom prst="bentConnector3">
            <a:avLst>
              <a:gd name="adj1" fmla="val 50008"/>
            </a:avLst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1" idx="1"/>
          </p:cNvCxnSpPr>
          <p:nvPr/>
        </p:nvCxnSpPr>
        <p:spPr>
          <a:xfrm>
            <a:off x="3209925" y="3559175"/>
            <a:ext cx="3949700" cy="127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3" idx="1"/>
          </p:cNvCxnSpPr>
          <p:nvPr/>
        </p:nvCxnSpPr>
        <p:spPr>
          <a:xfrm>
            <a:off x="3209925" y="3552190"/>
            <a:ext cx="3949700" cy="1682115"/>
          </a:xfrm>
          <a:prstGeom prst="bentConnector3">
            <a:avLst>
              <a:gd name="adj1" fmla="val 50016"/>
            </a:avLst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QzMzVhNmI2MzQ1ZTUxNDAyMGQwZjE1OWUxYzgyYTEifQ==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内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WPS 演示</Application>
  <PresentationFormat>宽屏</PresentationFormat>
  <Paragraphs>214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Consolas</vt:lpstr>
      <vt:lpstr>Times New Roman</vt:lpstr>
      <vt:lpstr>封面</vt:lpstr>
      <vt:lpstr>内页</vt:lpstr>
      <vt:lpstr>PowerPoint 演示文稿</vt:lpstr>
      <vt:lpstr>PowerPoint 演示文稿</vt:lpstr>
      <vt:lpstr>目录</vt:lpstr>
      <vt:lpstr>目录</vt:lpstr>
      <vt:lpstr>引言</vt:lpstr>
      <vt:lpstr>引言</vt:lpstr>
      <vt:lpstr>引言</vt:lpstr>
      <vt:lpstr>引言</vt:lpstr>
      <vt:lpstr>引言</vt:lpstr>
      <vt:lpstr>引言</vt:lpstr>
      <vt:lpstr>引言</vt:lpstr>
      <vt:lpstr>引言</vt:lpstr>
      <vt:lpstr>引言</vt:lpstr>
      <vt:lpstr>目录</vt:lpstr>
      <vt:lpstr>目录</vt:lpstr>
      <vt:lpstr>方法</vt:lpstr>
      <vt:lpstr>方法</vt:lpstr>
      <vt:lpstr>目录</vt:lpstr>
      <vt:lpstr>目录</vt:lpstr>
      <vt:lpstr>目录</vt:lpstr>
      <vt:lpstr>目录</vt:lpstr>
      <vt:lpstr>评估</vt:lpstr>
      <vt:lpstr>评估</vt:lpstr>
      <vt:lpstr>评估</vt:lpstr>
      <vt:lpstr>评估</vt:lpstr>
      <vt:lpstr>评估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坏壁</cp:lastModifiedBy>
  <cp:revision>167</cp:revision>
  <dcterms:created xsi:type="dcterms:W3CDTF">2019-06-19T02:08:00Z</dcterms:created>
  <dcterms:modified xsi:type="dcterms:W3CDTF">2024-04-24T15:32:19Z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2651EA8F275A4C09ADE9DAA679C2B87C_11</vt:lpwstr>
  </property>
</Properties>
</file>