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82" autoAdjust="0"/>
  </p:normalViewPr>
  <p:slideViewPr>
    <p:cSldViewPr snapToGrid="0" snapToObjects="1">
      <p:cViewPr varScale="1">
        <p:scale>
          <a:sx n="127" d="100"/>
          <a:sy n="127" d="100"/>
        </p:scale>
        <p:origin x="-1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14-2-27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14-2-27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常用索引技术介绍及使用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n-index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使用介绍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7056" y="4449952"/>
            <a:ext cx="1621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nickwu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吴一飞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pPr algn="ctr"/>
            <a:endParaRPr kumimoji="1" lang="en-US" altLang="zh-CN" sz="8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014-02-25</a:t>
            </a:r>
          </a:p>
        </p:txBody>
      </p:sp>
    </p:spTree>
    <p:extLst>
      <p:ext uri="{BB962C8B-B14F-4D97-AF65-F5344CB8AC3E}">
        <p14:creationId xmlns:p14="http://schemas.microsoft.com/office/powerpoint/2010/main" val="155367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 布尔判断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常用于判断指定数据是否存在，例如：白名单、标志位等。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en-US" altLang="zh-CN" sz="2000" dirty="0" smtClean="0"/>
              <a:t>Bitmap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err="1" smtClean="0"/>
              <a:t>BloomFilter</a:t>
            </a:r>
            <a:r>
              <a:rPr kumimoji="1" lang="zh-CN" altLang="en-US" sz="2000" dirty="0" smtClean="0"/>
              <a:t>通过</a:t>
            </a:r>
            <a:r>
              <a:rPr kumimoji="1" lang="en-US" altLang="zh-CN" sz="2000" dirty="0" smtClean="0"/>
              <a:t>Contains()</a:t>
            </a:r>
            <a:r>
              <a:rPr kumimoji="1" lang="zh-CN" altLang="en-US" sz="2000" dirty="0" smtClean="0"/>
              <a:t>函数判断指定元素是否存在。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en-US" altLang="zh-CN" sz="2000" dirty="0" err="1" smtClean="0"/>
              <a:t>BloomFilter</a:t>
            </a:r>
            <a:r>
              <a:rPr kumimoji="1" lang="zh-CN" altLang="en-US" sz="2000" dirty="0" smtClean="0"/>
              <a:t>存在一定误差，通过配置</a:t>
            </a:r>
            <a:r>
              <a:rPr kumimoji="1" lang="en-US" altLang="zh-CN" sz="2000" dirty="0" smtClean="0"/>
              <a:t>k(hash</a:t>
            </a:r>
            <a:r>
              <a:rPr kumimoji="1" lang="zh-CN" altLang="en-US" sz="2000" dirty="0" smtClean="0"/>
              <a:t>数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m(</a:t>
            </a:r>
            <a:r>
              <a:rPr kumimoji="1" lang="zh-CN" altLang="en-US" sz="2000" dirty="0" smtClean="0"/>
              <a:t>位数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n(</a:t>
            </a:r>
            <a:r>
              <a:rPr kumimoji="1" lang="zh-CN" altLang="en-US" sz="2000" dirty="0" smtClean="0"/>
              <a:t>插入数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的比例可以进一步减少误差。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误差概率公式：</a:t>
            </a:r>
            <a:endParaRPr kumimoji="1" lang="en-US" altLang="zh-CN" sz="2000" dirty="0" smtClean="0"/>
          </a:p>
          <a:p>
            <a:pPr lvl="1"/>
            <a:endParaRPr kumimoji="1" lang="en-US" altLang="zh-CN" sz="2000" dirty="0"/>
          </a:p>
          <a:p>
            <a:pPr lvl="1"/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最小误差概率时</a:t>
            </a:r>
            <a:r>
              <a:rPr kumimoji="1" lang="en-US" altLang="zh-CN" sz="2000" dirty="0"/>
              <a:t>k</a:t>
            </a:r>
            <a:r>
              <a:rPr kumimoji="1" lang="zh-CN" altLang="en-US" sz="2000" dirty="0"/>
              <a:t>的取值</a:t>
            </a:r>
            <a:r>
              <a:rPr kumimoji="1" lang="zh-CN" altLang="en-US" sz="2000" dirty="0" smtClean="0"/>
              <a:t>公式</a:t>
            </a:r>
            <a:r>
              <a:rPr kumimoji="1" lang="en-US" altLang="zh-CN" sz="2000" dirty="0" smtClean="0"/>
              <a:t>:</a:t>
            </a:r>
            <a:endParaRPr kumimoji="1" lang="en-US" altLang="zh-CN" sz="2000" dirty="0"/>
          </a:p>
          <a:p>
            <a:pPr lvl="1"/>
            <a:r>
              <a:rPr kumimoji="1" lang="zh-CN" altLang="zh-CN" sz="2000" dirty="0" smtClean="0"/>
              <a:t> </a:t>
            </a:r>
            <a:r>
              <a:rPr kumimoji="1" lang="zh-CN" altLang="en-US" sz="2000" dirty="0" smtClean="0"/>
              <a:t>指定</a:t>
            </a:r>
            <a:r>
              <a:rPr kumimoji="1" lang="en-US" altLang="zh-CN" sz="2000" dirty="0" smtClean="0"/>
              <a:t>n(</a:t>
            </a:r>
            <a:r>
              <a:rPr kumimoji="1" lang="zh-CN" altLang="en-US" sz="2000" dirty="0" smtClean="0"/>
              <a:t>数据量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p(</a:t>
            </a:r>
            <a:r>
              <a:rPr kumimoji="1" lang="zh-CN" altLang="en-US" sz="2000" dirty="0" smtClean="0"/>
              <a:t>误差概率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得到</a:t>
            </a:r>
            <a:r>
              <a:rPr kumimoji="1" lang="en-US" altLang="zh-CN" sz="2000" dirty="0" smtClean="0"/>
              <a:t>m(</a:t>
            </a:r>
            <a:r>
              <a:rPr kumimoji="1" lang="zh-CN" altLang="en-US" sz="2000" dirty="0" smtClean="0"/>
              <a:t>位数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的公式</a:t>
            </a:r>
            <a:r>
              <a:rPr kumimoji="1" lang="en-US" altLang="zh-CN" sz="2000" dirty="0" smtClean="0"/>
              <a:t>:</a:t>
            </a:r>
            <a:endParaRPr kumimoji="1"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86" y="4931340"/>
            <a:ext cx="886595" cy="3395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17" y="4201699"/>
            <a:ext cx="3562887" cy="6341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90" y="5637082"/>
            <a:ext cx="1316604" cy="50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 布尔判断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200" dirty="0" smtClean="0"/>
              <a:t> Bitmap</a:t>
            </a:r>
            <a:r>
              <a:rPr kumimoji="1" lang="zh-CN" altLang="en-US" sz="2200" dirty="0" smtClean="0"/>
              <a:t>设置、取消设置标志位：</a:t>
            </a:r>
            <a:endParaRPr kumimoji="1" lang="en-US" altLang="zh-CN" sz="2200" dirty="0" smtClean="0"/>
          </a:p>
          <a:p>
            <a:pPr lvl="1"/>
            <a:r>
              <a:rPr kumimoji="1" lang="zh-CN" altLang="zh-CN" dirty="0"/>
              <a:t> </a:t>
            </a:r>
            <a:r>
              <a:rPr kumimoji="1" lang="en-US" altLang="zh-CN" dirty="0" err="1" smtClean="0"/>
              <a:t>bt.Set</a:t>
            </a:r>
            <a:r>
              <a:rPr kumimoji="1" lang="en-US" altLang="zh-CN" dirty="0" smtClean="0"/>
              <a:t>(xxx);            </a:t>
            </a:r>
            <a:r>
              <a:rPr kumimoji="1" lang="en-US" altLang="zh-CN" dirty="0" err="1" smtClean="0"/>
              <a:t>bt.Unset</a:t>
            </a:r>
            <a:r>
              <a:rPr kumimoji="1" lang="en-US" altLang="zh-CN" dirty="0" smtClean="0"/>
              <a:t>(xxx);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/>
              <a:t>bt.Contains</a:t>
            </a:r>
            <a:r>
              <a:rPr kumimoji="1" lang="en-US" altLang="zh-CN" dirty="0"/>
              <a:t>(xxx) ? true : false;</a:t>
            </a:r>
          </a:p>
          <a:p>
            <a:r>
              <a:rPr kumimoji="1" lang="zh-CN" altLang="en-US" sz="2200" dirty="0" smtClean="0"/>
              <a:t> </a:t>
            </a:r>
            <a:r>
              <a:rPr kumimoji="1" lang="en-US" altLang="zh-CN" sz="2200" dirty="0" err="1" smtClean="0"/>
              <a:t>BloomFilter</a:t>
            </a:r>
            <a:r>
              <a:rPr kumimoji="1" lang="zh-CN" altLang="en-US" sz="2200" dirty="0" smtClean="0"/>
              <a:t> 获取最佳</a:t>
            </a:r>
            <a:r>
              <a:rPr kumimoji="1" lang="en-US" altLang="zh-CN" sz="2200" dirty="0" smtClean="0"/>
              <a:t>k</a:t>
            </a:r>
            <a:r>
              <a:rPr kumimoji="1" lang="zh-CN" altLang="en-US" sz="2200" dirty="0" smtClean="0"/>
              <a:t>值以及</a:t>
            </a:r>
            <a:r>
              <a:rPr kumimoji="1" lang="en-US" altLang="zh-CN" sz="2200" dirty="0" smtClean="0"/>
              <a:t>buffer</a:t>
            </a:r>
            <a:r>
              <a:rPr kumimoji="1" lang="zh-CN" altLang="en-US" sz="2200" dirty="0" smtClean="0"/>
              <a:t>大小：</a:t>
            </a:r>
            <a:endParaRPr kumimoji="1" lang="en-US" altLang="zh-CN" sz="2200" dirty="0" smtClean="0"/>
          </a:p>
          <a:p>
            <a:pPr lvl="1"/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BloomFilter</a:t>
            </a:r>
            <a:r>
              <a:rPr kumimoji="1" lang="en-US" altLang="zh-CN" dirty="0" smtClean="0"/>
              <a:t>&lt;Key&gt;::</a:t>
            </a:r>
            <a:r>
              <a:rPr kumimoji="1" lang="en-US" altLang="zh-CN" dirty="0" err="1" smtClean="0"/>
              <a:t>GetK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容量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容错率</a:t>
            </a:r>
            <a:r>
              <a:rPr kumimoji="1" lang="en-US" altLang="zh-CN" dirty="0" smtClean="0"/>
              <a:t>);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 smtClean="0"/>
              <a:t>BloomFilter</a:t>
            </a:r>
            <a:r>
              <a:rPr kumimoji="1" lang="en-US" altLang="zh-CN" dirty="0" smtClean="0"/>
              <a:t>&lt;Key&gt;::</a:t>
            </a:r>
            <a:r>
              <a:rPr kumimoji="1" lang="en-US" altLang="zh-CN" dirty="0" err="1" smtClean="0"/>
              <a:t>GetBuffer</a:t>
            </a:r>
            <a:r>
              <a:rPr kumimoji="1" lang="en-US" altLang="zh-CN" dirty="0" smtClean="0"/>
              <a:t>(</a:t>
            </a:r>
            <a:r>
              <a:rPr kumimoji="1" lang="zh-CN" altLang="en-US" dirty="0"/>
              <a:t>容量</a:t>
            </a:r>
            <a:r>
              <a:rPr kumimoji="1" lang="en-US" altLang="zh-CN" dirty="0"/>
              <a:t>, </a:t>
            </a:r>
            <a:r>
              <a:rPr kumimoji="1" lang="zh-CN" altLang="en-US" dirty="0" smtClean="0"/>
              <a:t>容错率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sz="2200" dirty="0"/>
              <a:t> </a:t>
            </a:r>
            <a:r>
              <a:rPr kumimoji="1" lang="en-US" altLang="zh-CN" sz="2200" dirty="0" err="1" smtClean="0"/>
              <a:t>BloomFilter</a:t>
            </a:r>
            <a:r>
              <a:rPr kumimoji="1" lang="zh-CN" altLang="en-US" sz="2200" dirty="0" smtClean="0"/>
              <a:t> 添加、查询标志位：</a:t>
            </a:r>
            <a:endParaRPr kumimoji="1" lang="en-US" altLang="zh-CN" sz="2200" dirty="0" smtClean="0"/>
          </a:p>
          <a:p>
            <a:pPr lvl="1"/>
            <a:r>
              <a:rPr kumimoji="1" lang="zh-CN" altLang="zh-CN" dirty="0"/>
              <a:t> </a:t>
            </a:r>
            <a:r>
              <a:rPr kumimoji="1" lang="en-US" altLang="zh-CN" dirty="0" err="1" smtClean="0"/>
              <a:t>bf.Add</a:t>
            </a:r>
            <a:r>
              <a:rPr kumimoji="1" lang="en-US" altLang="zh-CN" dirty="0" smtClean="0"/>
              <a:t>(xxx);</a:t>
            </a:r>
          </a:p>
          <a:p>
            <a:pPr lvl="1"/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bf.Contains</a:t>
            </a:r>
            <a:r>
              <a:rPr kumimoji="1" lang="en-US" altLang="zh-CN" dirty="0" smtClean="0"/>
              <a:t>(xxx) ? true : false;</a:t>
            </a:r>
          </a:p>
        </p:txBody>
      </p:sp>
    </p:spTree>
    <p:extLst>
      <p:ext uri="{BB962C8B-B14F-4D97-AF65-F5344CB8AC3E}">
        <p14:creationId xmlns:p14="http://schemas.microsoft.com/office/powerpoint/2010/main" val="21165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TopK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个值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>
            <a:noAutofit/>
          </a:bodyPr>
          <a:lstStyle/>
          <a:p>
            <a:r>
              <a:rPr kumimoji="1" lang="en-US" altLang="zh-CN" sz="2200" dirty="0" smtClean="0"/>
              <a:t> </a:t>
            </a:r>
            <a:r>
              <a:rPr kumimoji="1" lang="en-US" altLang="zh-CN" sz="2200" dirty="0" err="1" smtClean="0"/>
              <a:t>MinimumHeap</a:t>
            </a:r>
            <a:r>
              <a:rPr kumimoji="1" lang="en-US" altLang="zh-CN" sz="2200" dirty="0"/>
              <a:t> </a:t>
            </a:r>
            <a:r>
              <a:rPr kumimoji="1" lang="zh-CN" altLang="en-US" sz="2200" dirty="0" smtClean="0"/>
              <a:t>最小堆：</a:t>
            </a:r>
            <a:endParaRPr kumimoji="1" lang="en-US" altLang="zh-CN" sz="2200" dirty="0" smtClean="0"/>
          </a:p>
          <a:p>
            <a:pPr lvl="1"/>
            <a:r>
              <a:rPr kumimoji="1" lang="zh-CN" altLang="zh-CN" sz="2000" dirty="0"/>
              <a:t> </a:t>
            </a:r>
            <a:r>
              <a:rPr kumimoji="1" lang="en-US" altLang="zh-CN" sz="2000" dirty="0" smtClean="0"/>
              <a:t>Value* </a:t>
            </a:r>
            <a:r>
              <a:rPr kumimoji="1" lang="en-US" altLang="zh-CN" sz="2000" dirty="0" err="1" smtClean="0"/>
              <a:t>pVal</a:t>
            </a:r>
            <a:r>
              <a:rPr kumimoji="1" lang="en-US" altLang="zh-CN" sz="2000" dirty="0" smtClean="0"/>
              <a:t> = </a:t>
            </a:r>
            <a:r>
              <a:rPr kumimoji="1" lang="en-US" altLang="zh-CN" sz="2000" dirty="0" err="1" smtClean="0"/>
              <a:t>mimHeap.Minimum</a:t>
            </a:r>
            <a:r>
              <a:rPr kumimoji="1" lang="en-US" altLang="zh-CN" sz="2000" dirty="0" smtClean="0"/>
              <a:t>(xxx);</a:t>
            </a:r>
          </a:p>
          <a:p>
            <a:r>
              <a:rPr kumimoji="1" lang="zh-CN" altLang="zh-CN" sz="2200" dirty="0"/>
              <a:t> </a:t>
            </a:r>
            <a:r>
              <a:rPr kumimoji="1" lang="en-US" altLang="zh-CN" sz="2200" dirty="0" err="1" smtClean="0"/>
              <a:t>MaximumHeap</a:t>
            </a:r>
            <a:r>
              <a:rPr kumimoji="1" lang="en-US" altLang="zh-CN" sz="2200" dirty="0"/>
              <a:t> </a:t>
            </a:r>
            <a:r>
              <a:rPr kumimoji="1" lang="zh-CN" altLang="en-US" sz="2200" dirty="0" smtClean="0"/>
              <a:t>最大堆：</a:t>
            </a:r>
            <a:endParaRPr kumimoji="1" lang="en-US" altLang="zh-CN" sz="2200" dirty="0" smtClean="0"/>
          </a:p>
          <a:p>
            <a:pPr lvl="1"/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Value* </a:t>
            </a:r>
            <a:r>
              <a:rPr kumimoji="1" lang="en-US" altLang="zh-CN" sz="2000" dirty="0" err="1" smtClean="0"/>
              <a:t>pVal</a:t>
            </a:r>
            <a:r>
              <a:rPr kumimoji="1" lang="en-US" altLang="zh-CN" sz="2000" dirty="0" smtClean="0"/>
              <a:t> = </a:t>
            </a:r>
            <a:r>
              <a:rPr kumimoji="1" lang="en-US" altLang="zh-CN" sz="2000" dirty="0" err="1" smtClean="0"/>
              <a:t>maxHeap.Maximum</a:t>
            </a:r>
            <a:r>
              <a:rPr kumimoji="1" lang="en-US" altLang="zh-CN" sz="2000" dirty="0" smtClean="0"/>
              <a:t>(xxx);</a:t>
            </a:r>
          </a:p>
          <a:p>
            <a:r>
              <a:rPr kumimoji="1" lang="en-US" altLang="zh-CN" sz="2200" dirty="0"/>
              <a:t> </a:t>
            </a:r>
            <a:r>
              <a:rPr kumimoji="1" lang="zh-CN" altLang="en-US" sz="2200" dirty="0" smtClean="0"/>
              <a:t>堆的插入：</a:t>
            </a:r>
            <a:endParaRPr kumimoji="1" lang="en-US" altLang="zh-CN" sz="2200" dirty="0" smtClean="0"/>
          </a:p>
          <a:p>
            <a:pPr lvl="1"/>
            <a:r>
              <a:rPr kumimoji="1" lang="en-US" altLang="zh-CN" sz="2000" dirty="0" smtClean="0"/>
              <a:t> Value* </a:t>
            </a:r>
            <a:r>
              <a:rPr kumimoji="1" lang="en-US" altLang="zh-CN" sz="2000" dirty="0" err="1" smtClean="0"/>
              <a:t>pVal</a:t>
            </a:r>
            <a:r>
              <a:rPr kumimoji="1" lang="en-US" altLang="zh-CN" sz="2000" dirty="0" smtClean="0"/>
              <a:t> = </a:t>
            </a:r>
            <a:r>
              <a:rPr kumimoji="1" lang="en-US" altLang="zh-CN" sz="2000" dirty="0" err="1" smtClean="0"/>
              <a:t>heap.Push</a:t>
            </a:r>
            <a:r>
              <a:rPr kumimoji="1" lang="en-US" altLang="zh-CN" sz="2000" dirty="0" smtClean="0"/>
              <a:t>(xxx);</a:t>
            </a:r>
          </a:p>
          <a:p>
            <a:r>
              <a:rPr kumimoji="1" lang="en-US" altLang="zh-CN" sz="2200" dirty="0" smtClean="0"/>
              <a:t> </a:t>
            </a:r>
            <a:r>
              <a:rPr kumimoji="1" lang="zh-CN" altLang="en-US" sz="2200" dirty="0" smtClean="0"/>
              <a:t>删除堆</a:t>
            </a:r>
            <a:r>
              <a:rPr kumimoji="1" lang="zh-CN" altLang="en-US" sz="2200" dirty="0"/>
              <a:t>的</a:t>
            </a:r>
            <a:r>
              <a:rPr kumimoji="1" lang="zh-CN" altLang="en-US" sz="2200" dirty="0" smtClean="0"/>
              <a:t>最大值、最小值：</a:t>
            </a:r>
            <a:endParaRPr kumimoji="1" lang="en-US" altLang="zh-CN" sz="2200" dirty="0" smtClean="0"/>
          </a:p>
          <a:p>
            <a:pPr lvl="1"/>
            <a:r>
              <a:rPr kumimoji="1" lang="zh-CN" altLang="zh-CN" sz="2000" dirty="0"/>
              <a:t> </a:t>
            </a:r>
            <a:r>
              <a:rPr kumimoji="1" lang="en-US" altLang="zh-CN" sz="2000" dirty="0" err="1" smtClean="0"/>
              <a:t>heap.Pop</a:t>
            </a:r>
            <a:r>
              <a:rPr kumimoji="1" lang="en-US" altLang="zh-CN" sz="2000" dirty="0" smtClean="0"/>
              <a:t>();</a:t>
            </a: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83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内存池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>
            <a:noAutofit/>
          </a:bodyPr>
          <a:lstStyle/>
          <a:p>
            <a:r>
              <a:rPr kumimoji="1" lang="en-US" altLang="zh-CN" sz="2200" dirty="0" smtClean="0"/>
              <a:t> </a:t>
            </a:r>
            <a:r>
              <a:rPr kumimoji="1" lang="en-US" altLang="zh-CN" sz="2200" dirty="0" err="1" smtClean="0"/>
              <a:t>BlockTable</a:t>
            </a:r>
            <a:r>
              <a:rPr kumimoji="1" lang="zh-CN" altLang="en-US" sz="2200" dirty="0" smtClean="0"/>
              <a:t> 单一类型的数据表：</a:t>
            </a:r>
            <a:endParaRPr kumimoji="1" lang="en-US" altLang="zh-CN" sz="2200" dirty="0" smtClean="0"/>
          </a:p>
          <a:p>
            <a:pPr lvl="1"/>
            <a:r>
              <a:rPr kumimoji="1" lang="zh-CN" altLang="zh-CN" sz="1600" dirty="0"/>
              <a:t> </a:t>
            </a:r>
            <a:r>
              <a:rPr kumimoji="1" lang="zh-CN" altLang="en-US" sz="1600" dirty="0" smtClean="0"/>
              <a:t>分配元素 </a:t>
            </a:r>
            <a:r>
              <a:rPr kumimoji="1" lang="en-US" altLang="zh-CN" sz="1600" dirty="0" smtClean="0"/>
              <a:t>Value* </a:t>
            </a:r>
            <a:r>
              <a:rPr kumimoji="1" lang="en-US" altLang="zh-CN" sz="1600" dirty="0" err="1" smtClean="0"/>
              <a:t>pVal</a:t>
            </a:r>
            <a:r>
              <a:rPr kumimoji="1" lang="en-US" altLang="zh-CN" sz="1600" dirty="0" smtClean="0"/>
              <a:t> = </a:t>
            </a:r>
            <a:r>
              <a:rPr kumimoji="1" lang="en-US" altLang="zh-CN" sz="1600" dirty="0" err="1" smtClean="0"/>
              <a:t>bt</a:t>
            </a:r>
            <a:r>
              <a:rPr kumimoji="1" lang="en-US" altLang="zh-CN" sz="1600" dirty="0" smtClean="0"/>
              <a:t>[</a:t>
            </a:r>
            <a:r>
              <a:rPr kumimoji="1" lang="en-US" altLang="zh-CN" sz="1600" dirty="0" err="1" smtClean="0"/>
              <a:t>bt.AllocateBlock</a:t>
            </a:r>
            <a:r>
              <a:rPr kumimoji="1" lang="en-US" altLang="zh-CN" sz="1600" dirty="0" smtClean="0"/>
              <a:t>()];</a:t>
            </a:r>
          </a:p>
          <a:p>
            <a:pPr lvl="1"/>
            <a:r>
              <a:rPr kumimoji="1" lang="en-US" altLang="zh-CN" sz="1600" dirty="0"/>
              <a:t> </a:t>
            </a:r>
            <a:r>
              <a:rPr kumimoji="1" lang="zh-CN" altLang="en-US" sz="1600" dirty="0" smtClean="0"/>
              <a:t>回收元素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bt.ReleaseBlock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bt.GetBlockID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pVal</a:t>
            </a:r>
            <a:r>
              <a:rPr kumimoji="1" lang="en-US" altLang="zh-CN" sz="1600" dirty="0" smtClean="0"/>
              <a:t>));</a:t>
            </a:r>
          </a:p>
          <a:p>
            <a:r>
              <a:rPr kumimoji="1" lang="zh-CN" altLang="zh-CN" sz="2200" dirty="0" smtClean="0"/>
              <a:t> </a:t>
            </a:r>
            <a:r>
              <a:rPr kumimoji="1" lang="en-US" altLang="zh-CN" sz="2200" dirty="0" err="1" smtClean="0"/>
              <a:t>MultiBlockTable</a:t>
            </a:r>
            <a:r>
              <a:rPr kumimoji="1" lang="zh-CN" altLang="en-US" sz="2200" dirty="0" smtClean="0"/>
              <a:t> 多类型的数据表：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 smtClean="0"/>
              <a:t> </a:t>
            </a:r>
            <a:r>
              <a:rPr kumimoji="1" lang="zh-CN" altLang="en-US" sz="1600" dirty="0" smtClean="0"/>
              <a:t>分配元素：</a:t>
            </a:r>
            <a:endParaRPr kumimoji="1" lang="en-US" altLang="zh-CN" sz="1600" dirty="0" smtClean="0"/>
          </a:p>
          <a:p>
            <a:pPr marL="685800" lvl="2" indent="0">
              <a:buNone/>
            </a:pPr>
            <a:r>
              <a:rPr kumimoji="1" lang="en-US" altLang="zh-CN" sz="1600" dirty="0" smtClean="0"/>
              <a:t>Value* </a:t>
            </a:r>
            <a:r>
              <a:rPr kumimoji="1" lang="en-US" altLang="zh-CN" sz="1600" dirty="0" err="1" smtClean="0"/>
              <a:t>pVal</a:t>
            </a:r>
            <a:r>
              <a:rPr kumimoji="1" lang="en-US" altLang="zh-CN" sz="1600" dirty="0" smtClean="0"/>
              <a:t> = NULL;</a:t>
            </a:r>
          </a:p>
          <a:p>
            <a:pPr marL="685800" lvl="2" indent="0">
              <a:buNone/>
            </a:pPr>
            <a:r>
              <a:rPr kumimoji="1" lang="en-US" altLang="zh-CN" sz="1600" dirty="0" err="1" smtClean="0"/>
              <a:t>mbt.AllocateBlock</a:t>
            </a:r>
            <a:r>
              <a:rPr kumimoji="1" lang="en-US" altLang="zh-CN" sz="1600" dirty="0" smtClean="0"/>
              <a:t>(&amp;</a:t>
            </a:r>
            <a:r>
              <a:rPr kumimoji="1" lang="en-US" altLang="zh-CN" sz="1600" dirty="0" err="1" smtClean="0"/>
              <a:t>pVal</a:t>
            </a:r>
            <a:r>
              <a:rPr kumimoji="1" lang="en-US" altLang="zh-CN" sz="1600" dirty="0" smtClean="0"/>
              <a:t>);</a:t>
            </a:r>
            <a:endParaRPr kumimoji="1" lang="en-US" altLang="zh-CN" sz="1600" dirty="0"/>
          </a:p>
          <a:p>
            <a:pPr lvl="1"/>
            <a:r>
              <a:rPr kumimoji="1" lang="zh-CN" altLang="zh-CN" sz="1600" dirty="0" smtClean="0"/>
              <a:t> </a:t>
            </a:r>
            <a:r>
              <a:rPr kumimoji="1" lang="zh-CN" altLang="en-US" sz="1600" dirty="0" smtClean="0"/>
              <a:t>回收元素：</a:t>
            </a:r>
            <a:endParaRPr kumimoji="1" lang="en-US" altLang="zh-CN" sz="1600" dirty="0" smtClean="0"/>
          </a:p>
          <a:p>
            <a:pPr marL="685800" lvl="2" indent="0">
              <a:buNone/>
            </a:pPr>
            <a:r>
              <a:rPr kumimoji="1" lang="en-US" altLang="zh-CN" sz="1400" dirty="0" err="1"/>
              <a:t>mbt.ReleaseBlock</a:t>
            </a:r>
            <a:r>
              <a:rPr kumimoji="1" lang="en-US" altLang="zh-CN" sz="1400" dirty="0"/>
              <a:t>(</a:t>
            </a:r>
            <a:r>
              <a:rPr kumimoji="1" lang="en-US" altLang="zh-CN" sz="1400" dirty="0" err="1"/>
              <a:t>pVal</a:t>
            </a:r>
            <a:r>
              <a:rPr kumimoji="1" lang="en-US" altLang="zh-CN" sz="1400" dirty="0" smtClean="0"/>
              <a:t>);</a:t>
            </a:r>
          </a:p>
          <a:p>
            <a:pPr lvl="1"/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获取索引和元素：</a:t>
            </a:r>
            <a:endParaRPr kumimoji="1" lang="en-US" altLang="zh-CN" sz="1600" dirty="0" smtClean="0"/>
          </a:p>
          <a:p>
            <a:pPr marL="685800" lvl="2" indent="0">
              <a:buNone/>
            </a:pPr>
            <a:r>
              <a:rPr kumimoji="1" lang="en-US" altLang="zh-CN" sz="1400" dirty="0" err="1" smtClean="0"/>
              <a:t>mbt.GetBlock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mbt.GetBlockID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pVal</a:t>
            </a:r>
            <a:r>
              <a:rPr kumimoji="1" lang="en-US" altLang="zh-CN" sz="1400" dirty="0" smtClean="0"/>
              <a:t>), &amp;</a:t>
            </a:r>
            <a:r>
              <a:rPr kumimoji="1" lang="en-US" altLang="zh-CN" sz="1400" dirty="0" err="1" smtClean="0"/>
              <a:t>pVal</a:t>
            </a:r>
            <a:r>
              <a:rPr kumimoji="1" lang="en-US" altLang="zh-CN" sz="1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307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变长列表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>
            <a:noAutofit/>
          </a:bodyPr>
          <a:lstStyle/>
          <a:p>
            <a:r>
              <a:rPr kumimoji="1" lang="en-US" altLang="zh-CN" sz="2200" dirty="0" smtClean="0"/>
              <a:t> timeline</a:t>
            </a:r>
            <a:r>
              <a:rPr kumimoji="1" lang="zh-CN" altLang="en-US" sz="2200" dirty="0" smtClean="0"/>
              <a:t>实现方案：</a:t>
            </a:r>
            <a:endParaRPr kumimoji="1" lang="en-US" altLang="zh-CN" sz="2200" dirty="0" smtClean="0"/>
          </a:p>
          <a:p>
            <a:pPr lvl="1"/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 通过定长分割大数据结构，保存不连续数据块空间索引实现。</a:t>
            </a:r>
            <a:endParaRPr kumimoji="1" lang="en-US" altLang="zh-CN" sz="1800" dirty="0" smtClean="0"/>
          </a:p>
          <a:p>
            <a:pPr lvl="1"/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查询时通过二分搜索</a:t>
            </a:r>
            <a:r>
              <a:rPr kumimoji="1" lang="en-US" altLang="zh-CN" sz="1800" dirty="0" err="1" smtClean="0"/>
              <a:t>bsearch</a:t>
            </a:r>
            <a:r>
              <a:rPr kumimoji="1" lang="zh-CN" altLang="en-US" sz="1800" dirty="0" smtClean="0"/>
              <a:t>实现查询。</a:t>
            </a:r>
            <a:endParaRPr kumimoji="1" lang="en-US" altLang="zh-CN" sz="1800" dirty="0" smtClean="0"/>
          </a:p>
          <a:p>
            <a:pPr lvl="1"/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添加新元素后通过快排</a:t>
            </a:r>
            <a:r>
              <a:rPr kumimoji="1" lang="en-US" altLang="zh-CN" sz="1800" dirty="0" err="1" smtClean="0"/>
              <a:t>qsort</a:t>
            </a:r>
            <a:r>
              <a:rPr kumimoji="1" lang="zh-CN" altLang="en-US" sz="1800" dirty="0" smtClean="0"/>
              <a:t>进行索引重排。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1389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变长列表</a:t>
            </a:r>
            <a:endParaRPr kumimoji="1"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0"/>
            <a:ext cx="8606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空间转化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>
            <a:noAutofit/>
          </a:bodyPr>
          <a:lstStyle/>
          <a:p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BlockTable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MultiBlockTable</a:t>
            </a:r>
            <a:r>
              <a:rPr kumimoji="1" lang="zh-CN" altLang="en-US" sz="2000" dirty="0" smtClean="0"/>
              <a:t>将离散空间转化为连续空间便于数据在多种存储空间保存（文件、共享缓存等）。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将常用索引结构链表、树等指针转换成</a:t>
            </a:r>
            <a:r>
              <a:rPr kumimoji="1" lang="en-US" altLang="zh-CN" sz="2000" dirty="0" err="1" smtClean="0"/>
              <a:t>BlockID</a:t>
            </a:r>
            <a:r>
              <a:rPr kumimoji="1" lang="zh-CN" altLang="en-US" sz="2000" dirty="0" smtClean="0"/>
              <a:t>，通过</a:t>
            </a:r>
            <a:r>
              <a:rPr kumimoji="1" lang="en-US" altLang="zh-CN" sz="2000" dirty="0" err="1" smtClean="0"/>
              <a:t>GetBlock</a:t>
            </a:r>
            <a:r>
              <a:rPr kumimoji="1" lang="en-US" altLang="zh-CN" sz="2000" dirty="0" smtClean="0"/>
              <a:t>(id)</a:t>
            </a:r>
            <a:r>
              <a:rPr kumimoji="1" lang="zh-CN" altLang="en-US" sz="2000" dirty="0" smtClean="0"/>
              <a:t>获得相应数据块指针。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分配、回收、查询块</a:t>
            </a:r>
            <a:r>
              <a:rPr kumimoji="1" lang="en-US" altLang="zh-CN" sz="2000" dirty="0" smtClean="0"/>
              <a:t>ID</a:t>
            </a:r>
            <a:r>
              <a:rPr kumimoji="1" lang="zh-CN" altLang="en-US" sz="2000" dirty="0" smtClean="0"/>
              <a:t>、查询块数据时间复杂度均为</a:t>
            </a:r>
            <a:r>
              <a:rPr kumimoji="1" lang="en-US" altLang="zh-CN" sz="2000" dirty="0" smtClean="0"/>
              <a:t>O(1)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索引函数库中，“树”结构内部实现均为</a:t>
            </a:r>
            <a:r>
              <a:rPr kumimoji="1" lang="en-US" altLang="zh-CN" sz="2000" dirty="0" err="1"/>
              <a:t>BlockTable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 smtClean="0"/>
              <a:t>MultiBlockTable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599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红黑树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>
            <a:noAutofit/>
          </a:bodyPr>
          <a:lstStyle/>
          <a:p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RBTree</a:t>
            </a:r>
            <a:r>
              <a:rPr kumimoji="1" lang="zh-CN" altLang="en-US" sz="2000" dirty="0" smtClean="0"/>
              <a:t>支持复杂查询方案：</a:t>
            </a:r>
            <a:endParaRPr kumimoji="1" lang="en-US" altLang="zh-CN" sz="2000" dirty="0" smtClean="0"/>
          </a:p>
          <a:p>
            <a:pPr lvl="1"/>
            <a:r>
              <a:rPr kumimoji="1" lang="zh-CN" altLang="zh-CN" sz="1800" dirty="0"/>
              <a:t> </a:t>
            </a:r>
            <a:r>
              <a:rPr kumimoji="1" lang="en-US" altLang="zh-CN" sz="1800" dirty="0" smtClean="0"/>
              <a:t>Hash()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Clear()</a:t>
            </a:r>
            <a:r>
              <a:rPr kumimoji="1" lang="zh-CN" altLang="en-US" sz="1800" dirty="0" smtClean="0"/>
              <a:t> 添加、删除元素，时间复杂度</a:t>
            </a:r>
            <a:r>
              <a:rPr kumimoji="1" lang="en-US" altLang="zh-CN" sz="1800" dirty="0" smtClean="0"/>
              <a:t>O(h)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Iterator(key) </a:t>
            </a:r>
            <a:r>
              <a:rPr kumimoji="1" lang="zh-CN" altLang="en-US" sz="1800" dirty="0" smtClean="0"/>
              <a:t>获取指定大于等于</a:t>
            </a:r>
            <a:r>
              <a:rPr kumimoji="1" lang="en-US" altLang="zh-CN" sz="1800" dirty="0" smtClean="0"/>
              <a:t>key</a:t>
            </a:r>
            <a:r>
              <a:rPr kumimoji="1" lang="zh-CN" altLang="en-US" sz="1800" dirty="0" smtClean="0"/>
              <a:t>值的迭代器</a:t>
            </a:r>
            <a:r>
              <a:rPr kumimoji="1" lang="zh-CN" altLang="en-US" sz="1800" dirty="0"/>
              <a:t>，时间复杂度</a:t>
            </a:r>
            <a:r>
              <a:rPr kumimoji="1" lang="en-US" altLang="zh-CN" sz="1800" dirty="0"/>
              <a:t>O(h)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pPr lvl="1"/>
            <a:r>
              <a:rPr kumimoji="1" lang="zh-CN" altLang="zh-CN" sz="1800" dirty="0"/>
              <a:t> </a:t>
            </a:r>
            <a:r>
              <a:rPr kumimoji="1" lang="en-US" altLang="zh-CN" sz="1800" dirty="0" smtClean="0"/>
              <a:t>Count(</a:t>
            </a:r>
            <a:r>
              <a:rPr kumimoji="1" lang="en-US" altLang="zh-CN" sz="1800" dirty="0" err="1" smtClean="0"/>
              <a:t>iter</a:t>
            </a:r>
            <a:r>
              <a:rPr kumimoji="1" lang="en-US" altLang="zh-CN" sz="1800" dirty="0" smtClean="0"/>
              <a:t>) </a:t>
            </a:r>
            <a:r>
              <a:rPr kumimoji="1" lang="zh-CN" altLang="en-US" sz="1800" dirty="0" smtClean="0"/>
              <a:t>获取小于等于指定迭代器的元素数量</a:t>
            </a:r>
            <a:r>
              <a:rPr kumimoji="1" lang="zh-CN" altLang="en-US" sz="1800" dirty="0"/>
              <a:t>，时间复杂度</a:t>
            </a:r>
            <a:r>
              <a:rPr kumimoji="1" lang="en-US" altLang="zh-CN" sz="1800" dirty="0"/>
              <a:t>O(h)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Next(</a:t>
            </a:r>
            <a:r>
              <a:rPr kumimoji="1" lang="en-US" altLang="zh-CN" sz="1800" dirty="0" err="1" smtClean="0"/>
              <a:t>iter</a:t>
            </a:r>
            <a:r>
              <a:rPr kumimoji="1" lang="en-US" altLang="zh-CN" sz="1800" dirty="0" smtClean="0"/>
              <a:t>) </a:t>
            </a:r>
            <a:r>
              <a:rPr kumimoji="1" lang="zh-CN" altLang="en-US" sz="1800" dirty="0" smtClean="0"/>
              <a:t>按照索引顺序遍历红黑树</a:t>
            </a:r>
            <a:r>
              <a:rPr kumimoji="1" lang="zh-CN" altLang="en-US" sz="1800" dirty="0"/>
              <a:t>，时间复杂度</a:t>
            </a:r>
            <a:r>
              <a:rPr kumimoji="1" lang="en-US" altLang="zh-CN" sz="1800" dirty="0"/>
              <a:t>O</a:t>
            </a:r>
            <a:r>
              <a:rPr kumimoji="1" lang="en-US" altLang="zh-CN" sz="1800" dirty="0" smtClean="0"/>
              <a:t>(h)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80830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红黑树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949240"/>
            <a:ext cx="6196405" cy="3603812"/>
          </a:xfrm>
        </p:spPr>
        <p:txBody>
          <a:bodyPr>
            <a:noAutofit/>
          </a:bodyPr>
          <a:lstStyle/>
          <a:p>
            <a:r>
              <a:rPr kumimoji="1" lang="zh-CN" altLang="en-US" sz="1800" dirty="0" smtClean="0"/>
              <a:t> 确定索引顺序，编写索引比较函数：</a:t>
            </a:r>
            <a:endParaRPr kumimoji="1" lang="en-US" altLang="zh-CN" sz="1800" dirty="0" smtClean="0"/>
          </a:p>
          <a:p>
            <a:pPr marL="365760" lvl="1" indent="0">
              <a:buNone/>
            </a:pP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struct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Index {</a:t>
            </a:r>
          </a:p>
          <a:p>
            <a:pPr marL="365760" lvl="1" indent="0">
              <a:buNone/>
            </a:pPr>
            <a:r>
              <a:rPr kumimoji="1" lang="zh-CN" altLang="zh-CN" sz="1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        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uint32_t 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Uin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;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time_t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err="1">
                <a:latin typeface="微软雅黑"/>
                <a:ea typeface="微软雅黑"/>
                <a:cs typeface="微软雅黑"/>
              </a:rPr>
              <a:t>CreateTime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;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};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template&lt;&gt;</a:t>
            </a:r>
            <a:endParaRPr kumimoji="1" lang="en-US" altLang="zh-CN" sz="1000" dirty="0">
              <a:latin typeface="微软雅黑"/>
              <a:ea typeface="微软雅黑"/>
              <a:cs typeface="微软雅黑"/>
            </a:endParaRP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class 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KeyCompare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&lt;Index&gt; {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static 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int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Compare(Index key1, Index key2)</a:t>
            </a:r>
          </a:p>
          <a:p>
            <a:pPr marL="365760" lvl="1" indent="0">
              <a:buNone/>
            </a:pP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{</a:t>
            </a:r>
          </a:p>
          <a:p>
            <a:pPr marL="365760" lvl="1" indent="0">
              <a:buNone/>
            </a:pP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if(key1.Uin &gt; key2.Uin)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        return 1;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 else if(key1.Uin &lt; key2.Uin) </a:t>
            </a:r>
          </a:p>
          <a:p>
            <a:pPr marL="365760" lvl="1" indent="0">
              <a:buNone/>
            </a:pP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       return -1;</a:t>
            </a:r>
          </a:p>
          <a:p>
            <a:pPr marL="365760" lvl="1" indent="0">
              <a:buNone/>
            </a:pP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else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	              if(key1.CreateTime &gt; key2.CreateTime)          </a:t>
            </a:r>
          </a:p>
          <a:p>
            <a:pPr marL="365760" lvl="1" indent="0">
              <a:buNone/>
            </a:pP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                   return -1;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           else if(key1.CreateTime &lt; key2.CreateTime)   </a:t>
            </a:r>
          </a:p>
          <a:p>
            <a:pPr marL="365760" lvl="1" indent="0">
              <a:buNone/>
            </a:pP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                   return 1;</a:t>
            </a:r>
          </a:p>
          <a:p>
            <a:pPr marL="365760" lvl="1" indent="0">
              <a:buNone/>
            </a:pP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          else              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                           return 0;</a:t>
            </a:r>
          </a:p>
          <a:p>
            <a:pPr marL="365760" lvl="1" indent="0">
              <a:buNone/>
            </a:pP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         }</a:t>
            </a:r>
          </a:p>
          <a:p>
            <a:pPr marL="365760" lvl="1" indent="0">
              <a:buNone/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713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红黑树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2049250"/>
            <a:ext cx="6196405" cy="3603812"/>
          </a:xfrm>
        </p:spPr>
        <p:txBody>
          <a:bodyPr>
            <a:noAutofit/>
          </a:bodyPr>
          <a:lstStyle/>
          <a:p>
            <a:r>
              <a:rPr kumimoji="1" lang="zh-CN" altLang="en-US" sz="1800" dirty="0" smtClean="0"/>
              <a:t> 遍历指定用户</a:t>
            </a:r>
            <a:r>
              <a:rPr kumimoji="1" lang="en-US" altLang="zh-CN" sz="1800" dirty="0" smtClean="0"/>
              <a:t>24</a:t>
            </a:r>
            <a:r>
              <a:rPr kumimoji="1" lang="zh-CN" altLang="en-US" sz="1800" dirty="0" smtClean="0"/>
              <a:t>小时以内的消息：</a:t>
            </a:r>
            <a:endParaRPr kumimoji="1" lang="en-US" altLang="zh-CN" sz="1800" dirty="0" smtClean="0"/>
          </a:p>
          <a:p>
            <a:pPr marL="365760" lvl="1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Index begin;</a:t>
            </a:r>
          </a:p>
          <a:p>
            <a:pPr marL="365760" lvl="1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begin.Uin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250132722;</a:t>
            </a:r>
          </a:p>
          <a:p>
            <a:pPr marL="365760" lvl="1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begin.CreateTime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time(NULL) – 24 * 3600;</a:t>
            </a:r>
          </a:p>
          <a:p>
            <a:pPr marL="365760" lvl="1" indent="0">
              <a:buNone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365760" lvl="1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Index end;</a:t>
            </a:r>
          </a:p>
          <a:p>
            <a:pPr marL="365760" lvl="1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end.Uin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250132722;</a:t>
            </a:r>
          </a:p>
          <a:p>
            <a:pPr marL="365760" lvl="1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end.CreateTime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time(NULL);</a:t>
            </a:r>
          </a:p>
          <a:p>
            <a:pPr marL="365760" lvl="1" indent="0">
              <a:buNone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365760" lvl="1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RBTree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&lt;Index, uint64_t&gt;::iterator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iter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rb.Iterator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(begin);</a:t>
            </a:r>
          </a:p>
          <a:p>
            <a:pPr marL="365760" lvl="1" indent="0">
              <a:buNone/>
            </a:pPr>
            <a:r>
              <a:rPr kumimoji="1" lang="en-US" altLang="zh-CN" sz="1200" dirty="0" err="1">
                <a:latin typeface="微软雅黑"/>
                <a:ea typeface="微软雅黑"/>
                <a:cs typeface="微软雅黑"/>
              </a:rPr>
              <a:t>RBTree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&lt;Index, uint64_t&gt;::iterator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iterEnd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= </a:t>
            </a:r>
            <a:r>
              <a:rPr kumimoji="1" lang="en-US" altLang="zh-CN" sz="1200" dirty="0" err="1">
                <a:latin typeface="微软雅黑"/>
                <a:ea typeface="微软雅黑"/>
                <a:cs typeface="微软雅黑"/>
              </a:rPr>
              <a:t>rb.Iterator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(end)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;</a:t>
            </a:r>
          </a:p>
          <a:p>
            <a:pPr marL="365760" lvl="1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uint32_t count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rb.Count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iter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iterEnd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);</a:t>
            </a:r>
          </a:p>
          <a:p>
            <a:pPr marL="365760" lvl="1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uint64_t*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pTweetId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NULL;</a:t>
            </a:r>
          </a:p>
          <a:p>
            <a:pPr marL="365760" lvl="1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while(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iter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!=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iterEnd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&amp;&amp; 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pTweetId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rb.Next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iter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)))</a:t>
            </a:r>
          </a:p>
          <a:p>
            <a:pPr marL="365760" lvl="1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{</a:t>
            </a:r>
          </a:p>
          <a:p>
            <a:pPr marL="365760" lvl="1" indent="0">
              <a:buNone/>
            </a:pP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    Tweet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twt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GetMessageById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(*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pTweetId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);</a:t>
            </a:r>
          </a:p>
          <a:p>
            <a:pPr marL="365760" lvl="1" indent="0">
              <a:buNone/>
            </a:pP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    …..</a:t>
            </a:r>
          </a:p>
          <a:p>
            <a:pPr marL="365760" lvl="1" indent="0">
              <a:buNone/>
            </a:pP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}</a:t>
            </a: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35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N-Index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Library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charset="2"/>
              <a:buChar char="-"/>
            </a:pPr>
            <a:r>
              <a:rPr kumimoji="1" lang="en-US" altLang="zh-CN" dirty="0" smtClean="0"/>
              <a:t>n-index</a:t>
            </a:r>
            <a:r>
              <a:rPr kumimoji="1" lang="zh-CN" altLang="en-US" dirty="0" smtClean="0"/>
              <a:t>是一个通用索引函数库。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模板实现，具有较强的业务适用性。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dirty="0" smtClean="0"/>
              <a:t>支持共享缓存、文件等存储方案。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dirty="0" smtClean="0"/>
              <a:t>生成的索引文件，不受运行环境和程序影响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可直接加载提供搜索服务。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4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前缀搜索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2049250"/>
            <a:ext cx="6196405" cy="3603812"/>
          </a:xfrm>
        </p:spPr>
        <p:txBody>
          <a:bodyPr>
            <a:noAutofit/>
          </a:bodyPr>
          <a:lstStyle/>
          <a:p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平衡三元搜索树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TernaryTree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可以完成串的前缀搜索。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TernaryTree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&lt;uint64_t&gt;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tt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TernaryTree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&lt;uint64_t&gt;::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CreateTernaryTree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(…);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while(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&lt; 100)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{</a:t>
            </a: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  uint64_t*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pID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tt.Hash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(format("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xx_%02u"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%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).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str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().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c_str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(), true);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 …..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}</a:t>
            </a:r>
          </a:p>
          <a:p>
            <a:pPr marL="0" indent="0">
              <a:buNone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iter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tt.PrefixSearch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"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xx_1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"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);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uint64_t*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pID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NULL;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while((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pID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tt.Next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iter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) != NULL)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{</a:t>
            </a:r>
            <a:b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</a:b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 ……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}</a:t>
            </a:r>
          </a:p>
          <a:p>
            <a:pPr marL="0" indent="0">
              <a:buNone/>
            </a:pP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10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相关搜索</a:t>
            </a:r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k</a:t>
            </a:r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nn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算法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2049250"/>
            <a:ext cx="6196405" cy="3603812"/>
          </a:xfrm>
        </p:spPr>
        <p:txBody>
          <a:bodyPr>
            <a:noAutofit/>
          </a:bodyPr>
          <a:lstStyle/>
          <a:p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KDTree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可以实现多维空间相关性搜索（临近搜索）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KDTree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&lt;uint32_t, 5, double&gt;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kd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KDTree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&lt;uint32_t, 5, double&gt;::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CreateKDTree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();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vector&lt;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DataType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&gt;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vData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;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while(…) {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data.Key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[0] = 1.0;     // feature 1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data.Key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[1] = 0.56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/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/ feature 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2</a:t>
            </a: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…..                             // feature n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data.Value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uin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;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vData.push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(data);</a:t>
            </a:r>
            <a:b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</a:b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}</a:t>
            </a:r>
          </a:p>
          <a:p>
            <a:pPr marL="0" indent="0">
              <a:buNone/>
            </a:pP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kd.Build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vData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);</a:t>
            </a:r>
          </a:p>
          <a:p>
            <a:pPr marL="0" indent="0">
              <a:buNone/>
            </a:pP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DataType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buffer[10];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size_t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count =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kd.Nearest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myfeatures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, buffer, 10);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for(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=0;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&lt;10; ++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printf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("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uin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:%u\n", buffer[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].Value);</a:t>
            </a:r>
          </a:p>
        </p:txBody>
      </p:sp>
    </p:spTree>
    <p:extLst>
      <p:ext uri="{BB962C8B-B14F-4D97-AF65-F5344CB8AC3E}">
        <p14:creationId xmlns:p14="http://schemas.microsoft.com/office/powerpoint/2010/main" val="65731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2419287"/>
            <a:ext cx="6196405" cy="36038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zh-CN" sz="7200" dirty="0" smtClean="0">
                <a:latin typeface="微软雅黑"/>
                <a:ea typeface="微软雅黑"/>
                <a:cs typeface="微软雅黑"/>
              </a:rPr>
              <a:t>Q</a:t>
            </a:r>
            <a:r>
              <a:rPr kumimoji="1" lang="en-US" altLang="zh-CN" sz="7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7200" dirty="0" smtClean="0">
                <a:latin typeface="微软雅黑"/>
                <a:ea typeface="微软雅黑"/>
                <a:cs typeface="微软雅黑"/>
              </a:rPr>
              <a:t>&amp; A</a:t>
            </a:r>
          </a:p>
        </p:txBody>
      </p:sp>
    </p:spTree>
    <p:extLst>
      <p:ext uri="{BB962C8B-B14F-4D97-AF65-F5344CB8AC3E}">
        <p14:creationId xmlns:p14="http://schemas.microsoft.com/office/powerpoint/2010/main" val="309701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支持数据索引结构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HashTable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多阶哈希表。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TimerHashTable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支持数据自动过期的多阶哈希表。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BlockTable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单一数据类型内存池，动态申请、释放的时间复杂度为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O(1)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MultiBlockTable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同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BlockTable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，多重数据类型内存池。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3248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支持数据索引结构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Bitmap</a:t>
            </a: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位图。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BloomFilter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基于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Bitmap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实现的布隆过滤器。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MaximumHeap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最大堆。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MinimumHeap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最小堆。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1817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支持数据索引结构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RBTree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红黑树，支持遍历、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COUNT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等功能。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TernaryTree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基于红黑树实现的平衡三元搜索树，支持动态构建和前缀遍历功能。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KDTree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KD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树（多维二叉树），静态构建，支持临近以及范围查询。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1393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索引创建与释放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所有数据结构都支持三种创建方式：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CreateXXX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(…)</a:t>
            </a:r>
          </a:p>
          <a:p>
            <a:pPr lvl="2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创建基于内存的数据结构，使用完毕需要调用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Delete()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函数进行释放。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LoadXXX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(char* buffer,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size_t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size, …)</a:t>
            </a:r>
          </a:p>
          <a:p>
            <a:pPr lvl="2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从指定外部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buffer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加载数据结构，不能调用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Delete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进行释放，内存由外部程序进行管理。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LoadXXX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StorageT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storage, …)</a:t>
            </a:r>
          </a:p>
          <a:p>
            <a:pPr lvl="2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从指定外部存储空间加载数据结构，支持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FileStorage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SharedMemoryStorage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5956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外部存储空间类型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创建和释放外部存储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OpenStorage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(…)</a:t>
            </a:r>
          </a:p>
          <a:p>
            <a:pPr lvl="1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Release()</a:t>
            </a: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FileStorage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基于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mmap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实现的文件存储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调用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Flush()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实现手动刷新数据到磁盘文件。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SharedMemoryStorage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基于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System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共享缓存实现。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2963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 定长数据存储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040" y="2119256"/>
            <a:ext cx="6196405" cy="3831177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HashTable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: Key-Value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定长结构化数据存储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Hash()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函数查找指定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的元素信息。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65760" lvl="1" indent="0">
              <a:buNone/>
            </a:pPr>
            <a:r>
              <a:rPr kumimoji="1"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Value</a:t>
            </a:r>
            <a:r>
              <a:rPr kumimoji="1" lang="en-US" altLang="zh-CN" sz="16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* </a:t>
            </a:r>
            <a:r>
              <a:rPr kumimoji="1" lang="en-US" altLang="zh-CN" sz="1600" dirty="0" err="1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pVal</a:t>
            </a:r>
            <a:r>
              <a:rPr kumimoji="1" lang="en-US" altLang="zh-CN" sz="16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600" dirty="0" err="1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ht.Hash</a:t>
            </a:r>
            <a:r>
              <a:rPr kumimoji="1" lang="en-US" altLang="zh-CN" sz="16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600" dirty="0" err="1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uin</a:t>
            </a:r>
            <a:r>
              <a:rPr kumimoji="1" lang="en-US" altLang="zh-CN" sz="16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); // </a:t>
            </a:r>
            <a:r>
              <a:rPr kumimoji="1" lang="zh-CN" altLang="en-US" sz="16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查找指定</a:t>
            </a:r>
            <a:r>
              <a:rPr kumimoji="1" lang="en-US" altLang="zh-CN" sz="1600" dirty="0" err="1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uin</a:t>
            </a:r>
            <a:r>
              <a:rPr kumimoji="1" lang="zh-CN" altLang="en-US" sz="16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的值</a:t>
            </a:r>
            <a:endParaRPr kumimoji="1" lang="en-US" altLang="zh-CN" sz="1600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  <a:p>
            <a:pPr marL="365760" lvl="1" indent="0">
              <a:buNone/>
            </a:pP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Value* 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pNewVal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ht.Hash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uin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, true); // </a:t>
            </a:r>
            <a:r>
              <a:rPr kumimoji="1" lang="zh-CN" altLang="en-US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新建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uin</a:t>
            </a:r>
            <a:r>
              <a:rPr kumimoji="1" lang="zh-CN" altLang="en-US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的元素。</a:t>
            </a:r>
            <a:endParaRPr kumimoji="1" lang="en-US" altLang="zh-CN" sz="1600" dirty="0" smtClean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Clear()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函数删除指定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的元素信息。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lvl="1" indent="0">
              <a:buNone/>
            </a:pPr>
            <a:r>
              <a:rPr kumimoji="1"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zh-CN" altLang="en-US" sz="1600" dirty="0" smtClean="0">
                <a:solidFill>
                  <a:srgbClr val="465E9C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 smtClean="0">
                <a:solidFill>
                  <a:srgbClr val="465E9C"/>
                </a:solidFill>
                <a:latin typeface="微软雅黑"/>
                <a:ea typeface="微软雅黑"/>
                <a:cs typeface="微软雅黑"/>
              </a:rPr>
              <a:t>ht.Clear</a:t>
            </a:r>
            <a:r>
              <a:rPr kumimoji="1" lang="en-US" altLang="zh-CN" sz="1600" dirty="0" smtClean="0">
                <a:solidFill>
                  <a:srgbClr val="465E9C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600" dirty="0" err="1">
                <a:solidFill>
                  <a:srgbClr val="465E9C"/>
                </a:solidFill>
                <a:latin typeface="微软雅黑"/>
                <a:ea typeface="微软雅黑"/>
                <a:cs typeface="微软雅黑"/>
              </a:rPr>
              <a:t>uin</a:t>
            </a:r>
            <a:r>
              <a:rPr kumimoji="1" lang="en-US" altLang="zh-CN" sz="1600" dirty="0">
                <a:solidFill>
                  <a:srgbClr val="465E9C"/>
                </a:solidFill>
                <a:latin typeface="微软雅黑"/>
                <a:ea typeface="微软雅黑"/>
                <a:cs typeface="微软雅黑"/>
              </a:rPr>
              <a:t>); // </a:t>
            </a:r>
            <a:r>
              <a:rPr kumimoji="1" lang="zh-CN" altLang="en-US" sz="1600" dirty="0" smtClean="0">
                <a:solidFill>
                  <a:srgbClr val="465E9C"/>
                </a:solidFill>
                <a:latin typeface="微软雅黑"/>
                <a:ea typeface="微软雅黑"/>
                <a:cs typeface="微软雅黑"/>
              </a:rPr>
              <a:t>删除指定</a:t>
            </a:r>
            <a:r>
              <a:rPr kumimoji="1" lang="en-US" altLang="zh-CN" sz="1600" dirty="0" err="1">
                <a:solidFill>
                  <a:srgbClr val="465E9C"/>
                </a:solidFill>
                <a:latin typeface="微软雅黑"/>
                <a:ea typeface="微软雅黑"/>
                <a:cs typeface="微软雅黑"/>
              </a:rPr>
              <a:t>uin</a:t>
            </a:r>
            <a:r>
              <a:rPr kumimoji="1" lang="zh-CN" altLang="en-US" sz="1600" dirty="0" smtClean="0">
                <a:solidFill>
                  <a:srgbClr val="465E9C"/>
                </a:solidFill>
                <a:latin typeface="微软雅黑"/>
                <a:ea typeface="微软雅黑"/>
                <a:cs typeface="微软雅黑"/>
              </a:rPr>
              <a:t>的值</a:t>
            </a:r>
            <a:endParaRPr kumimoji="1" lang="en-US" altLang="zh-CN" dirty="0" smtClean="0">
              <a:solidFill>
                <a:srgbClr val="465E9C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Next()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函数实现哈希表遍历。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cs typeface="微软雅黑"/>
              </a:rPr>
              <a:t>    </a:t>
            </a:r>
            <a:r>
              <a:rPr kumimoji="1"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HashTableIterator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iter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;</a:t>
            </a:r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     Value* 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pVal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= NULL;</a:t>
            </a:r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     while((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pVal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ht.Next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(&amp;</a:t>
            </a:r>
            <a:r>
              <a:rPr kumimoji="1" lang="en-US" altLang="zh-CN" sz="1600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iter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)) != NULL) {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           …..</a:t>
            </a:r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6546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场景案例 </a:t>
            </a:r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 定长数据存储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200" dirty="0" err="1" smtClean="0">
                <a:latin typeface="微软雅黑"/>
                <a:ea typeface="微软雅黑"/>
                <a:cs typeface="微软雅黑"/>
              </a:rPr>
              <a:t>TimerHashTable</a:t>
            </a:r>
            <a:r>
              <a:rPr kumimoji="1" lang="en-US" altLang="zh-CN" sz="2200" dirty="0" smtClean="0">
                <a:latin typeface="微软雅黑"/>
                <a:ea typeface="微软雅黑"/>
                <a:cs typeface="微软雅黑"/>
              </a:rPr>
              <a:t>: </a:t>
            </a:r>
            <a:r>
              <a:rPr kumimoji="1" lang="zh-CN" altLang="en-US" sz="2200" dirty="0" smtClean="0">
                <a:latin typeface="微软雅黑"/>
                <a:ea typeface="微软雅黑"/>
                <a:cs typeface="微软雅黑"/>
              </a:rPr>
              <a:t>带有元素自动过期功能的</a:t>
            </a:r>
            <a:r>
              <a:rPr kumimoji="1" lang="en-US" altLang="zh-CN" sz="2200" dirty="0" err="1" smtClean="0">
                <a:latin typeface="微软雅黑"/>
                <a:ea typeface="微软雅黑"/>
                <a:cs typeface="微软雅黑"/>
              </a:rPr>
              <a:t>HashTable</a:t>
            </a:r>
            <a:r>
              <a:rPr kumimoji="1" lang="zh-CN" altLang="en-US" sz="22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22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2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200" dirty="0" err="1" smtClean="0">
                <a:latin typeface="微软雅黑"/>
                <a:ea typeface="微软雅黑"/>
                <a:cs typeface="微软雅黑"/>
              </a:rPr>
              <a:t>SetDefaultTimeout</a:t>
            </a:r>
            <a:r>
              <a:rPr kumimoji="1" lang="en-US" altLang="zh-CN" sz="2200" dirty="0" smtClean="0">
                <a:latin typeface="微软雅黑"/>
                <a:ea typeface="微软雅黑"/>
                <a:cs typeface="微软雅黑"/>
              </a:rPr>
              <a:t>()</a:t>
            </a:r>
            <a:r>
              <a:rPr kumimoji="1" lang="zh-CN" altLang="en-US" sz="2200" dirty="0" smtClean="0">
                <a:latin typeface="微软雅黑"/>
                <a:ea typeface="微软雅黑"/>
                <a:cs typeface="微软雅黑"/>
              </a:rPr>
              <a:t>函数设置元素默认过期时间，过期后元素将无法找到。</a:t>
            </a:r>
            <a:endParaRPr kumimoji="1" lang="en-US" altLang="zh-CN" sz="22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2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200" dirty="0" smtClean="0">
                <a:latin typeface="微软雅黑"/>
                <a:ea typeface="微软雅黑"/>
                <a:cs typeface="微软雅黑"/>
              </a:rPr>
              <a:t>Expire()</a:t>
            </a:r>
            <a:r>
              <a:rPr kumimoji="1" lang="zh-CN" altLang="en-US" sz="2200" dirty="0" smtClean="0">
                <a:latin typeface="微软雅黑"/>
                <a:ea typeface="微软雅黑"/>
                <a:cs typeface="微软雅黑"/>
              </a:rPr>
              <a:t>函数设置指定</a:t>
            </a:r>
            <a:r>
              <a:rPr kumimoji="1" lang="en-US" altLang="zh-CN" sz="2200" dirty="0" smtClean="0"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2200" dirty="0" smtClean="0">
                <a:latin typeface="微软雅黑"/>
                <a:ea typeface="微软雅黑"/>
                <a:cs typeface="微软雅黑"/>
              </a:rPr>
              <a:t>元素的过期时间，如果过期时间小于当前时间戳，元素立即过期。</a:t>
            </a:r>
            <a:endParaRPr kumimoji="1" lang="en-US" altLang="zh-CN" sz="22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2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200" dirty="0" smtClean="0">
                <a:latin typeface="微软雅黑"/>
                <a:ea typeface="微软雅黑"/>
                <a:cs typeface="微软雅黑"/>
              </a:rPr>
              <a:t>TTL()</a:t>
            </a:r>
            <a:r>
              <a:rPr kumimoji="1" lang="zh-CN" altLang="en-US" sz="2200" dirty="0" smtClean="0">
                <a:latin typeface="微软雅黑"/>
                <a:ea typeface="微软雅黑"/>
                <a:cs typeface="微软雅黑"/>
              </a:rPr>
              <a:t>函数查看指定元素剩余生命周期。</a:t>
            </a:r>
            <a:endParaRPr kumimoji="1" lang="en-US" altLang="zh-CN" sz="2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4060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图钉.thmx</Template>
  <TotalTime>2119</TotalTime>
  <Words>1312</Words>
  <Application>Microsoft Macintosh PowerPoint</Application>
  <PresentationFormat>全屏显示(4:3)</PresentationFormat>
  <Paragraphs>203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图钉</vt:lpstr>
      <vt:lpstr>常用索引技术介绍及使用</vt:lpstr>
      <vt:lpstr>N-Index Library</vt:lpstr>
      <vt:lpstr>支持数据索引结构</vt:lpstr>
      <vt:lpstr>支持数据索引结构</vt:lpstr>
      <vt:lpstr>支持数据索引结构</vt:lpstr>
      <vt:lpstr>索引创建与释放</vt:lpstr>
      <vt:lpstr>外部存储空间类型</vt:lpstr>
      <vt:lpstr>场景案例 — 定长数据存储</vt:lpstr>
      <vt:lpstr>场景案例 — 定长数据存储</vt:lpstr>
      <vt:lpstr>场景案例 — 布尔判断</vt:lpstr>
      <vt:lpstr>场景案例 — 布尔判断</vt:lpstr>
      <vt:lpstr>场景案例 — TopK个值</vt:lpstr>
      <vt:lpstr>场景案例 — 内存池</vt:lpstr>
      <vt:lpstr>场景案例 — 变长列表</vt:lpstr>
      <vt:lpstr>场景案例 — 变长列表</vt:lpstr>
      <vt:lpstr>场景案例 — 空间转化</vt:lpstr>
      <vt:lpstr>场景案例 — 红黑树</vt:lpstr>
      <vt:lpstr>场景案例 — 红黑树</vt:lpstr>
      <vt:lpstr>场景案例 — 红黑树</vt:lpstr>
      <vt:lpstr>场景案例 — 前缀搜索</vt:lpstr>
      <vt:lpstr>场景案例 — 相关搜索knn算法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常用数据索引技术介绍及使用</dc:title>
  <dc:creator>Woo Nickey</dc:creator>
  <cp:lastModifiedBy>Woo Nickey</cp:lastModifiedBy>
  <cp:revision>338</cp:revision>
  <dcterms:created xsi:type="dcterms:W3CDTF">2014-02-25T02:54:51Z</dcterms:created>
  <dcterms:modified xsi:type="dcterms:W3CDTF">2014-02-27T08:55:44Z</dcterms:modified>
</cp:coreProperties>
</file>