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5" r:id="rId3"/>
    <p:sldId id="293" r:id="rId4"/>
    <p:sldId id="329" r:id="rId5"/>
    <p:sldId id="327" r:id="rId6"/>
    <p:sldId id="328" r:id="rId7"/>
    <p:sldId id="330" r:id="rId8"/>
    <p:sldId id="294" r:id="rId9"/>
    <p:sldId id="295" r:id="rId10"/>
    <p:sldId id="307" r:id="rId11"/>
    <p:sldId id="29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31" r:id="rId20"/>
    <p:sldId id="309" r:id="rId21"/>
    <p:sldId id="267" r:id="rId22"/>
    <p:sldId id="314" r:id="rId23"/>
    <p:sldId id="324" r:id="rId24"/>
    <p:sldId id="326" r:id="rId25"/>
    <p:sldId id="332" r:id="rId26"/>
    <p:sldId id="272" r:id="rId27"/>
    <p:sldId id="277" r:id="rId28"/>
    <p:sldId id="303" r:id="rId29"/>
    <p:sldId id="311" r:id="rId30"/>
    <p:sldId id="275" r:id="rId31"/>
    <p:sldId id="278" r:id="rId32"/>
    <p:sldId id="279" r:id="rId33"/>
    <p:sldId id="280" r:id="rId34"/>
    <p:sldId id="268" r:id="rId35"/>
    <p:sldId id="288" r:id="rId36"/>
    <p:sldId id="333" r:id="rId37"/>
    <p:sldId id="334" r:id="rId38"/>
    <p:sldId id="335" r:id="rId39"/>
    <p:sldId id="336" r:id="rId40"/>
    <p:sldId id="337" r:id="rId4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4" autoAdjust="0"/>
    <p:restoredTop sz="81500" autoAdjust="0"/>
  </p:normalViewPr>
  <p:slideViewPr>
    <p:cSldViewPr>
      <p:cViewPr varScale="1">
        <p:scale>
          <a:sx n="106" d="100"/>
          <a:sy n="106" d="100"/>
        </p:scale>
        <p:origin x="1656" y="12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25.07.2019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25.07.2019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5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39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В реляционной модели отношение всегда находится в первой нормальной форме по определению понятия </a:t>
            </a:r>
            <a:r>
              <a:rPr lang="ru-RU" sz="1200" b="0" i="1" kern="1200" dirty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отношение</a:t>
            </a:r>
            <a:r>
              <a:rPr lang="ru-RU" sz="1200" b="0" i="0" kern="1200" dirty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В реляционной модели отношение всегда находится в первой нормальной форме по определению понятия </a:t>
            </a:r>
            <a:r>
              <a:rPr lang="ru-RU" sz="1200" b="0" i="1" kern="1200" dirty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отношение</a:t>
            </a:r>
            <a:r>
              <a:rPr lang="ru-RU" sz="1200" b="0" i="0" kern="1200" dirty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7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2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23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99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8130D8-D23E-4A4E-A28F-892323674FBE}" type="datetime1">
              <a:rPr lang="ru-RU" smtClean="0"/>
              <a:pPr>
                <a:defRPr/>
              </a:pPr>
              <a:t>25.07.2019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6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25.07.2019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2019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Java Lecture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DB. </a:t>
            </a:r>
            <a:r>
              <a:rPr lang="en-US" dirty="0">
                <a:latin typeface="Calibri" pitchFamily="34" charset="0"/>
              </a:rPr>
              <a:t>JDBC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Database</a:t>
            </a:r>
          </a:p>
          <a:p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Normalization</a:t>
            </a:r>
          </a:p>
          <a:p>
            <a:r>
              <a:rPr lang="en-US" sz="2800" dirty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err="1">
                <a:latin typeface="Calibri" pitchFamily="34" charset="0"/>
              </a:rPr>
              <a:t>ResultSet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Statement</a:t>
            </a:r>
          </a:p>
          <a:p>
            <a:r>
              <a:rPr lang="en-US" sz="2800" dirty="0" err="1">
                <a:latin typeface="Calibri" pitchFamily="34" charset="0"/>
              </a:rPr>
              <a:t>MyBatis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9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1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421997" cy="5188317"/>
          </a:xfrm>
        </p:spPr>
        <p:txBody>
          <a:bodyPr/>
          <a:lstStyle/>
          <a:p>
            <a:r>
              <a:rPr lang="ru-RU" sz="2400" dirty="0">
                <a:latin typeface="Calibri" pitchFamily="34" charset="0"/>
              </a:rPr>
              <a:t>Отношение находится в первой нормальной форме тогда и только тогда, когда в любом допустимом значении отношения каждый его кортеж содержит только одно значение для каждого из атрибутов.</a:t>
            </a:r>
            <a:r>
              <a:rPr lang="en-US" sz="2400" dirty="0">
                <a:latin typeface="Calibri" pitchFamily="34" charset="0"/>
              </a:rPr>
              <a:t> (c)</a:t>
            </a: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9672" y="2273424"/>
          <a:ext cx="6096000" cy="1371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Номер телефона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283-56-82</a:t>
                      </a:r>
                      <a:br>
                        <a:rPr lang="ru-RU" dirty="0"/>
                      </a:br>
                      <a:r>
                        <a:rPr lang="ru-RU" dirty="0"/>
                        <a:t>390-57-34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Петров П. П.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708-62-34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1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421997" cy="5188317"/>
          </a:xfrm>
        </p:spPr>
        <p:txBody>
          <a:bodyPr/>
          <a:lstStyle/>
          <a:p>
            <a:r>
              <a:rPr lang="ru-RU" sz="2400" dirty="0">
                <a:latin typeface="Calibri" pitchFamily="34" charset="0"/>
              </a:rPr>
              <a:t>Отношение находится в первой нормальной форме тогда и только тогда, когда в любом допустимом значении отношения каждый его кортеж содержит только одно значение для каждого из атрибутов.</a:t>
            </a:r>
            <a:r>
              <a:rPr lang="en-US" sz="2400" dirty="0">
                <a:latin typeface="Calibri" pitchFamily="34" charset="0"/>
              </a:rPr>
              <a:t> (c)</a:t>
            </a: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19672" y="2273424"/>
          <a:ext cx="6096000" cy="1371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Номер телефона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283-56-82</a:t>
                      </a:r>
                      <a:br>
                        <a:rPr lang="ru-RU" dirty="0"/>
                      </a:br>
                      <a:r>
                        <a:rPr lang="ru-RU" dirty="0"/>
                        <a:t>390-57-34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Петров П. П.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708-62-34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19672" y="4077072"/>
          <a:ext cx="6096000" cy="146304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Сотрудник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Номер телефона</a:t>
                      </a:r>
                      <a:endParaRPr lang="ru-RU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283-56-82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Иванов И. И.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390-57-34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Петров П. П.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708-62-34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4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2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Отношение находится в первой нормальной форме</a:t>
            </a:r>
            <a:endParaRPr lang="en-US" sz="2400" dirty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Любое неключевое поле полностью зависит от ключа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50091"/>
              </p:ext>
            </p:extLst>
          </p:nvPr>
        </p:nvGraphicFramePr>
        <p:xfrm>
          <a:off x="1763688" y="1700808"/>
          <a:ext cx="5760640" cy="201168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SemesterID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#Places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Cource</a:t>
                      </a:r>
                      <a:r>
                        <a:rPr lang="en-US" sz="1600" u="sng" dirty="0"/>
                        <a:t> Name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Programming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Programming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Databases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Databases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11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Web Design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34166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0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2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Отношение находится в первой нормальной форме</a:t>
            </a:r>
            <a:endParaRPr lang="en-US" sz="2400" dirty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Любое неключевое поле полностью зависит от ключа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550091"/>
              </p:ext>
            </p:extLst>
          </p:nvPr>
        </p:nvGraphicFramePr>
        <p:xfrm>
          <a:off x="1763688" y="1700808"/>
          <a:ext cx="5760640" cy="2011680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SemesterID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#Places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Cource</a:t>
                      </a:r>
                      <a:r>
                        <a:rPr lang="en-US" sz="1600" u="sng" dirty="0"/>
                        <a:t> Name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Programming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Programming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Databases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Databases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11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Web Design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34166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600783"/>
              </p:ext>
            </p:extLst>
          </p:nvPr>
        </p:nvGraphicFramePr>
        <p:xfrm>
          <a:off x="179512" y="3928512"/>
          <a:ext cx="4776192" cy="2011680"/>
        </p:xfrm>
        <a:graphic>
          <a:graphicData uri="http://schemas.openxmlformats.org/drawingml/2006/table">
            <a:tbl>
              <a:tblPr/>
              <a:tblGrid>
                <a:gridCol w="159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SemesterID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#Places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059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35533"/>
              </p:ext>
            </p:extLst>
          </p:nvPr>
        </p:nvGraphicFramePr>
        <p:xfrm>
          <a:off x="5237213" y="3928512"/>
          <a:ext cx="3600400" cy="1344148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Cource</a:t>
                      </a:r>
                      <a:r>
                        <a:rPr lang="en-US" sz="1600" u="sng" dirty="0"/>
                        <a:t> Name</a:t>
                      </a:r>
                      <a:endParaRPr lang="ru-RU" sz="1600" u="sng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Programming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Databases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Web Design</a:t>
                      </a:r>
                      <a:endParaRPr lang="ru-RU" sz="1600" dirty="0"/>
                    </a:p>
                  </a:txBody>
                  <a:tcPr marL="84009" marR="84009" marT="42005" marB="420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15259"/>
                  </a:ext>
                </a:extLst>
              </a:tr>
            </a:tbl>
          </a:graphicData>
        </a:graphic>
      </p:graphicFrame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3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Отношение находится во второй нормальной форме</a:t>
            </a:r>
          </a:p>
          <a:p>
            <a:r>
              <a:rPr lang="ru-RU" sz="2400" dirty="0">
                <a:latin typeface="Calibri" pitchFamily="34" charset="0"/>
              </a:rPr>
              <a:t>Нет неключевых полей зависящих от значения других неключевых полей</a:t>
            </a:r>
            <a:endParaRPr lang="en-US" sz="2400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52934"/>
              </p:ext>
            </p:extLst>
          </p:nvPr>
        </p:nvGraphicFramePr>
        <p:xfrm>
          <a:off x="1619206" y="1916832"/>
          <a:ext cx="5904000" cy="1944000"/>
        </p:xfrm>
        <a:graphic>
          <a:graphicData uri="http://schemas.openxmlformats.org/drawingml/2006/table">
            <a:tbl>
              <a:tblPr/>
              <a:tblGrid>
                <a:gridCol w="11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564">
                  <a:extLst>
                    <a:ext uri="{9D8B030D-6E8A-4147-A177-3AD203B41FA5}">
                      <a16:colId xmlns:a16="http://schemas.microsoft.com/office/drawing/2014/main" val="10677289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SemesterID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#Places</a:t>
                      </a:r>
                      <a:endParaRPr lang="ru-RU" sz="1600" u="sng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TeacherID</a:t>
                      </a:r>
                      <a:endParaRPr lang="ru-RU" sz="1600" u="sng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TeacherName</a:t>
                      </a:r>
                      <a:endParaRPr lang="ru-RU" sz="1600" u="sng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495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Bentley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11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Mrs</a:t>
                      </a:r>
                      <a:r>
                        <a:rPr lang="en-US" sz="1600" dirty="0"/>
                        <a:t> Smith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3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3 NF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Отношение находится во второй нормальной форме</a:t>
            </a:r>
          </a:p>
          <a:p>
            <a:r>
              <a:rPr lang="ru-RU" sz="2400" dirty="0">
                <a:latin typeface="Calibri" pitchFamily="34" charset="0"/>
              </a:rPr>
              <a:t>Нет неключевых полей зависящих от значения других неключевых полей</a:t>
            </a:r>
            <a:endParaRPr lang="en-US" sz="2400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52934"/>
              </p:ext>
            </p:extLst>
          </p:nvPr>
        </p:nvGraphicFramePr>
        <p:xfrm>
          <a:off x="1619206" y="1916832"/>
          <a:ext cx="5904000" cy="1944000"/>
        </p:xfrm>
        <a:graphic>
          <a:graphicData uri="http://schemas.openxmlformats.org/drawingml/2006/table">
            <a:tbl>
              <a:tblPr/>
              <a:tblGrid>
                <a:gridCol w="116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564">
                  <a:extLst>
                    <a:ext uri="{9D8B030D-6E8A-4147-A177-3AD203B41FA5}">
                      <a16:colId xmlns:a16="http://schemas.microsoft.com/office/drawing/2014/main" val="10677289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SemesterID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#Places</a:t>
                      </a:r>
                      <a:endParaRPr lang="ru-RU" sz="1600" u="sng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TeacherID</a:t>
                      </a:r>
                      <a:endParaRPr lang="ru-RU" sz="1600" u="sng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TeacherName</a:t>
                      </a:r>
                      <a:endParaRPr lang="ru-RU" sz="1600" u="sng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495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Bentley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2010-1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118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242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Mrs</a:t>
                      </a:r>
                      <a:r>
                        <a:rPr lang="en-US" sz="1600" dirty="0"/>
                        <a:t> Smith</a:t>
                      </a:r>
                      <a:endParaRPr lang="ru-RU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3416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62809"/>
              </p:ext>
            </p:extLst>
          </p:nvPr>
        </p:nvGraphicFramePr>
        <p:xfrm>
          <a:off x="179512" y="3928512"/>
          <a:ext cx="4776192" cy="2011680"/>
        </p:xfrm>
        <a:graphic>
          <a:graphicData uri="http://schemas.openxmlformats.org/drawingml/2006/table">
            <a:tbl>
              <a:tblPr/>
              <a:tblGrid>
                <a:gridCol w="159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CourseID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SemesterID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/>
                        <a:t>#Places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2010-1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5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IT103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2009-2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120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0591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1016"/>
              </p:ext>
            </p:extLst>
          </p:nvPr>
        </p:nvGraphicFramePr>
        <p:xfrm>
          <a:off x="5237213" y="3928512"/>
          <a:ext cx="3600400" cy="1344148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TeacherID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err="1"/>
                        <a:t>TeacherName</a:t>
                      </a:r>
                      <a:endParaRPr lang="ru-RU" sz="1600" u="sng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Jones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495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Mr</a:t>
                      </a:r>
                      <a:r>
                        <a:rPr lang="en-US" sz="1600" dirty="0"/>
                        <a:t> Bentley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242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Mrs</a:t>
                      </a:r>
                      <a:r>
                        <a:rPr lang="en-US" sz="1600" dirty="0"/>
                        <a:t> Smith</a:t>
                      </a:r>
                      <a:endParaRPr lang="ru-RU" sz="1600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1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1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Denormalization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Зачем?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962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Denormalization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Зачем?</a:t>
            </a:r>
          </a:p>
          <a:p>
            <a:r>
              <a:rPr lang="ru-RU" sz="2400" dirty="0">
                <a:latin typeface="Calibri" pitchFamily="34" charset="0"/>
              </a:rPr>
              <a:t>Чтобы не было вот этого:</a:t>
            </a:r>
          </a:p>
          <a:p>
            <a:pPr marL="0" indent="0">
              <a:buNone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167228"/>
              </p:ext>
            </p:extLst>
          </p:nvPr>
        </p:nvGraphicFramePr>
        <p:xfrm>
          <a:off x="423863" y="1620838"/>
          <a:ext cx="822007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4" imgW="8315052" imgH="4057682" progId="Word.Document.12">
                  <p:embed/>
                </p:oleObj>
              </mc:Choice>
              <mc:Fallback>
                <p:oleObj name="Document" r:id="rId4" imgW="8315052" imgH="4057682" progId="Word.Documen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863" y="1620838"/>
                        <a:ext cx="8220075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27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Denormalization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Зачем?</a:t>
            </a:r>
          </a:p>
          <a:p>
            <a:r>
              <a:rPr lang="en-US" sz="2400" dirty="0">
                <a:latin typeface="Calibri" pitchFamily="34" charset="0"/>
              </a:rPr>
              <a:t>Normalization Trade-off:</a:t>
            </a:r>
            <a:endParaRPr lang="ru-RU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CBAE1-BFB7-486C-A5E9-AA7587FEE16B}"/>
              </a:ext>
            </a:extLst>
          </p:cNvPr>
          <p:cNvSpPr/>
          <p:nvPr/>
        </p:nvSpPr>
        <p:spPr bwMode="auto">
          <a:xfrm>
            <a:off x="971600" y="1988840"/>
            <a:ext cx="2448272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Нормализация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D9BA03-BD17-4E14-B100-F4ACF1534D8F}"/>
              </a:ext>
            </a:extLst>
          </p:cNvPr>
          <p:cNvSpPr/>
          <p:nvPr/>
        </p:nvSpPr>
        <p:spPr bwMode="auto">
          <a:xfrm>
            <a:off x="5220072" y="1988840"/>
            <a:ext cx="2448272" cy="792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Денормализация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0D071C-B0E3-4017-8DD7-DCFAC0070A3D}"/>
              </a:ext>
            </a:extLst>
          </p:cNvPr>
          <p:cNvSpPr/>
          <p:nvPr/>
        </p:nvSpPr>
        <p:spPr bwMode="auto">
          <a:xfrm>
            <a:off x="971600" y="2996952"/>
            <a:ext cx="6696744" cy="288032"/>
          </a:xfrm>
          <a:prstGeom prst="righ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50000">
                <a:srgbClr val="FFFF00">
                  <a:alpha val="50000"/>
                </a:srgbClr>
              </a:gs>
              <a:gs pos="100000">
                <a:srgbClr val="00B050">
                  <a:lumMod val="100000"/>
                  <a:alpha val="5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FF67-E110-4738-A40F-C00D95460723}"/>
              </a:ext>
            </a:extLst>
          </p:cNvPr>
          <p:cNvSpPr txBox="1"/>
          <p:nvPr/>
        </p:nvSpPr>
        <p:spPr>
          <a:xfrm>
            <a:off x="1331640" y="3460432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Write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8803F-3BB0-4623-91CC-0251970001E2}"/>
              </a:ext>
            </a:extLst>
          </p:cNvPr>
          <p:cNvSpPr txBox="1"/>
          <p:nvPr/>
        </p:nvSpPr>
        <p:spPr>
          <a:xfrm>
            <a:off x="5688124" y="3501008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Database</a:t>
            </a:r>
          </a:p>
          <a:p>
            <a:r>
              <a:rPr lang="en-US" sz="2800" dirty="0">
                <a:latin typeface="Calibri" pitchFamily="34" charset="0"/>
              </a:rPr>
              <a:t>Normalization</a:t>
            </a:r>
          </a:p>
          <a:p>
            <a:r>
              <a:rPr lang="en-US" sz="2800" dirty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err="1">
                <a:latin typeface="Calibri" pitchFamily="34" charset="0"/>
              </a:rPr>
              <a:t>ResultSet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Statement</a:t>
            </a:r>
          </a:p>
          <a:p>
            <a:r>
              <a:rPr lang="en-US" sz="2800" dirty="0" err="1">
                <a:latin typeface="Calibri" pitchFamily="34" charset="0"/>
              </a:rPr>
              <a:t>MyBatis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3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Database</a:t>
            </a:r>
          </a:p>
          <a:p>
            <a:r>
              <a:rPr lang="en-US" sz="2800" dirty="0">
                <a:latin typeface="Calibri" pitchFamily="34" charset="0"/>
              </a:rPr>
              <a:t>Normalization</a:t>
            </a:r>
          </a:p>
          <a:p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dirty="0" err="1">
                <a:latin typeface="Calibri" pitchFamily="34" charset="0"/>
              </a:rPr>
              <a:t>ResultSet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Statement</a:t>
            </a:r>
          </a:p>
          <a:p>
            <a:r>
              <a:rPr lang="en-US" sz="2800" dirty="0" err="1">
                <a:latin typeface="Calibri" pitchFamily="34" charset="0"/>
              </a:rPr>
              <a:t>MyBatis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95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JDBC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504056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Calibri" pitchFamily="34" charset="0"/>
              </a:rPr>
              <a:t>JDBC</a:t>
            </a:r>
            <a:r>
              <a:rPr lang="en-US" sz="2400" dirty="0">
                <a:latin typeface="Calibri" pitchFamily="34" charset="0"/>
              </a:rPr>
              <a:t>: Java Data Base Connectivity</a:t>
            </a:r>
            <a:r>
              <a:rPr lang="ru-RU" sz="2400" dirty="0">
                <a:latin typeface="Calibri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2520280" cy="437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gray">
          <a:xfrm>
            <a:off x="2987824" y="1340768"/>
            <a:ext cx="59766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ru-RU" sz="2400" kern="0" dirty="0">
                <a:latin typeface="Calibri" pitchFamily="34" charset="0"/>
                <a:cs typeface="+mn-cs"/>
              </a:rPr>
              <a:t>   Платформенно-независимый промышленный стандарт взаимодействия Java-приложений с различными СУБД, реализованный в виде пакета java.sql, входящего в состав Java SE. (</a:t>
            </a:r>
            <a:r>
              <a:rPr lang="en-US" sz="2400" kern="0" dirty="0">
                <a:latin typeface="Calibri" pitchFamily="34" charset="0"/>
                <a:cs typeface="+mn-cs"/>
              </a:rPr>
              <a:t>c</a:t>
            </a:r>
            <a:r>
              <a:rPr lang="ru-RU" sz="2400" kern="0" dirty="0">
                <a:latin typeface="Calibri" pitchFamily="34" charset="0"/>
                <a:cs typeface="+mn-cs"/>
              </a:rPr>
              <a:t>)</a:t>
            </a:r>
            <a:endParaRPr lang="en-US" sz="2400" kern="0" dirty="0">
              <a:latin typeface="Calibri" pitchFamily="34" charset="0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ru-RU" sz="2400" kern="0" dirty="0">
                <a:latin typeface="Calibri" pitchFamily="34" charset="0"/>
                <a:cs typeface="+mn-cs"/>
              </a:rPr>
              <a:t>	</a:t>
            </a:r>
            <a:r>
              <a:rPr lang="en-US" sz="2400" kern="0" dirty="0">
                <a:latin typeface="Calibri" pitchFamily="34" charset="0"/>
                <a:cs typeface="+mn-cs"/>
              </a:rPr>
              <a:t>API</a:t>
            </a:r>
            <a:r>
              <a:rPr lang="ru-RU" sz="2400" kern="0" dirty="0">
                <a:latin typeface="Calibri" pitchFamily="34" charset="0"/>
                <a:cs typeface="+mn-cs"/>
              </a:rPr>
              <a:t>: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lang="ru-RU" sz="2400" kern="0" noProof="0" dirty="0">
                <a:latin typeface="Calibri" pitchFamily="34" charset="0"/>
                <a:cs typeface="+mn-cs"/>
              </a:rPr>
              <a:t>Для разработки приложений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Arial" pitchFamily="34" charset="0"/>
              <a:buChar char="•"/>
            </a:pPr>
            <a:r>
              <a:rPr kumimoji="0" lang="ru-RU" sz="2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Для</a:t>
            </a:r>
            <a:r>
              <a:rPr kumimoji="0" lang="ru-RU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 разр</a:t>
            </a:r>
            <a:r>
              <a:rPr lang="ru-RU" sz="2400" kern="0" dirty="0">
                <a:latin typeface="Calibri" pitchFamily="34" charset="0"/>
                <a:cs typeface="+mn-cs"/>
              </a:rPr>
              <a:t>а</a:t>
            </a:r>
            <a:r>
              <a:rPr kumimoji="0" lang="ru-RU" sz="24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+mn-cs"/>
              </a:rPr>
              <a:t>ботки драйверов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Database</a:t>
            </a:r>
          </a:p>
          <a:p>
            <a:r>
              <a:rPr lang="en-US" sz="2800" dirty="0">
                <a:latin typeface="Calibri" pitchFamily="34" charset="0"/>
              </a:rPr>
              <a:t>Normalization</a:t>
            </a:r>
          </a:p>
          <a:p>
            <a:r>
              <a:rPr lang="en-US" sz="2800" dirty="0">
                <a:latin typeface="Calibri" pitchFamily="34" charset="0"/>
              </a:rPr>
              <a:t>JDBC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Connection</a:t>
            </a:r>
            <a:endParaRPr lang="en-US" sz="2800" dirty="0">
              <a:solidFill>
                <a:schemeClr val="tx2"/>
              </a:solidFill>
              <a:latin typeface="Calibri" pitchFamily="34" charset="0"/>
            </a:endParaRPr>
          </a:p>
          <a:p>
            <a:pPr lvl="1"/>
            <a:r>
              <a:rPr lang="en-US" sz="2800" dirty="0" err="1">
                <a:latin typeface="Calibri" pitchFamily="34" charset="0"/>
              </a:rPr>
              <a:t>ResultSet</a:t>
            </a:r>
            <a:endParaRPr lang="en-US" sz="2800" b="1" dirty="0"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Statement</a:t>
            </a:r>
          </a:p>
          <a:p>
            <a:r>
              <a:rPr lang="en-US" sz="2800" dirty="0" err="1">
                <a:latin typeface="Calibri" pitchFamily="34" charset="0"/>
              </a:rPr>
              <a:t>MyBatis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6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Connection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331788" y="4392519"/>
            <a:ext cx="864096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Основной интерфейс для работы с базой данных</a:t>
            </a:r>
            <a:endParaRPr lang="en-US" dirty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Является ограниченным невозобновляемым ресурсом</a:t>
            </a:r>
            <a:endParaRPr lang="en-US" dirty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46780"/>
              </p:ext>
            </p:extLst>
          </p:nvPr>
        </p:nvGraphicFramePr>
        <p:xfrm>
          <a:off x="330200" y="650875"/>
          <a:ext cx="850265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8518253" imgH="3631050" progId="Word.Document.12">
                  <p:embed/>
                </p:oleObj>
              </mc:Choice>
              <mc:Fallback>
                <p:oleObj name="Document" r:id="rId3" imgW="8518253" imgH="36310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" y="650875"/>
                        <a:ext cx="8502650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5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Connection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+mj-lt"/>
              </a:rPr>
              <a:t>Connection </a:t>
            </a:r>
            <a:r>
              <a:rPr lang="ru-RU" sz="2400" b="1" dirty="0">
                <a:latin typeface="+mj-lt"/>
              </a:rPr>
              <a:t>нужно закрывать правильно</a:t>
            </a:r>
          </a:p>
          <a:p>
            <a:endParaRPr lang="ru-RU" sz="2400" b="1" dirty="0">
              <a:latin typeface="+mj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16926"/>
              </p:ext>
            </p:extLst>
          </p:nvPr>
        </p:nvGraphicFramePr>
        <p:xfrm>
          <a:off x="565150" y="1395413"/>
          <a:ext cx="70421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7053328" imgH="2674545" progId="Word.Document.12">
                  <p:embed/>
                </p:oleObj>
              </mc:Choice>
              <mc:Fallback>
                <p:oleObj name="Document" r:id="rId4" imgW="7053328" imgH="2674545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1395413"/>
                        <a:ext cx="704215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28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Database</a:t>
            </a:r>
          </a:p>
          <a:p>
            <a:r>
              <a:rPr lang="en-US" sz="2800" dirty="0">
                <a:latin typeface="Calibri" pitchFamily="34" charset="0"/>
              </a:rPr>
              <a:t>Normalization</a:t>
            </a:r>
          </a:p>
          <a:p>
            <a:r>
              <a:rPr lang="en-US" sz="2800" dirty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>
                <a:latin typeface="Calibri" pitchFamily="34" charset="0"/>
              </a:rPr>
              <a:t>Connection</a:t>
            </a:r>
          </a:p>
          <a:p>
            <a:pPr lvl="1"/>
            <a:r>
              <a:rPr lang="en-US" sz="2800" b="1" dirty="0" err="1">
                <a:solidFill>
                  <a:schemeClr val="tx2"/>
                </a:solidFill>
                <a:latin typeface="Calibri" pitchFamily="34" charset="0"/>
              </a:rPr>
              <a:t>ResultSet</a:t>
            </a:r>
            <a:endParaRPr lang="en-US" sz="2800" b="1" dirty="0">
              <a:solidFill>
                <a:schemeClr val="tx2"/>
              </a:solidFill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Statement</a:t>
            </a:r>
          </a:p>
          <a:p>
            <a:r>
              <a:rPr lang="en-US" sz="2800" dirty="0" err="1">
                <a:latin typeface="Calibri" pitchFamily="34" charset="0"/>
              </a:rPr>
              <a:t>MyBatis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55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ResultSet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764704"/>
            <a:ext cx="8351912" cy="360040"/>
          </a:xfrm>
        </p:spPr>
        <p:txBody>
          <a:bodyPr/>
          <a:lstStyle/>
          <a:p>
            <a:pPr>
              <a:buNone/>
            </a:pPr>
            <a:r>
              <a:rPr lang="en-US" b="1" dirty="0" err="1">
                <a:latin typeface="Calibri" pitchFamily="34" charset="0"/>
              </a:rPr>
              <a:t>ResultSet</a:t>
            </a:r>
            <a:r>
              <a:rPr lang="en-US" b="1" dirty="0">
                <a:latin typeface="Calibri" pitchFamily="34" charset="0"/>
              </a:rPr>
              <a:t>: </a:t>
            </a:r>
            <a:r>
              <a:rPr lang="ru-RU" b="1" dirty="0">
                <a:latin typeface="Calibri" pitchFamily="34" charset="0"/>
              </a:rPr>
              <a:t>курсор текущего запроса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94048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Является мощным средством для итерации по набору данных</a:t>
            </a:r>
            <a:endParaRPr lang="en-US" dirty="0">
              <a:latin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ResultSetMetaData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544" y="764704"/>
            <a:ext cx="8351912" cy="360040"/>
          </a:xfrm>
        </p:spPr>
        <p:txBody>
          <a:bodyPr/>
          <a:lstStyle/>
          <a:p>
            <a:pPr>
              <a:buNone/>
            </a:pPr>
            <a:r>
              <a:rPr lang="ru-RU" b="1" dirty="0">
                <a:latin typeface="Calibri" pitchFamily="34" charset="0"/>
              </a:rPr>
              <a:t>Предоставляет мета данные запроса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196752"/>
            <a:ext cx="88495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Connection Pool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</a:rPr>
              <a:t>Cache of database connections</a:t>
            </a:r>
          </a:p>
          <a:p>
            <a:r>
              <a:rPr lang="ru-RU" sz="2400" dirty="0">
                <a:latin typeface="Calibri" pitchFamily="34" charset="0"/>
              </a:rPr>
              <a:t>Повышается </a:t>
            </a:r>
            <a:r>
              <a:rPr lang="en-US" sz="2400" dirty="0">
                <a:latin typeface="Calibri" pitchFamily="34" charset="0"/>
              </a:rPr>
              <a:t>performance – connections </a:t>
            </a:r>
            <a:r>
              <a:rPr lang="ru-RU" sz="2400" dirty="0">
                <a:latin typeface="Calibri" pitchFamily="34" charset="0"/>
              </a:rPr>
              <a:t>создаются сразу, а не по запросу</a:t>
            </a:r>
          </a:p>
          <a:p>
            <a:r>
              <a:rPr lang="ru-RU" sz="2400" dirty="0">
                <a:latin typeface="Calibri" pitchFamily="34" charset="0"/>
              </a:rPr>
              <a:t>Уменьшает время ожидания</a:t>
            </a:r>
          </a:p>
          <a:p>
            <a:r>
              <a:rPr lang="ru-RU" sz="2400" dirty="0">
                <a:latin typeface="Calibri" pitchFamily="34" charset="0"/>
              </a:rPr>
              <a:t>Обычно используется в </a:t>
            </a:r>
            <a:r>
              <a:rPr lang="en-US" sz="2400" dirty="0">
                <a:latin typeface="Calibri" pitchFamily="34" charset="0"/>
              </a:rPr>
              <a:t>web</a:t>
            </a:r>
            <a:r>
              <a:rPr lang="ru-RU" sz="2400" dirty="0">
                <a:latin typeface="Calibri" pitchFamily="34" charset="0"/>
              </a:rPr>
              <a:t> и</a:t>
            </a:r>
            <a:r>
              <a:rPr lang="en-US" sz="2400" dirty="0">
                <a:latin typeface="Calibri" pitchFamily="34" charset="0"/>
              </a:rPr>
              <a:t> enterprise </a:t>
            </a:r>
            <a:r>
              <a:rPr lang="ru-RU" sz="2400" dirty="0">
                <a:latin typeface="Calibri" pitchFamily="34" charset="0"/>
              </a:rPr>
              <a:t>приложениях</a:t>
            </a:r>
          </a:p>
          <a:p>
            <a:r>
              <a:rPr lang="ru-RU" sz="2400" dirty="0">
                <a:latin typeface="Calibri" pitchFamily="34" charset="0"/>
              </a:rPr>
              <a:t>Управляется </a:t>
            </a:r>
            <a:r>
              <a:rPr lang="en-US" sz="2400" dirty="0">
                <a:latin typeface="Calibri" pitchFamily="34" charset="0"/>
              </a:rPr>
              <a:t>application server’</a:t>
            </a:r>
            <a:r>
              <a:rPr lang="ru-RU" sz="2400" dirty="0">
                <a:latin typeface="Calibri" pitchFamily="34" charset="0"/>
              </a:rPr>
              <a:t>ом</a:t>
            </a:r>
            <a:endParaRPr lang="en-US" sz="2400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Database</a:t>
            </a:r>
          </a:p>
          <a:p>
            <a:r>
              <a:rPr lang="en-US" sz="2800" dirty="0">
                <a:latin typeface="Calibri" pitchFamily="34" charset="0"/>
              </a:rPr>
              <a:t>Normalization</a:t>
            </a:r>
          </a:p>
          <a:p>
            <a:r>
              <a:rPr lang="en-US" sz="2800" dirty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>
                <a:latin typeface="Calibri" pitchFamily="34" charset="0"/>
              </a:rPr>
              <a:t>Connection</a:t>
            </a:r>
            <a:endParaRPr lang="en-US" sz="2800" b="1" dirty="0">
              <a:latin typeface="Calibri" pitchFamily="34" charset="0"/>
            </a:endParaRPr>
          </a:p>
          <a:p>
            <a:pPr lvl="1"/>
            <a:r>
              <a:rPr lang="en-US" sz="2800" dirty="0" err="1">
                <a:latin typeface="Calibri" pitchFamily="34" charset="0"/>
              </a:rPr>
              <a:t>ResultSet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800" b="1" dirty="0">
                <a:solidFill>
                  <a:schemeClr val="tx2"/>
                </a:solidFill>
                <a:latin typeface="Calibri" pitchFamily="34" charset="0"/>
              </a:rPr>
              <a:t>Statement</a:t>
            </a:r>
            <a:endParaRPr lang="en-US" sz="2800" dirty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sz="2800" dirty="0" err="1">
                <a:latin typeface="Calibri" pitchFamily="34" charset="0"/>
              </a:rPr>
              <a:t>MyBatis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8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Database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Application</a:t>
            </a:r>
          </a:p>
          <a:p>
            <a:pPr lvl="1"/>
            <a:r>
              <a:rPr lang="en-US" sz="2800" dirty="0">
                <a:latin typeface="Calibri" pitchFamily="34" charset="0"/>
              </a:rPr>
              <a:t>Stateless</a:t>
            </a:r>
          </a:p>
          <a:p>
            <a:pPr lvl="1"/>
            <a:r>
              <a:rPr lang="en-US" sz="2800" dirty="0">
                <a:latin typeface="Calibri" pitchFamily="34" charset="0"/>
              </a:rPr>
              <a:t>Stateful</a:t>
            </a: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/>
          </a:p>
          <a:p>
            <a:pPr lvl="1"/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6948E-AAB3-4232-8355-E27C806C48FD}"/>
              </a:ext>
            </a:extLst>
          </p:cNvPr>
          <p:cNvSpPr/>
          <p:nvPr/>
        </p:nvSpPr>
        <p:spPr bwMode="auto">
          <a:xfrm>
            <a:off x="971600" y="2636912"/>
            <a:ext cx="194421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</a:p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AA41F-12C0-44EE-9BF2-BB2B6F89709C}"/>
              </a:ext>
            </a:extLst>
          </p:cNvPr>
          <p:cNvSpPr/>
          <p:nvPr/>
        </p:nvSpPr>
        <p:spPr bwMode="auto">
          <a:xfrm>
            <a:off x="5724128" y="2636912"/>
            <a:ext cx="194421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</a:p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5C9B46-6B93-4628-86DB-54DE4EDD8818}"/>
              </a:ext>
            </a:extLst>
          </p:cNvPr>
          <p:cNvSpPr/>
          <p:nvPr/>
        </p:nvSpPr>
        <p:spPr bwMode="auto">
          <a:xfrm>
            <a:off x="971600" y="3861048"/>
            <a:ext cx="6696744" cy="288032"/>
          </a:xfrm>
          <a:prstGeom prst="righ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50000">
                <a:srgbClr val="FFFF00">
                  <a:alpha val="50000"/>
                </a:srgbClr>
              </a:gs>
              <a:gs pos="100000">
                <a:srgbClr val="00B050">
                  <a:lumMod val="100000"/>
                  <a:alpha val="5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pic>
        <p:nvPicPr>
          <p:cNvPr id="6146" name="Picture 2" descr="Image result for lambda">
            <a:extLst>
              <a:ext uri="{FF2B5EF4-FFF2-40B4-BE49-F238E27FC236}">
                <a16:creationId xmlns:a16="http://schemas.microsoft.com/office/drawing/2014/main" id="{32CDB8B7-4834-4B5D-A8FC-B6F0EABE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74" y="4334384"/>
            <a:ext cx="1141560" cy="11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database">
            <a:extLst>
              <a:ext uri="{FF2B5EF4-FFF2-40B4-BE49-F238E27FC236}">
                <a16:creationId xmlns:a16="http://schemas.microsoft.com/office/drawing/2014/main" id="{E172048C-D6BF-400C-B85D-9DD5CD29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30" y="4342874"/>
            <a:ext cx="958416" cy="9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calculator icon">
            <a:extLst>
              <a:ext uri="{FF2B5EF4-FFF2-40B4-BE49-F238E27FC236}">
                <a16:creationId xmlns:a16="http://schemas.microsoft.com/office/drawing/2014/main" id="{059D8716-9E87-49D6-AEA7-C84E49F5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5" y="4325187"/>
            <a:ext cx="427769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function icon">
            <a:extLst>
              <a:ext uri="{FF2B5EF4-FFF2-40B4-BE49-F238E27FC236}">
                <a16:creationId xmlns:a16="http://schemas.microsoft.com/office/drawing/2014/main" id="{EB84AC7D-C7B7-45DA-9304-210FBAAC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1" y="4986737"/>
            <a:ext cx="524431" cy="5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docker icon transparent">
            <a:extLst>
              <a:ext uri="{FF2B5EF4-FFF2-40B4-BE49-F238E27FC236}">
                <a16:creationId xmlns:a16="http://schemas.microsoft.com/office/drawing/2014/main" id="{19E2181A-FC6B-49CC-8B21-CC4277BD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91" y="4236783"/>
            <a:ext cx="529946" cy="5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docker icon transparent">
            <a:extLst>
              <a:ext uri="{FF2B5EF4-FFF2-40B4-BE49-F238E27FC236}">
                <a16:creationId xmlns:a16="http://schemas.microsoft.com/office/drawing/2014/main" id="{96B374B5-22AC-4F88-8046-7FC4740D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22" y="4954488"/>
            <a:ext cx="821684" cy="5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Statements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Statement -</a:t>
            </a:r>
            <a:r>
              <a:rPr lang="en-US" sz="2400" kern="0" dirty="0">
                <a:latin typeface="Calibri" pitchFamily="34" charset="0"/>
                <a:cs typeface="+mn-cs"/>
              </a:rPr>
              <a:t> the object used for executing a static SQL statement and returning the results it produces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Prepared Statement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- </a:t>
            </a:r>
            <a:r>
              <a:rPr lang="en-US" sz="2400" kern="0" dirty="0">
                <a:latin typeface="Calibri" pitchFamily="34" charset="0"/>
                <a:ea typeface="Verdana" pitchFamily="34" charset="0"/>
                <a:cs typeface="Calibri" pitchFamily="34" charset="0"/>
              </a:rPr>
              <a:t>an object that represents a precompiled SQL statement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Callable Statement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Verdana" pitchFamily="34" charset="0"/>
                <a:cs typeface="Calibri" pitchFamily="34" charset="0"/>
              </a:rPr>
              <a:t> - </a:t>
            </a:r>
            <a:r>
              <a:rPr lang="en-US" sz="2400" kern="0" dirty="0">
                <a:latin typeface="Calibri" pitchFamily="34" charset="0"/>
                <a:ea typeface="Verdana" pitchFamily="34" charset="0"/>
                <a:cs typeface="Calibri" pitchFamily="34" charset="0"/>
              </a:rPr>
              <a:t>the interface used to execute SQL stored procedures. 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Statements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Statement –</a:t>
            </a:r>
            <a:r>
              <a:rPr lang="ru-RU" sz="2400" b="1" kern="0" dirty="0">
                <a:latin typeface="Calibri" pitchFamily="34" charset="0"/>
                <a:cs typeface="+mn-cs"/>
              </a:rPr>
              <a:t> простое исполнение статических </a:t>
            </a:r>
            <a:r>
              <a:rPr lang="en-US" sz="2400" b="1" kern="0" dirty="0">
                <a:latin typeface="Calibri" pitchFamily="34" charset="0"/>
                <a:cs typeface="+mn-cs"/>
              </a:rPr>
              <a:t>SQL </a:t>
            </a:r>
            <a:r>
              <a:rPr lang="ru-RU" sz="2400" b="1" kern="0" dirty="0">
                <a:latin typeface="Calibri" pitchFamily="34" charset="0"/>
                <a:cs typeface="+mn-cs"/>
              </a:rPr>
              <a:t>запросов.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68583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PreparedStatement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PreparedStatement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</a:t>
            </a:r>
            <a:r>
              <a:rPr lang="ru-RU" sz="2400" b="1" kern="0" dirty="0">
                <a:latin typeface="Calibri" pitchFamily="34" charset="0"/>
                <a:cs typeface="+mn-cs"/>
              </a:rPr>
              <a:t> исполнение скомпилированных запросов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39732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23528" y="3356992"/>
            <a:ext cx="864096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Выполняется быстрее, чем </a:t>
            </a:r>
            <a:r>
              <a:rPr lang="en-US" dirty="0">
                <a:latin typeface="Calibri" pitchFamily="34" charset="0"/>
              </a:rPr>
              <a:t>Statement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Предохраняет от </a:t>
            </a:r>
            <a:r>
              <a:rPr lang="en-US" dirty="0">
                <a:latin typeface="Calibri" pitchFamily="34" charset="0"/>
              </a:rPr>
              <a:t>SQL Injection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Подобный шаблон используется в </a:t>
            </a:r>
            <a:r>
              <a:rPr lang="en-US" dirty="0">
                <a:latin typeface="Calibri" pitchFamily="34" charset="0"/>
              </a:rPr>
              <a:t>Hibernate </a:t>
            </a:r>
            <a:r>
              <a:rPr lang="ru-RU" dirty="0">
                <a:latin typeface="Calibri" pitchFamily="34" charset="0"/>
              </a:rPr>
              <a:t>и </a:t>
            </a:r>
            <a:r>
              <a:rPr lang="en-US" dirty="0">
                <a:latin typeface="Calibri" pitchFamily="34" charset="0"/>
              </a:rPr>
              <a:t>JPA</a:t>
            </a:r>
          </a:p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CallableStatement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304800" y="764704"/>
            <a:ext cx="86596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CallableStatement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–</a:t>
            </a:r>
            <a:r>
              <a:rPr lang="ru-RU" sz="2400" b="1" kern="0" dirty="0">
                <a:latin typeface="Calibri" pitchFamily="34" charset="0"/>
                <a:cs typeface="+mn-cs"/>
              </a:rPr>
              <a:t> исполнение хранимых процедур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7565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Общие правила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240360"/>
          </a:xfrm>
        </p:spPr>
        <p:txBody>
          <a:bodyPr/>
          <a:lstStyle/>
          <a:p>
            <a:r>
              <a:rPr lang="ru-RU" sz="2400" dirty="0">
                <a:latin typeface="Calibri" pitchFamily="34" charset="0"/>
              </a:rPr>
              <a:t>На 1 </a:t>
            </a:r>
            <a:r>
              <a:rPr lang="en-US" sz="2400" dirty="0">
                <a:latin typeface="Calibri" pitchFamily="34" charset="0"/>
              </a:rPr>
              <a:t>Statement – 1 </a:t>
            </a:r>
            <a:r>
              <a:rPr lang="en-US" sz="2400" dirty="0" err="1">
                <a:latin typeface="Calibri" pitchFamily="34" charset="0"/>
              </a:rPr>
              <a:t>ResultSet</a:t>
            </a:r>
            <a:endParaRPr lang="ru-RU" sz="2400" dirty="0">
              <a:latin typeface="Calibri" pitchFamily="34" charset="0"/>
            </a:endParaRPr>
          </a:p>
          <a:p>
            <a:r>
              <a:rPr lang="ru-RU" sz="2400" dirty="0">
                <a:latin typeface="Calibri" pitchFamily="34" charset="0"/>
              </a:rPr>
              <a:t>Открыл – закрой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Statement </a:t>
            </a:r>
            <a:r>
              <a:rPr lang="ru-RU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можно (и даже нужно) использовать повторно</a:t>
            </a:r>
          </a:p>
          <a:p>
            <a:r>
              <a:rPr lang="ru-RU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В серьезных проектах использовать только </a:t>
            </a:r>
            <a:r>
              <a:rPr lang="en-US" sz="2400" dirty="0" err="1">
                <a:latin typeface="Calibri" pitchFamily="34" charset="0"/>
                <a:ea typeface="Verdana" pitchFamily="34" charset="0"/>
                <a:cs typeface="Calibri" pitchFamily="34" charset="0"/>
              </a:rPr>
              <a:t>PreparedStatement</a:t>
            </a:r>
            <a:endParaRPr lang="ru-RU" sz="2400" dirty="0">
              <a:latin typeface="Calibri" pitchFamily="34" charset="0"/>
              <a:ea typeface="Verdana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Помнить про транзакцию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Архитектура доступа к данным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659688" cy="3240360"/>
          </a:xfrm>
        </p:spPr>
        <p:txBody>
          <a:bodyPr/>
          <a:lstStyle/>
          <a:p>
            <a:pPr marL="180975" indent="-180975" eaLnBrk="0" hangingPunct="0">
              <a:lnSpc>
                <a:spcPct val="100000"/>
              </a:lnSpc>
              <a:spcBef>
                <a:spcPct val="0"/>
              </a:spcBef>
            </a:pPr>
            <a:r>
              <a:rPr lang="ru-RU" sz="2400" dirty="0">
                <a:latin typeface="Calibri" pitchFamily="34" charset="0"/>
              </a:rPr>
              <a:t>Смешивание </a:t>
            </a:r>
            <a:r>
              <a:rPr lang="en-US" sz="2400" dirty="0">
                <a:latin typeface="Calibri" pitchFamily="34" charset="0"/>
              </a:rPr>
              <a:t>SQL </a:t>
            </a:r>
            <a:r>
              <a:rPr lang="ru-RU" sz="2400" dirty="0">
                <a:latin typeface="Calibri" pitchFamily="34" charset="0"/>
              </a:rPr>
              <a:t>кода и реализации является в </a:t>
            </a:r>
            <a:r>
              <a:rPr lang="en-US" sz="2400" dirty="0">
                <a:latin typeface="Calibri" pitchFamily="34" charset="0"/>
              </a:rPr>
              <a:t>Java </a:t>
            </a:r>
            <a:r>
              <a:rPr lang="ru-RU" sz="2400" dirty="0">
                <a:latin typeface="Calibri" pitchFamily="34" charset="0"/>
              </a:rPr>
              <a:t>антипаттерном (недействительно в Индии </a:t>
            </a:r>
            <a:r>
              <a:rPr lang="ru-RU" sz="2400" dirty="0">
                <a:latin typeface="Calibri" pitchFamily="34" charset="0"/>
                <a:sym typeface="Wingdings" pitchFamily="2" charset="2"/>
              </a:rPr>
              <a:t></a:t>
            </a:r>
            <a:r>
              <a:rPr lang="ru-RU" sz="2400" dirty="0">
                <a:latin typeface="Calibri" pitchFamily="34" charset="0"/>
              </a:rPr>
              <a:t>)</a:t>
            </a:r>
          </a:p>
          <a:p>
            <a:r>
              <a:rPr lang="ru-RU" sz="2400" dirty="0">
                <a:latin typeface="Calibri" pitchFamily="34" charset="0"/>
              </a:rPr>
              <a:t>Ни в коем случае не допускается вызов </a:t>
            </a:r>
            <a:r>
              <a:rPr lang="en-US" sz="2400" dirty="0">
                <a:latin typeface="Calibri" pitchFamily="34" charset="0"/>
              </a:rPr>
              <a:t>SQL</a:t>
            </a:r>
            <a:r>
              <a:rPr lang="ru-RU" sz="2400" dirty="0">
                <a:latin typeface="Calibri" pitchFamily="34" charset="0"/>
              </a:rPr>
              <a:t> из </a:t>
            </a:r>
            <a:r>
              <a:rPr lang="en-US" sz="2400" dirty="0">
                <a:latin typeface="Calibri" pitchFamily="34" charset="0"/>
              </a:rPr>
              <a:t>view </a:t>
            </a:r>
            <a:r>
              <a:rPr lang="ru-RU" sz="2400" dirty="0">
                <a:latin typeface="Calibri" pitchFamily="34" charset="0"/>
              </a:rPr>
              <a:t>или </a:t>
            </a:r>
            <a:r>
              <a:rPr lang="en-US" sz="2400" dirty="0">
                <a:latin typeface="Calibri" pitchFamily="34" charset="0"/>
              </a:rPr>
              <a:t>controller (MVC)</a:t>
            </a:r>
          </a:p>
          <a:p>
            <a:r>
              <a:rPr lang="ru-RU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Соединения лучше пуллировать</a:t>
            </a:r>
          </a:p>
          <a:p>
            <a:r>
              <a:rPr lang="ru-RU" sz="2400" dirty="0">
                <a:latin typeface="Calibri" pitchFamily="34" charset="0"/>
                <a:ea typeface="Verdana" pitchFamily="34" charset="0"/>
                <a:cs typeface="Calibri" pitchFamily="34" charset="0"/>
              </a:rPr>
              <a:t>А еще лучше использовать типовые решения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96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Agenda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Database</a:t>
            </a:r>
          </a:p>
          <a:p>
            <a:r>
              <a:rPr lang="en-US" sz="2800" dirty="0">
                <a:latin typeface="Calibri" pitchFamily="34" charset="0"/>
              </a:rPr>
              <a:t>Normalization</a:t>
            </a:r>
          </a:p>
          <a:p>
            <a:r>
              <a:rPr lang="en-US" sz="2800" dirty="0">
                <a:latin typeface="Calibri" pitchFamily="34" charset="0"/>
              </a:rPr>
              <a:t>JDBC</a:t>
            </a:r>
          </a:p>
          <a:p>
            <a:pPr lvl="1"/>
            <a:r>
              <a:rPr lang="en-US" sz="2800" dirty="0">
                <a:latin typeface="Calibri" pitchFamily="34" charset="0"/>
              </a:rPr>
              <a:t>Connection</a:t>
            </a:r>
            <a:endParaRPr lang="en-US" sz="2800" b="1" dirty="0">
              <a:latin typeface="Calibri" pitchFamily="34" charset="0"/>
            </a:endParaRPr>
          </a:p>
          <a:p>
            <a:pPr lvl="1"/>
            <a:r>
              <a:rPr lang="en-US" sz="2800" dirty="0" err="1">
                <a:latin typeface="Calibri" pitchFamily="34" charset="0"/>
              </a:rPr>
              <a:t>ResultSet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2800" dirty="0">
                <a:latin typeface="Calibri" pitchFamily="34" charset="0"/>
              </a:rPr>
              <a:t>Statement</a:t>
            </a:r>
          </a:p>
          <a:p>
            <a:r>
              <a:rPr lang="en-US" sz="2800" b="1" dirty="0" err="1">
                <a:solidFill>
                  <a:schemeClr val="tx2"/>
                </a:solidFill>
                <a:latin typeface="Calibri" pitchFamily="34" charset="0"/>
              </a:rPr>
              <a:t>MyBatis</a:t>
            </a:r>
            <a:endParaRPr lang="en-US" sz="2800" b="1" dirty="0">
              <a:solidFill>
                <a:schemeClr val="tx2"/>
              </a:solidFill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71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MyBatis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MyBatis</a:t>
            </a:r>
            <a:r>
              <a:rPr lang="en-US" sz="2800" dirty="0">
                <a:latin typeface="Calibri" pitchFamily="34" charset="0"/>
              </a:rPr>
              <a:t> = JDBC + Automapping</a:t>
            </a:r>
          </a:p>
          <a:p>
            <a:pPr lvl="1"/>
            <a:r>
              <a:rPr lang="ru-RU" sz="2400" dirty="0">
                <a:latin typeface="Calibri" pitchFamily="34" charset="0"/>
              </a:rPr>
              <a:t>Пишем запросы сами</a:t>
            </a:r>
          </a:p>
          <a:p>
            <a:pPr lvl="1"/>
            <a:r>
              <a:rPr lang="en-US" sz="2400" dirty="0" err="1">
                <a:latin typeface="Calibri" pitchFamily="34" charset="0"/>
              </a:rPr>
              <a:t>MyBatis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обрабатывает его и автоматически мапит результат</a:t>
            </a:r>
          </a:p>
          <a:p>
            <a:pPr lvl="2"/>
            <a:r>
              <a:rPr lang="ru-RU" sz="2400" dirty="0">
                <a:latin typeface="Calibri" pitchFamily="34" charset="0"/>
              </a:rPr>
              <a:t>Возможны корректировки</a:t>
            </a:r>
          </a:p>
          <a:p>
            <a:pPr lvl="1"/>
            <a:r>
              <a:rPr lang="en-US" sz="2400" dirty="0">
                <a:latin typeface="Calibri" pitchFamily="34" charset="0"/>
              </a:rPr>
              <a:t>JDBC like performance</a:t>
            </a:r>
          </a:p>
          <a:p>
            <a:pPr lvl="1"/>
            <a:r>
              <a:rPr lang="en-US" sz="2400" dirty="0">
                <a:latin typeface="Calibri" pitchFamily="34" charset="0"/>
              </a:rPr>
              <a:t>ORM like convenience</a:t>
            </a:r>
            <a:endParaRPr lang="ru-RU" sz="2400" dirty="0">
              <a:latin typeface="Calibri" pitchFamily="34" charset="0"/>
            </a:endParaRPr>
          </a:p>
          <a:p>
            <a:pPr lvl="1"/>
            <a:r>
              <a:rPr lang="ru-RU" sz="2400" dirty="0">
                <a:latin typeface="Calibri" pitchFamily="34" charset="0"/>
              </a:rPr>
              <a:t>Сохраняет гибкость в конфигурации запросов</a:t>
            </a:r>
          </a:p>
          <a:p>
            <a:pPr lvl="1"/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9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MyBatis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Simple SELECT</a:t>
            </a:r>
            <a:endParaRPr lang="ru-RU" sz="2400" dirty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F84990-B827-4843-BBFD-582B7A2C8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02403"/>
              </p:ext>
            </p:extLst>
          </p:nvPr>
        </p:nvGraphicFramePr>
        <p:xfrm>
          <a:off x="287338" y="1395413"/>
          <a:ext cx="8504237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8503842" imgH="4057682" progId="Word.Document.12">
                  <p:embed/>
                </p:oleObj>
              </mc:Choice>
              <mc:Fallback>
                <p:oleObj name="Document" r:id="rId3" imgW="8503842" imgH="40576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338" y="1395413"/>
                        <a:ext cx="8504237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54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MyBatis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Tricky SELECT</a:t>
            </a:r>
            <a:endParaRPr lang="ru-RU" sz="2400" dirty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B15CFC-520D-4770-B404-4B8A81E7E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44863"/>
              </p:ext>
            </p:extLst>
          </p:nvPr>
        </p:nvGraphicFramePr>
        <p:xfrm>
          <a:off x="411155" y="1398587"/>
          <a:ext cx="8759825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8760366" imgH="4061280" progId="Word.Document.12">
                  <p:embed/>
                </p:oleObj>
              </mc:Choice>
              <mc:Fallback>
                <p:oleObj name="Document" r:id="rId3" imgW="8760366" imgH="40612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55" y="1398587"/>
                        <a:ext cx="8759825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5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Database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Application</a:t>
            </a:r>
          </a:p>
          <a:p>
            <a:pPr lvl="1"/>
            <a:r>
              <a:rPr lang="en-US" sz="2800" dirty="0">
                <a:latin typeface="Calibri" pitchFamily="34" charset="0"/>
              </a:rPr>
              <a:t>Stateless</a:t>
            </a:r>
          </a:p>
          <a:p>
            <a:pPr lvl="1"/>
            <a:r>
              <a:rPr lang="en-US" sz="2800" dirty="0">
                <a:latin typeface="Calibri" pitchFamily="34" charset="0"/>
              </a:rPr>
              <a:t>Stateful</a:t>
            </a: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/>
          </a:p>
          <a:p>
            <a:pPr lvl="1"/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6948E-AAB3-4232-8355-E27C806C48FD}"/>
              </a:ext>
            </a:extLst>
          </p:cNvPr>
          <p:cNvSpPr/>
          <p:nvPr/>
        </p:nvSpPr>
        <p:spPr bwMode="auto">
          <a:xfrm>
            <a:off x="971600" y="2636912"/>
            <a:ext cx="194421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</a:p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AA41F-12C0-44EE-9BF2-BB2B6F89709C}"/>
              </a:ext>
            </a:extLst>
          </p:cNvPr>
          <p:cNvSpPr/>
          <p:nvPr/>
        </p:nvSpPr>
        <p:spPr bwMode="auto">
          <a:xfrm>
            <a:off x="5724128" y="2636912"/>
            <a:ext cx="1944216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</a:p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5C9B46-6B93-4628-86DB-54DE4EDD8818}"/>
              </a:ext>
            </a:extLst>
          </p:cNvPr>
          <p:cNvSpPr/>
          <p:nvPr/>
        </p:nvSpPr>
        <p:spPr bwMode="auto">
          <a:xfrm>
            <a:off x="971600" y="3861048"/>
            <a:ext cx="6696744" cy="288032"/>
          </a:xfrm>
          <a:prstGeom prst="rightArrow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50000">
                <a:srgbClr val="FFFF00">
                  <a:alpha val="50000"/>
                </a:srgbClr>
              </a:gs>
              <a:gs pos="100000">
                <a:srgbClr val="00B050">
                  <a:lumMod val="100000"/>
                  <a:alpha val="5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pic>
        <p:nvPicPr>
          <p:cNvPr id="6146" name="Picture 2" descr="Image result for lambda">
            <a:extLst>
              <a:ext uri="{FF2B5EF4-FFF2-40B4-BE49-F238E27FC236}">
                <a16:creationId xmlns:a16="http://schemas.microsoft.com/office/drawing/2014/main" id="{32CDB8B7-4834-4B5D-A8FC-B6F0EABE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74" y="4334384"/>
            <a:ext cx="1141560" cy="11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database">
            <a:extLst>
              <a:ext uri="{FF2B5EF4-FFF2-40B4-BE49-F238E27FC236}">
                <a16:creationId xmlns:a16="http://schemas.microsoft.com/office/drawing/2014/main" id="{E172048C-D6BF-400C-B85D-9DD5CD29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30" y="4342874"/>
            <a:ext cx="958416" cy="9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calculator icon">
            <a:extLst>
              <a:ext uri="{FF2B5EF4-FFF2-40B4-BE49-F238E27FC236}">
                <a16:creationId xmlns:a16="http://schemas.microsoft.com/office/drawing/2014/main" id="{059D8716-9E87-49D6-AEA7-C84E49F5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5" y="4325187"/>
            <a:ext cx="427769" cy="4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function icon">
            <a:extLst>
              <a:ext uri="{FF2B5EF4-FFF2-40B4-BE49-F238E27FC236}">
                <a16:creationId xmlns:a16="http://schemas.microsoft.com/office/drawing/2014/main" id="{EB84AC7D-C7B7-45DA-9304-210FBAAC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1" y="4986737"/>
            <a:ext cx="524431" cy="5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docker icon transparent">
            <a:extLst>
              <a:ext uri="{FF2B5EF4-FFF2-40B4-BE49-F238E27FC236}">
                <a16:creationId xmlns:a16="http://schemas.microsoft.com/office/drawing/2014/main" id="{19E2181A-FC6B-49CC-8B21-CC4277BD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091" y="4236783"/>
            <a:ext cx="529946" cy="5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docker icon transparent">
            <a:extLst>
              <a:ext uri="{FF2B5EF4-FFF2-40B4-BE49-F238E27FC236}">
                <a16:creationId xmlns:a16="http://schemas.microsoft.com/office/drawing/2014/main" id="{96B374B5-22AC-4F88-8046-7FC4740D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222" y="4954488"/>
            <a:ext cx="821684" cy="5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4F23BF-55D7-4D2E-8E28-66BC0F544053}"/>
              </a:ext>
            </a:extLst>
          </p:cNvPr>
          <p:cNvSpPr txBox="1"/>
          <p:nvPr/>
        </p:nvSpPr>
        <p:spPr>
          <a:xfrm>
            <a:off x="4932040" y="1129805"/>
            <a:ext cx="3368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Arial" pitchFamily="34" charset="0"/>
              </a:rPr>
              <a:t>А как хранить стейт?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2F1DA95-CBEF-4B7F-8EC3-2C1942E9476B}"/>
              </a:ext>
            </a:extLst>
          </p:cNvPr>
          <p:cNvSpPr/>
          <p:nvPr/>
        </p:nvSpPr>
        <p:spPr bwMode="auto">
          <a:xfrm>
            <a:off x="6444208" y="1844824"/>
            <a:ext cx="432048" cy="576064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2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</a:rPr>
              <a:t>MyBatis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Scripted DELETE</a:t>
            </a:r>
            <a:endParaRPr lang="ru-RU" sz="2400" dirty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8D75E33-52AE-49D7-8CF1-E0C984ECF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80054"/>
              </p:ext>
            </p:extLst>
          </p:nvPr>
        </p:nvGraphicFramePr>
        <p:xfrm>
          <a:off x="304800" y="1395413"/>
          <a:ext cx="8921750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8921054" imgH="4061280" progId="Word.Document.12">
                  <p:embed/>
                </p:oleObj>
              </mc:Choice>
              <mc:Fallback>
                <p:oleObj name="Document" r:id="rId3" imgW="8921054" imgH="40612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395413"/>
                        <a:ext cx="8921750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24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Database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Model</a:t>
            </a:r>
          </a:p>
          <a:p>
            <a:pPr lvl="1"/>
            <a:r>
              <a:rPr lang="en-US" sz="2800" dirty="0">
                <a:latin typeface="Calibri" pitchFamily="34" charset="0"/>
              </a:rPr>
              <a:t>Relational (MySQL, PostgreSQL)</a:t>
            </a:r>
          </a:p>
          <a:p>
            <a:pPr lvl="1"/>
            <a:r>
              <a:rPr lang="en-US" sz="2800" dirty="0">
                <a:latin typeface="Calibri" pitchFamily="34" charset="0"/>
              </a:rPr>
              <a:t>Hierarchical</a:t>
            </a:r>
          </a:p>
          <a:p>
            <a:pPr lvl="1"/>
            <a:r>
              <a:rPr lang="en-US" sz="2800" dirty="0">
                <a:latin typeface="Calibri" pitchFamily="34" charset="0"/>
              </a:rPr>
              <a:t>Network</a:t>
            </a:r>
          </a:p>
          <a:p>
            <a:pPr lvl="1"/>
            <a:r>
              <a:rPr lang="en-US" sz="2800" dirty="0">
                <a:latin typeface="Calibri" pitchFamily="34" charset="0"/>
              </a:rPr>
              <a:t>Object-relational</a:t>
            </a:r>
          </a:p>
          <a:p>
            <a:pPr lvl="1"/>
            <a:r>
              <a:rPr lang="en-US" sz="2800" dirty="0">
                <a:latin typeface="Calibri" pitchFamily="34" charset="0"/>
              </a:rPr>
              <a:t>XML</a:t>
            </a:r>
          </a:p>
          <a:p>
            <a:pPr lvl="1"/>
            <a:r>
              <a:rPr lang="en-US" sz="2800" dirty="0">
                <a:latin typeface="Calibri" pitchFamily="34" charset="0"/>
              </a:rPr>
              <a:t>NoSQL (MongoDB)</a:t>
            </a:r>
          </a:p>
          <a:p>
            <a:pPr lvl="1"/>
            <a:r>
              <a:rPr lang="en-US" sz="2800" dirty="0">
                <a:latin typeface="Calibri" pitchFamily="34" charset="0"/>
              </a:rPr>
              <a:t>Key-Value (Redis)</a:t>
            </a:r>
          </a:p>
          <a:p>
            <a:pPr lvl="1"/>
            <a:r>
              <a:rPr lang="en-US" sz="2800" dirty="0">
                <a:latin typeface="Calibri" pitchFamily="34" charset="0"/>
              </a:rPr>
              <a:t>File Storage</a:t>
            </a: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/>
          </a:p>
          <a:p>
            <a:pPr lvl="1"/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79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Database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Model</a:t>
            </a:r>
          </a:p>
          <a:p>
            <a:pPr lvl="1"/>
            <a:r>
              <a:rPr lang="en-US" sz="2800" b="1" dirty="0">
                <a:latin typeface="Calibri" pitchFamily="34" charset="0"/>
              </a:rPr>
              <a:t>Relational (MySQL, PostgreSQL)</a:t>
            </a:r>
          </a:p>
          <a:p>
            <a:pPr lvl="1"/>
            <a:r>
              <a:rPr lang="en-US" sz="2800" dirty="0">
                <a:latin typeface="Calibri" pitchFamily="34" charset="0"/>
              </a:rPr>
              <a:t>Hierarchical</a:t>
            </a:r>
          </a:p>
          <a:p>
            <a:pPr lvl="1"/>
            <a:r>
              <a:rPr lang="en-US" sz="2800" dirty="0">
                <a:latin typeface="Calibri" pitchFamily="34" charset="0"/>
              </a:rPr>
              <a:t>Network</a:t>
            </a:r>
          </a:p>
          <a:p>
            <a:pPr lvl="1"/>
            <a:r>
              <a:rPr lang="en-US" sz="2800" dirty="0">
                <a:latin typeface="Calibri" pitchFamily="34" charset="0"/>
              </a:rPr>
              <a:t>Object-relational</a:t>
            </a:r>
          </a:p>
          <a:p>
            <a:pPr lvl="1"/>
            <a:r>
              <a:rPr lang="en-US" sz="2800" dirty="0">
                <a:latin typeface="Calibri" pitchFamily="34" charset="0"/>
              </a:rPr>
              <a:t>XML</a:t>
            </a:r>
          </a:p>
          <a:p>
            <a:pPr lvl="1"/>
            <a:r>
              <a:rPr lang="en-US" sz="2800" dirty="0">
                <a:latin typeface="Calibri" pitchFamily="34" charset="0"/>
              </a:rPr>
              <a:t>NoSQL (MongoDB)</a:t>
            </a:r>
          </a:p>
          <a:p>
            <a:pPr lvl="1"/>
            <a:r>
              <a:rPr lang="en-US" sz="2800" dirty="0">
                <a:latin typeface="Calibri" pitchFamily="34" charset="0"/>
              </a:rPr>
              <a:t>Key-Value (Redis)</a:t>
            </a:r>
          </a:p>
          <a:p>
            <a:pPr lvl="1"/>
            <a:r>
              <a:rPr lang="en-US" sz="2800" dirty="0">
                <a:latin typeface="Calibri" pitchFamily="34" charset="0"/>
              </a:rPr>
              <a:t>File Storage</a:t>
            </a:r>
          </a:p>
          <a:p>
            <a:pPr lvl="1"/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/>
          </a:p>
          <a:p>
            <a:pPr lvl="1"/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64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Database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Model</a:t>
            </a:r>
          </a:p>
          <a:p>
            <a:pPr lvl="1"/>
            <a:r>
              <a:rPr lang="en-US" sz="2800" b="1" dirty="0">
                <a:latin typeface="Calibri" pitchFamily="34" charset="0"/>
              </a:rPr>
              <a:t>Relational (MySQL, PostgreSQL)</a:t>
            </a:r>
          </a:p>
          <a:p>
            <a:pPr marL="360363" lvl="1" indent="0">
              <a:buNone/>
            </a:pPr>
            <a:endParaRPr lang="ru-RU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Quiz</a:t>
            </a:r>
          </a:p>
          <a:p>
            <a:pPr lvl="1"/>
            <a:r>
              <a:rPr lang="ru-RU" sz="2800" dirty="0">
                <a:latin typeface="Calibri" pitchFamily="34" charset="0"/>
              </a:rPr>
              <a:t>А почему именно БД?</a:t>
            </a:r>
            <a:endParaRPr lang="en-US" sz="2800" dirty="0">
              <a:latin typeface="Calibri" pitchFamily="34" charset="0"/>
            </a:endParaRPr>
          </a:p>
          <a:p>
            <a:pPr lvl="1"/>
            <a:endParaRPr lang="en-US" sz="2800" dirty="0"/>
          </a:p>
          <a:p>
            <a:pPr lvl="1"/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50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Database Requirements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696"/>
            <a:ext cx="8532813" cy="3096344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Data structure</a:t>
            </a:r>
          </a:p>
          <a:p>
            <a:pPr lvl="1"/>
            <a:r>
              <a:rPr lang="en-US" sz="2400" dirty="0">
                <a:latin typeface="Calibri" pitchFamily="34" charset="0"/>
              </a:rPr>
              <a:t>Data modeling</a:t>
            </a:r>
          </a:p>
          <a:p>
            <a:pPr lvl="1"/>
            <a:r>
              <a:rPr lang="en-US" sz="2400" dirty="0">
                <a:latin typeface="Calibri" pitchFamily="34" charset="0"/>
              </a:rPr>
              <a:t>DDL</a:t>
            </a:r>
            <a:r>
              <a:rPr lang="ru-RU" sz="2400" dirty="0">
                <a:latin typeface="Calibri" pitchFamily="34" charset="0"/>
              </a:rPr>
              <a:t> (</a:t>
            </a:r>
            <a:r>
              <a:rPr lang="en-US" sz="2400" dirty="0">
                <a:latin typeface="Calibri" pitchFamily="34" charset="0"/>
              </a:rPr>
              <a:t>CREATE, DROP, ALTER</a:t>
            </a:r>
            <a:r>
              <a:rPr lang="ru-RU" sz="2400" dirty="0">
                <a:latin typeface="Calibri" pitchFamily="34" charset="0"/>
              </a:rPr>
              <a:t>)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Manipulate data</a:t>
            </a:r>
          </a:p>
          <a:p>
            <a:pPr lvl="1"/>
            <a:r>
              <a:rPr lang="en-US" sz="2400" dirty="0">
                <a:latin typeface="Calibri" pitchFamily="34" charset="0"/>
              </a:rPr>
              <a:t>DML (SELECT, INSERT, UPDATE, DELETE)</a:t>
            </a:r>
          </a:p>
          <a:p>
            <a:pPr lvl="1"/>
            <a:r>
              <a:rPr lang="en-US" sz="2400" dirty="0">
                <a:latin typeface="Calibri" pitchFamily="34" charset="0"/>
              </a:rPr>
              <a:t>QL (e.g. SQL)</a:t>
            </a:r>
          </a:p>
          <a:p>
            <a:r>
              <a:rPr lang="en-US" sz="2400" dirty="0">
                <a:latin typeface="Calibri" pitchFamily="34" charset="0"/>
              </a:rPr>
              <a:t>Data protection</a:t>
            </a:r>
          </a:p>
          <a:p>
            <a:pPr lvl="8"/>
            <a:r>
              <a:rPr lang="en-US" sz="2400" dirty="0">
                <a:latin typeface="Calibri" pitchFamily="34" charset="0"/>
              </a:rPr>
              <a:t>Availability</a:t>
            </a:r>
          </a:p>
          <a:p>
            <a:pPr lvl="8"/>
            <a:r>
              <a:rPr lang="en-US" sz="2400" dirty="0">
                <a:latin typeface="Calibri" pitchFamily="34" charset="0"/>
              </a:rPr>
              <a:t>Performance</a:t>
            </a:r>
          </a:p>
          <a:p>
            <a:pPr lvl="8"/>
            <a:r>
              <a:rPr lang="en-US" sz="2400" dirty="0">
                <a:latin typeface="Calibri" pitchFamily="34" charset="0"/>
              </a:rPr>
              <a:t>Isolation</a:t>
            </a:r>
          </a:p>
          <a:p>
            <a:pPr lvl="8"/>
            <a:r>
              <a:rPr lang="en-US" sz="2400" dirty="0">
                <a:latin typeface="Calibri" pitchFamily="34" charset="0"/>
              </a:rPr>
              <a:t>Recovery</a:t>
            </a:r>
          </a:p>
          <a:p>
            <a:pPr lvl="8"/>
            <a:r>
              <a:rPr lang="en-US" sz="2400" dirty="0">
                <a:latin typeface="Calibri" pitchFamily="34" charset="0"/>
              </a:rPr>
              <a:t>Backup and restore</a:t>
            </a:r>
          </a:p>
          <a:p>
            <a:pPr lvl="1"/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endParaRPr lang="ru-RU" sz="230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Relational DB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Calibri" pitchFamily="34" charset="0"/>
              </a:rPr>
              <a:t>Э</a:t>
            </a:r>
            <a:r>
              <a:rPr lang="en-US" sz="2400" dirty="0">
                <a:latin typeface="Calibri" pitchFamily="34" charset="0"/>
              </a:rPr>
              <a:t>.</a:t>
            </a:r>
            <a:r>
              <a:rPr lang="ru-RU" sz="2400" dirty="0">
                <a:latin typeface="Calibri" pitchFamily="34" charset="0"/>
              </a:rPr>
              <a:t> Кодд</a:t>
            </a:r>
            <a:r>
              <a:rPr lang="en-US" sz="2400" dirty="0">
                <a:latin typeface="Calibri" pitchFamily="34" charset="0"/>
              </a:rPr>
              <a:t> 1970</a:t>
            </a:r>
          </a:p>
          <a:p>
            <a:r>
              <a:rPr lang="en-US" sz="2400" dirty="0">
                <a:latin typeface="Calibri" pitchFamily="34" charset="0"/>
              </a:rPr>
              <a:t>Relations – Table; </a:t>
            </a:r>
            <a:r>
              <a:rPr lang="en-US" sz="2400" dirty="0" err="1">
                <a:latin typeface="Calibri" pitchFamily="34" charset="0"/>
              </a:rPr>
              <a:t>Tuple</a:t>
            </a:r>
            <a:r>
              <a:rPr lang="en-US" sz="2400" dirty="0">
                <a:latin typeface="Calibri" pitchFamily="34" charset="0"/>
              </a:rPr>
              <a:t> – Row; Attribute - Column</a:t>
            </a:r>
            <a:endParaRPr lang="ru-RU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Constraints</a:t>
            </a:r>
          </a:p>
          <a:p>
            <a:pPr lvl="1"/>
            <a:r>
              <a:rPr lang="en-US" sz="2400" dirty="0">
                <a:latin typeface="Calibri" pitchFamily="34" charset="0"/>
              </a:rPr>
              <a:t>PK</a:t>
            </a:r>
          </a:p>
          <a:p>
            <a:pPr lvl="1"/>
            <a:r>
              <a:rPr lang="en-US" sz="2400" dirty="0">
                <a:latin typeface="Calibri" pitchFamily="34" charset="0"/>
              </a:rPr>
              <a:t>FK</a:t>
            </a:r>
          </a:p>
          <a:p>
            <a:r>
              <a:rPr lang="ru-RU" sz="2400" dirty="0">
                <a:latin typeface="Calibri" pitchFamily="34" charset="0"/>
              </a:rPr>
              <a:t>Нормализация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</a:rPr>
              <a:t>1NF – 3NF</a:t>
            </a:r>
          </a:p>
          <a:p>
            <a:pPr lvl="1"/>
            <a:r>
              <a:rPr lang="en-US" sz="2400" dirty="0">
                <a:latin typeface="Calibri" pitchFamily="34" charset="0"/>
              </a:rPr>
              <a:t>BCNF</a:t>
            </a:r>
            <a:r>
              <a:rPr lang="ru-RU" sz="2400" dirty="0">
                <a:latin typeface="Calibri" pitchFamily="34" charset="0"/>
              </a:rPr>
              <a:t> (Бойса - Кодда)</a:t>
            </a:r>
            <a:endParaRPr lang="en-US" sz="2400" dirty="0">
              <a:latin typeface="Calibri" pitchFamily="34" charset="0"/>
            </a:endParaRPr>
          </a:p>
          <a:p>
            <a:pPr lvl="1"/>
            <a:r>
              <a:rPr lang="en-US" sz="2400" dirty="0">
                <a:latin typeface="Calibri" pitchFamily="34" charset="0"/>
              </a:rPr>
              <a:t>4NF</a:t>
            </a:r>
          </a:p>
          <a:p>
            <a:pPr lvl="1"/>
            <a:r>
              <a:rPr lang="en-US" sz="2400" dirty="0">
                <a:latin typeface="Calibri" pitchFamily="34" charset="0"/>
              </a:rPr>
              <a:t>5NF</a:t>
            </a:r>
          </a:p>
          <a:p>
            <a:pPr lvl="1"/>
            <a:r>
              <a:rPr lang="en-US" sz="2400" dirty="0">
                <a:latin typeface="Calibri" pitchFamily="34" charset="0"/>
              </a:rPr>
              <a:t>DKNF</a:t>
            </a:r>
            <a:r>
              <a:rPr lang="ru-RU" sz="2400" dirty="0">
                <a:latin typeface="Calibri" pitchFamily="34" charset="0"/>
              </a:rPr>
              <a:t> (Доменно-ключевая)</a:t>
            </a:r>
            <a:endParaRPr lang="en-US" sz="2400" dirty="0">
              <a:latin typeface="Calibri" pitchFamily="34" charset="0"/>
            </a:endParaRPr>
          </a:p>
          <a:p>
            <a:pPr lvl="1"/>
            <a:endParaRPr lang="ru-RU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27650" name="AutoShape 2" descr="http://upload.wikimedia.org/wikipedia/commons/8/87/Emp_Tables_%28Database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2" name="AutoShape 4" descr="http://upload.wikimedia.org/wikipedia/commons/8/87/Emp_Tables_%28Database%2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628800"/>
            <a:ext cx="57723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6105</TotalTime>
  <Words>877</Words>
  <Application>Microsoft Office PowerPoint</Application>
  <PresentationFormat>On-screen Show (4:3)</PresentationFormat>
  <Paragraphs>474</Paragraphs>
  <Slides>40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Narrow</vt:lpstr>
      <vt:lpstr>Calibri</vt:lpstr>
      <vt:lpstr>Tele-GroteskFet</vt:lpstr>
      <vt:lpstr>Tele-GroteskNor</vt:lpstr>
      <vt:lpstr>Verdana</vt:lpstr>
      <vt:lpstr>Wingdings</vt:lpstr>
      <vt:lpstr>lecture template</vt:lpstr>
      <vt:lpstr>Document</vt:lpstr>
      <vt:lpstr>Java Lecture  DB. JDBC</vt:lpstr>
      <vt:lpstr>Agenda</vt:lpstr>
      <vt:lpstr>Database</vt:lpstr>
      <vt:lpstr>Database</vt:lpstr>
      <vt:lpstr>Database</vt:lpstr>
      <vt:lpstr>Database</vt:lpstr>
      <vt:lpstr>Database</vt:lpstr>
      <vt:lpstr>Database Requirements</vt:lpstr>
      <vt:lpstr>Relational DB</vt:lpstr>
      <vt:lpstr>Agenda</vt:lpstr>
      <vt:lpstr>1 NF</vt:lpstr>
      <vt:lpstr>1 NF</vt:lpstr>
      <vt:lpstr>2 NF</vt:lpstr>
      <vt:lpstr>2 NF</vt:lpstr>
      <vt:lpstr>3 NF</vt:lpstr>
      <vt:lpstr>3 NF</vt:lpstr>
      <vt:lpstr>Denormalization</vt:lpstr>
      <vt:lpstr>Denormalization</vt:lpstr>
      <vt:lpstr>Denormalization</vt:lpstr>
      <vt:lpstr>Agenda</vt:lpstr>
      <vt:lpstr>JDBC </vt:lpstr>
      <vt:lpstr>Agenda</vt:lpstr>
      <vt:lpstr>Connection </vt:lpstr>
      <vt:lpstr>Connection </vt:lpstr>
      <vt:lpstr>Agenda</vt:lpstr>
      <vt:lpstr>ResultSet </vt:lpstr>
      <vt:lpstr>ResultSetMetaData </vt:lpstr>
      <vt:lpstr>Connection Pool</vt:lpstr>
      <vt:lpstr>Agenda</vt:lpstr>
      <vt:lpstr>Statements </vt:lpstr>
      <vt:lpstr>Statements </vt:lpstr>
      <vt:lpstr>PreparedStatement </vt:lpstr>
      <vt:lpstr>CallableStatement </vt:lpstr>
      <vt:lpstr>Общие правила </vt:lpstr>
      <vt:lpstr>Архитектура доступа к данным </vt:lpstr>
      <vt:lpstr>Agenda</vt:lpstr>
      <vt:lpstr>MyBatis</vt:lpstr>
      <vt:lpstr>MyBatis</vt:lpstr>
      <vt:lpstr>MyBatis</vt:lpstr>
      <vt:lpstr>MyBatis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Dubovitskiy Evgeniy</cp:lastModifiedBy>
  <cp:revision>426</cp:revision>
  <cp:lastPrinted>2008-10-06T12:12:35Z</cp:lastPrinted>
  <dcterms:created xsi:type="dcterms:W3CDTF">2011-07-27T18:24:16Z</dcterms:created>
  <dcterms:modified xsi:type="dcterms:W3CDTF">2019-07-25T11:29:23Z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