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3"/>
  </p:notesMasterIdLst>
  <p:handoutMasterIdLst>
    <p:handoutMasterId r:id="rId74"/>
  </p:handoutMasterIdLst>
  <p:sldIdLst>
    <p:sldId id="256" r:id="rId2"/>
    <p:sldId id="301" r:id="rId3"/>
    <p:sldId id="305" r:id="rId4"/>
    <p:sldId id="308" r:id="rId5"/>
    <p:sldId id="304" r:id="rId6"/>
    <p:sldId id="306" r:id="rId7"/>
    <p:sldId id="299" r:id="rId8"/>
    <p:sldId id="307" r:id="rId9"/>
    <p:sldId id="300" r:id="rId10"/>
    <p:sldId id="313" r:id="rId11"/>
    <p:sldId id="314" r:id="rId12"/>
    <p:sldId id="316" r:id="rId13"/>
    <p:sldId id="315"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64" r:id="rId32"/>
    <p:sldId id="334" r:id="rId33"/>
    <p:sldId id="335" r:id="rId34"/>
    <p:sldId id="336" r:id="rId35"/>
    <p:sldId id="337" r:id="rId36"/>
    <p:sldId id="338" r:id="rId37"/>
    <p:sldId id="339" r:id="rId38"/>
    <p:sldId id="340" r:id="rId39"/>
    <p:sldId id="341" r:id="rId40"/>
    <p:sldId id="342" r:id="rId41"/>
    <p:sldId id="343" r:id="rId42"/>
    <p:sldId id="344" r:id="rId43"/>
    <p:sldId id="272" r:id="rId44"/>
    <p:sldId id="345" r:id="rId45"/>
    <p:sldId id="273" r:id="rId46"/>
    <p:sldId id="268" r:id="rId47"/>
    <p:sldId id="346" r:id="rId48"/>
    <p:sldId id="347" r:id="rId49"/>
    <p:sldId id="274" r:id="rId50"/>
    <p:sldId id="280" r:id="rId51"/>
    <p:sldId id="275" r:id="rId52"/>
    <p:sldId id="283" r:id="rId53"/>
    <p:sldId id="276" r:id="rId54"/>
    <p:sldId id="277" r:id="rId55"/>
    <p:sldId id="350" r:id="rId56"/>
    <p:sldId id="351" r:id="rId57"/>
    <p:sldId id="352" r:id="rId58"/>
    <p:sldId id="359" r:id="rId59"/>
    <p:sldId id="360" r:id="rId60"/>
    <p:sldId id="353" r:id="rId61"/>
    <p:sldId id="354" r:id="rId62"/>
    <p:sldId id="355" r:id="rId63"/>
    <p:sldId id="356" r:id="rId64"/>
    <p:sldId id="357" r:id="rId65"/>
    <p:sldId id="293" r:id="rId66"/>
    <p:sldId id="358" r:id="rId67"/>
    <p:sldId id="279" r:id="rId68"/>
    <p:sldId id="361" r:id="rId69"/>
    <p:sldId id="362" r:id="rId70"/>
    <p:sldId id="363" r:id="rId71"/>
    <p:sldId id="303" r:id="rId72"/>
  </p:sldIdLst>
  <p:sldSz cx="9144000" cy="6858000" type="screen4x3"/>
  <p:notesSz cx="6799263" cy="9931400"/>
  <p:defaultTextStyle>
    <a:defPPr>
      <a:defRPr lang="de-DE"/>
    </a:defPPr>
    <a:lvl1pPr algn="l" rtl="0" fontAlgn="base">
      <a:spcBef>
        <a:spcPct val="0"/>
      </a:spcBef>
      <a:spcAft>
        <a:spcPct val="0"/>
      </a:spcAft>
      <a:defRPr sz="2000" kern="1200">
        <a:solidFill>
          <a:schemeClr val="tx1"/>
        </a:solidFill>
        <a:latin typeface="Tele-GroteskNor" pitchFamily="2" charset="0"/>
        <a:ea typeface="+mn-ea"/>
        <a:cs typeface="Arial" charset="0"/>
      </a:defRPr>
    </a:lvl1pPr>
    <a:lvl2pPr marL="457200" algn="l" rtl="0" fontAlgn="base">
      <a:spcBef>
        <a:spcPct val="0"/>
      </a:spcBef>
      <a:spcAft>
        <a:spcPct val="0"/>
      </a:spcAft>
      <a:defRPr sz="2000" kern="1200">
        <a:solidFill>
          <a:schemeClr val="tx1"/>
        </a:solidFill>
        <a:latin typeface="Tele-GroteskNor" pitchFamily="2" charset="0"/>
        <a:ea typeface="+mn-ea"/>
        <a:cs typeface="Arial" charset="0"/>
      </a:defRPr>
    </a:lvl2pPr>
    <a:lvl3pPr marL="914400" algn="l" rtl="0" fontAlgn="base">
      <a:spcBef>
        <a:spcPct val="0"/>
      </a:spcBef>
      <a:spcAft>
        <a:spcPct val="0"/>
      </a:spcAft>
      <a:defRPr sz="2000" kern="1200">
        <a:solidFill>
          <a:schemeClr val="tx1"/>
        </a:solidFill>
        <a:latin typeface="Tele-GroteskNor" pitchFamily="2" charset="0"/>
        <a:ea typeface="+mn-ea"/>
        <a:cs typeface="Arial" charset="0"/>
      </a:defRPr>
    </a:lvl3pPr>
    <a:lvl4pPr marL="1371600" algn="l" rtl="0" fontAlgn="base">
      <a:spcBef>
        <a:spcPct val="0"/>
      </a:spcBef>
      <a:spcAft>
        <a:spcPct val="0"/>
      </a:spcAft>
      <a:defRPr sz="2000" kern="1200">
        <a:solidFill>
          <a:schemeClr val="tx1"/>
        </a:solidFill>
        <a:latin typeface="Tele-GroteskNor" pitchFamily="2" charset="0"/>
        <a:ea typeface="+mn-ea"/>
        <a:cs typeface="Arial" charset="0"/>
      </a:defRPr>
    </a:lvl4pPr>
    <a:lvl5pPr marL="1828800" algn="l" rtl="0" fontAlgn="base">
      <a:spcBef>
        <a:spcPct val="0"/>
      </a:spcBef>
      <a:spcAft>
        <a:spcPct val="0"/>
      </a:spcAft>
      <a:defRPr sz="2000" kern="1200">
        <a:solidFill>
          <a:schemeClr val="tx1"/>
        </a:solidFill>
        <a:latin typeface="Tele-GroteskNor" pitchFamily="2" charset="0"/>
        <a:ea typeface="+mn-ea"/>
        <a:cs typeface="Arial" charset="0"/>
      </a:defRPr>
    </a:lvl5pPr>
    <a:lvl6pPr marL="2286000" algn="l" defTabSz="914400" rtl="0" eaLnBrk="1" latinLnBrk="0" hangingPunct="1">
      <a:defRPr sz="2000" kern="1200">
        <a:solidFill>
          <a:schemeClr val="tx1"/>
        </a:solidFill>
        <a:latin typeface="Tele-GroteskNor" pitchFamily="2" charset="0"/>
        <a:ea typeface="+mn-ea"/>
        <a:cs typeface="Arial" charset="0"/>
      </a:defRPr>
    </a:lvl6pPr>
    <a:lvl7pPr marL="2743200" algn="l" defTabSz="914400" rtl="0" eaLnBrk="1" latinLnBrk="0" hangingPunct="1">
      <a:defRPr sz="2000" kern="1200">
        <a:solidFill>
          <a:schemeClr val="tx1"/>
        </a:solidFill>
        <a:latin typeface="Tele-GroteskNor" pitchFamily="2" charset="0"/>
        <a:ea typeface="+mn-ea"/>
        <a:cs typeface="Arial" charset="0"/>
      </a:defRPr>
    </a:lvl7pPr>
    <a:lvl8pPr marL="3200400" algn="l" defTabSz="914400" rtl="0" eaLnBrk="1" latinLnBrk="0" hangingPunct="1">
      <a:defRPr sz="2000" kern="1200">
        <a:solidFill>
          <a:schemeClr val="tx1"/>
        </a:solidFill>
        <a:latin typeface="Tele-GroteskNor" pitchFamily="2" charset="0"/>
        <a:ea typeface="+mn-ea"/>
        <a:cs typeface="Arial" charset="0"/>
      </a:defRPr>
    </a:lvl8pPr>
    <a:lvl9pPr marL="3657600" algn="l" defTabSz="914400" rtl="0" eaLnBrk="1" latinLnBrk="0" hangingPunct="1">
      <a:defRPr sz="2000" kern="1200">
        <a:solidFill>
          <a:schemeClr val="tx1"/>
        </a:solidFill>
        <a:latin typeface="Tele-GroteskNor" pitchFamily="2" charset="0"/>
        <a:ea typeface="+mn-ea"/>
        <a:cs typeface="Arial" charset="0"/>
      </a:defRPr>
    </a:lvl9pPr>
  </p:defaultTextStyle>
  <p:extLst>
    <p:ext uri="{EFAFB233-063F-42B5-8137-9DF3F51BA10A}">
      <p15:sldGuideLst xmlns:p15="http://schemas.microsoft.com/office/powerpoint/2012/main">
        <p15:guide id="1" orient="horz" pos="37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7BAB"/>
    <a:srgbClr val="EDA95A"/>
    <a:srgbClr val="DDD674"/>
    <a:srgbClr val="BABD5A"/>
    <a:srgbClr val="64B9E4"/>
    <a:srgbClr val="CCCCCC"/>
    <a:srgbClr val="26262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3142" autoAdjust="0"/>
  </p:normalViewPr>
  <p:slideViewPr>
    <p:cSldViewPr>
      <p:cViewPr varScale="1">
        <p:scale>
          <a:sx n="82" d="100"/>
          <a:sy n="82" d="100"/>
        </p:scale>
        <p:origin x="1474" y="62"/>
      </p:cViewPr>
      <p:guideLst>
        <p:guide orient="horz" pos="3793"/>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dt" sz="quarter" idx="1"/>
          </p:nvPr>
        </p:nvSpPr>
        <p:spPr bwMode="auto">
          <a:xfrm>
            <a:off x="2959100" y="9525"/>
            <a:ext cx="3302000" cy="1285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smtClean="0">
                <a:cs typeface="Arial" charset="0"/>
              </a:defRPr>
            </a:lvl1pPr>
          </a:lstStyle>
          <a:p>
            <a:pPr>
              <a:defRPr/>
            </a:pPr>
            <a:fld id="{37871109-B94C-4714-B1A9-8B797842DEC0}" type="datetime1">
              <a:rPr lang="ru-RU"/>
              <a:pPr>
                <a:defRPr/>
              </a:pPr>
              <a:t>23.11.2018</a:t>
            </a:fld>
            <a:endParaRPr lang="de-DE" dirty="0"/>
          </a:p>
        </p:txBody>
      </p:sp>
      <p:sp>
        <p:nvSpPr>
          <p:cNvPr id="27653" name="Rectangle 5"/>
          <p:cNvSpPr>
            <a:spLocks noGrp="1" noChangeArrowheads="1"/>
          </p:cNvSpPr>
          <p:nvPr>
            <p:ph type="sldNum" sz="quarter" idx="3"/>
          </p:nvPr>
        </p:nvSpPr>
        <p:spPr bwMode="auto">
          <a:xfrm>
            <a:off x="2959100" y="203200"/>
            <a:ext cx="3302000" cy="1285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fld id="{9EB3D6C2-9D9F-4087-A8C7-37EAF6333678}" type="slidenum">
              <a:rPr lang="de-DE"/>
              <a:pPr>
                <a:defRPr/>
              </a:pPr>
              <a:t>‹#›</a:t>
            </a:fld>
            <a:endParaRPr lang="de-DE" dirty="0"/>
          </a:p>
        </p:txBody>
      </p:sp>
      <p:sp>
        <p:nvSpPr>
          <p:cNvPr id="6152" name="Rectangle 8"/>
          <p:cNvSpPr>
            <a:spLocks noGrp="1" noChangeArrowheads="1"/>
          </p:cNvSpPr>
          <p:nvPr>
            <p:ph type="hdr" sz="quarter"/>
          </p:nvPr>
        </p:nvSpPr>
        <p:spPr bwMode="auto">
          <a:xfrm>
            <a:off x="2959100" y="106363"/>
            <a:ext cx="3302000" cy="128587"/>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r>
              <a:rPr lang="de-DE" dirty="0"/>
              <a:t>–streng vertraulich, vertraulich, intern, öffentlich–                         Autor / Thema der Präsentation</a:t>
            </a:r>
          </a:p>
        </p:txBody>
      </p:sp>
      <p:pic>
        <p:nvPicPr>
          <p:cNvPr id="14341" name="Picture 11" descr="T_Kurzform_1K"/>
          <p:cNvPicPr>
            <a:picLocks noChangeAspect="1" noChangeArrowheads="1"/>
          </p:cNvPicPr>
          <p:nvPr/>
        </p:nvPicPr>
        <p:blipFill>
          <a:blip r:embed="rId2">
            <a:extLst>
              <a:ext uri="{28A0092B-C50C-407E-A947-70E740481C1C}">
                <a14:useLocalDpi xmlns:a14="http://schemas.microsoft.com/office/drawing/2010/main" val="0"/>
              </a:ext>
            </a:extLst>
          </a:blip>
          <a:srcRect l="2551" t="23399" r="2734" b="23399"/>
          <a:stretch>
            <a:fillRect/>
          </a:stretch>
        </p:blipFill>
        <p:spPr bwMode="auto">
          <a:xfrm>
            <a:off x="585788" y="1588"/>
            <a:ext cx="16303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3687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4"/>
          <p:cNvSpPr>
            <a:spLocks noGrp="1" noRot="1" noChangeAspect="1" noChangeArrowheads="1" noTextEdit="1"/>
          </p:cNvSpPr>
          <p:nvPr>
            <p:ph type="sldImg" idx="2"/>
          </p:nvPr>
        </p:nvSpPr>
        <p:spPr bwMode="auto">
          <a:xfrm>
            <a:off x="742950" y="820738"/>
            <a:ext cx="5316538" cy="3987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542925" y="5043488"/>
            <a:ext cx="5718175" cy="4302125"/>
          </a:xfrm>
          <a:prstGeom prst="rect">
            <a:avLst/>
          </a:prstGeom>
          <a:noFill/>
          <a:ln w="9525">
            <a:noFill/>
            <a:miter lim="800000"/>
            <a:headEnd/>
            <a:tailEnd/>
          </a:ln>
          <a:effectLst/>
        </p:spPr>
        <p:txBody>
          <a:bodyPr vert="horz" wrap="square" lIns="92168" tIns="46084" rIns="92168" bIns="46084"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7651" name="Rectangle 3"/>
          <p:cNvSpPr>
            <a:spLocks noGrp="1" noChangeArrowheads="1"/>
          </p:cNvSpPr>
          <p:nvPr>
            <p:ph type="dt" sz="quarter" idx="1"/>
          </p:nvPr>
        </p:nvSpPr>
        <p:spPr bwMode="auto">
          <a:xfrm>
            <a:off x="2959100" y="9525"/>
            <a:ext cx="3302000" cy="1285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smtClean="0">
                <a:cs typeface="Arial" charset="0"/>
              </a:defRPr>
            </a:lvl1pPr>
          </a:lstStyle>
          <a:p>
            <a:pPr>
              <a:defRPr/>
            </a:pPr>
            <a:fld id="{B48130D8-D23E-4A4E-A28F-892323674FBE}" type="datetime1">
              <a:rPr lang="ru-RU"/>
              <a:pPr>
                <a:defRPr/>
              </a:pPr>
              <a:t>23.11.2018</a:t>
            </a:fld>
            <a:endParaRPr lang="de-DE" dirty="0"/>
          </a:p>
        </p:txBody>
      </p:sp>
      <p:sp>
        <p:nvSpPr>
          <p:cNvPr id="27653" name="Rectangle 5"/>
          <p:cNvSpPr>
            <a:spLocks noGrp="1" noChangeArrowheads="1"/>
          </p:cNvSpPr>
          <p:nvPr>
            <p:ph type="sldNum" sz="quarter" idx="3"/>
          </p:nvPr>
        </p:nvSpPr>
        <p:spPr bwMode="auto">
          <a:xfrm>
            <a:off x="2959100" y="203200"/>
            <a:ext cx="3302000" cy="1285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fld id="{0EC253D9-6D54-46DB-A7B4-6C8C45063CFE}" type="slidenum">
              <a:rPr lang="de-DE"/>
              <a:pPr>
                <a:defRPr/>
              </a:pPr>
              <a:t>‹#›</a:t>
            </a:fld>
            <a:endParaRPr lang="de-DE" dirty="0"/>
          </a:p>
        </p:txBody>
      </p:sp>
      <p:sp>
        <p:nvSpPr>
          <p:cNvPr id="8208" name="Rectangle 16"/>
          <p:cNvSpPr>
            <a:spLocks noGrp="1" noChangeArrowheads="1"/>
          </p:cNvSpPr>
          <p:nvPr>
            <p:ph type="hdr" sz="quarter"/>
          </p:nvPr>
        </p:nvSpPr>
        <p:spPr bwMode="auto">
          <a:xfrm>
            <a:off x="2959100" y="106363"/>
            <a:ext cx="3302000" cy="128587"/>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r>
              <a:rPr lang="de-DE" dirty="0"/>
              <a:t>–streng vertraulich, vertraulich, intern, öffentlich–                         Autor / Thema der Präsentation</a:t>
            </a:r>
          </a:p>
        </p:txBody>
      </p:sp>
      <p:pic>
        <p:nvPicPr>
          <p:cNvPr id="13319" name="Picture 17" descr="T_Kurzform_1K"/>
          <p:cNvPicPr>
            <a:picLocks noChangeAspect="1" noChangeArrowheads="1"/>
          </p:cNvPicPr>
          <p:nvPr/>
        </p:nvPicPr>
        <p:blipFill>
          <a:blip r:embed="rId2">
            <a:extLst>
              <a:ext uri="{28A0092B-C50C-407E-A947-70E740481C1C}">
                <a14:useLocalDpi xmlns:a14="http://schemas.microsoft.com/office/drawing/2010/main" val="0"/>
              </a:ext>
            </a:extLst>
          </a:blip>
          <a:srcRect l="2551" t="23399" r="2734" b="23399"/>
          <a:stretch>
            <a:fillRect/>
          </a:stretch>
        </p:blipFill>
        <p:spPr bwMode="auto">
          <a:xfrm>
            <a:off x="585788" y="1588"/>
            <a:ext cx="16303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7740387"/>
      </p:ext>
    </p:extLst>
  </p:cSld>
  <p:clrMap bg1="lt1" tx1="dk1" bg2="lt2" tx2="dk2" accent1="accent1" accent2="accent2" accent3="accent3" accent4="accent4" accent5="accent5" accent6="accent6" hlink="hlink" folHlink="folHlink"/>
  <p:hf sldNum="0" hdr="0" ftr="0"/>
  <p:notesStyle>
    <a:lvl1pPr marL="180975" indent="-180975"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1pPr>
    <a:lvl2pPr marL="541338" indent="-2032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2pPr>
    <a:lvl3pPr marL="903288"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3pPr>
    <a:lvl4pPr marL="1263650" indent="-1905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4pPr>
    <a:lvl5pPr marL="1625600"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Date Placeholder 3"/>
          <p:cNvSpPr>
            <a:spLocks noGrp="1"/>
          </p:cNvSpPr>
          <p:nvPr>
            <p:ph type="dt" sz="quarter" idx="10"/>
          </p:nvPr>
        </p:nvSpPr>
        <p:spPr/>
        <p:txBody>
          <a:bodyPr/>
          <a:lstStyle/>
          <a:p>
            <a:pPr>
              <a:defRPr/>
            </a:pPr>
            <a:fld id="{B48130D8-D23E-4A4E-A28F-892323674FBE}" type="datetime1">
              <a:rPr lang="ru-RU" smtClean="0"/>
              <a:pPr>
                <a:defRPr/>
              </a:pPr>
              <a:t>23.11.2018</a:t>
            </a:fld>
            <a:endParaRPr lang="de-DE" dirty="0"/>
          </a:p>
        </p:txBody>
      </p:sp>
    </p:spTree>
    <p:extLst>
      <p:ext uri="{BB962C8B-B14F-4D97-AF65-F5344CB8AC3E}">
        <p14:creationId xmlns:p14="http://schemas.microsoft.com/office/powerpoint/2010/main" val="131981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Date Placeholder 3"/>
          <p:cNvSpPr>
            <a:spLocks noGrp="1"/>
          </p:cNvSpPr>
          <p:nvPr>
            <p:ph type="dt" sz="quarter" idx="10"/>
          </p:nvPr>
        </p:nvSpPr>
        <p:spPr/>
        <p:txBody>
          <a:bodyPr/>
          <a:lstStyle/>
          <a:p>
            <a:pPr>
              <a:defRPr/>
            </a:pPr>
            <a:fld id="{B48130D8-D23E-4A4E-A28F-892323674FBE}" type="datetime1">
              <a:rPr lang="ru-RU" smtClean="0"/>
              <a:pPr>
                <a:defRPr/>
              </a:pPr>
              <a:t>23.11.2018</a:t>
            </a:fld>
            <a:endParaRPr lang="de-DE" dirty="0"/>
          </a:p>
        </p:txBody>
      </p:sp>
    </p:spTree>
    <p:extLst>
      <p:ext uri="{BB962C8B-B14F-4D97-AF65-F5344CB8AC3E}">
        <p14:creationId xmlns:p14="http://schemas.microsoft.com/office/powerpoint/2010/main" val="986368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1"/>
        </a:solidFill>
        <a:effectLst/>
      </p:bgPr>
    </p:bg>
    <p:spTree>
      <p:nvGrpSpPr>
        <p:cNvPr id="1" name=""/>
        <p:cNvGrpSpPr/>
        <p:nvPr/>
      </p:nvGrpSpPr>
      <p:grpSpPr>
        <a:xfrm>
          <a:off x="0" y="0"/>
          <a:ext cx="0" cy="0"/>
          <a:chOff x="0" y="0"/>
          <a:chExt cx="0" cy="0"/>
        </a:xfrm>
      </p:grpSpPr>
      <p:pic>
        <p:nvPicPr>
          <p:cNvPr id="4" name="Picture 12" descr="T_Menschen_Blanko"/>
          <p:cNvPicPr>
            <a:picLocks noChangeAspect="1" noChangeArrowheads="1"/>
          </p:cNvPicPr>
          <p:nvPr/>
        </p:nvPicPr>
        <p:blipFill>
          <a:blip r:embed="rId2">
            <a:extLst>
              <a:ext uri="{28A0092B-C50C-407E-A947-70E740481C1C}">
                <a14:useLocalDpi xmlns:a14="http://schemas.microsoft.com/office/drawing/2010/main" val="0"/>
              </a:ext>
            </a:extLst>
          </a:blip>
          <a:srcRect t="14970"/>
          <a:stretch>
            <a:fillRect/>
          </a:stretch>
        </p:blipFill>
        <p:spPr bwMode="auto">
          <a:xfrm>
            <a:off x="2771775" y="0"/>
            <a:ext cx="5821363"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5"/>
          <p:cNvSpPr>
            <a:spLocks noGrp="1" noChangeArrowheads="1"/>
          </p:cNvSpPr>
          <p:nvPr>
            <p:ph type="ctrTitle"/>
          </p:nvPr>
        </p:nvSpPr>
        <p:spPr>
          <a:xfrm>
            <a:off x="304801" y="3603029"/>
            <a:ext cx="4123184" cy="1554163"/>
          </a:xfrm>
        </p:spPr>
        <p:txBody>
          <a:bodyPr lIns="216000" tIns="126000"/>
          <a:lstStyle>
            <a:lvl1pPr>
              <a:defRPr sz="3200">
                <a:effectLst>
                  <a:outerShdw blurRad="38100" dist="38100" dir="2700000" algn="tl">
                    <a:srgbClr val="000000">
                      <a:alpha val="43137"/>
                    </a:srgbClr>
                  </a:outerShdw>
                </a:effectLst>
              </a:defRPr>
            </a:lvl1pPr>
          </a:lstStyle>
          <a:p>
            <a:r>
              <a:rPr lang="en-US" smtClean="0"/>
              <a:t>Click to edit Master title style</a:t>
            </a:r>
            <a:endParaRPr lang="de-DE" dirty="0"/>
          </a:p>
        </p:txBody>
      </p:sp>
      <p:sp>
        <p:nvSpPr>
          <p:cNvPr id="8" name="Rectangle 9"/>
          <p:cNvSpPr>
            <a:spLocks noGrp="1" noChangeArrowheads="1"/>
          </p:cNvSpPr>
          <p:nvPr>
            <p:ph type="sldNum" sz="quarter" idx="12"/>
          </p:nvPr>
        </p:nvSpPr>
        <p:spPr/>
        <p:txBody>
          <a:bodyPr/>
          <a:lstStyle>
            <a:lvl1pPr>
              <a:defRPr smtClean="0"/>
            </a:lvl1pPr>
          </a:lstStyle>
          <a:p>
            <a:pPr>
              <a:defRPr/>
            </a:pPr>
            <a:fld id="{1D384DBC-BD4F-4EB0-A293-DF20630571D5}" type="slidenum">
              <a:rPr lang="de-DE"/>
              <a:pPr>
                <a:defRPr/>
              </a:pPr>
              <a:t>‹#›</a:t>
            </a:fld>
            <a:endParaRPr lang="de-DE" dirty="0"/>
          </a:p>
        </p:txBody>
      </p:sp>
      <p:pic>
        <p:nvPicPr>
          <p:cNvPr id="7" name="Picture 8" descr="TSY_PPT_Label_neu"/>
          <p:cNvPicPr preferRelativeResize="0">
            <a:picLocks noChangeAspect="1" noChangeArrowheads="1"/>
          </p:cNvPicPr>
          <p:nvPr userDrawn="1"/>
        </p:nvPicPr>
        <p:blipFill>
          <a:blip r:embed="rId3"/>
          <a:srcRect r="84" b="1210"/>
          <a:stretch>
            <a:fillRect/>
          </a:stretch>
        </p:blipFill>
        <p:spPr bwMode="auto">
          <a:xfrm>
            <a:off x="304800" y="5929330"/>
            <a:ext cx="8524875" cy="587375"/>
          </a:xfrm>
          <a:prstGeom prst="rect">
            <a:avLst/>
          </a:prstGeom>
          <a:noFill/>
          <a:effectLst/>
        </p:spPr>
      </p:pic>
      <p:sp>
        <p:nvSpPr>
          <p:cNvPr id="67588" name="Rectangle 4"/>
          <p:cNvSpPr>
            <a:spLocks noGrp="1" noChangeArrowheads="1"/>
          </p:cNvSpPr>
          <p:nvPr>
            <p:ph type="subTitle" idx="1"/>
          </p:nvPr>
        </p:nvSpPr>
        <p:spPr>
          <a:xfrm>
            <a:off x="304800" y="5949280"/>
            <a:ext cx="8532813" cy="281434"/>
          </a:xfrm>
        </p:spPr>
        <p:txBody>
          <a:bodyPr lIns="234000"/>
          <a:lstStyle>
            <a:lvl1pPr marL="0" indent="0" algn="r">
              <a:buFont typeface="Wingdings" pitchFamily="2" charset="2"/>
              <a:buNone/>
              <a:defRPr sz="1600">
                <a:effectLst>
                  <a:outerShdw blurRad="38100" dist="38100" dir="2700000" algn="tl">
                    <a:srgbClr val="000000">
                      <a:alpha val="43137"/>
                    </a:srgbClr>
                  </a:outerShdw>
                </a:effectLst>
                <a:latin typeface="Arial Narrow" pitchFamily="34" charset="0"/>
              </a:defRPr>
            </a:lvl1pPr>
          </a:lstStyle>
          <a:p>
            <a:r>
              <a:rPr lang="en-US" smtClean="0"/>
              <a:t>Click to edit Master subtitle style</a:t>
            </a:r>
            <a:endParaRPr lang="de-DE" dirty="0"/>
          </a:p>
        </p:txBody>
      </p:sp>
    </p:spTree>
    <p:extLst>
      <p:ext uri="{BB962C8B-B14F-4D97-AF65-F5344CB8AC3E}">
        <p14:creationId xmlns:p14="http://schemas.microsoft.com/office/powerpoint/2010/main" val="9234085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Rectangle 5"/>
          <p:cNvSpPr>
            <a:spLocks noGrp="1" noChangeArrowheads="1"/>
          </p:cNvSpPr>
          <p:nvPr>
            <p:ph type="sldNum" sz="quarter" idx="12"/>
          </p:nvPr>
        </p:nvSpPr>
        <p:spPr>
          <a:ln/>
        </p:spPr>
        <p:txBody>
          <a:bodyPr/>
          <a:lstStyle>
            <a:lvl1pPr>
              <a:defRPr/>
            </a:lvl1pPr>
          </a:lstStyle>
          <a:p>
            <a:pPr>
              <a:defRPr/>
            </a:pPr>
            <a:fld id="{30F7413B-4F20-4754-AC27-266A06348B94}" type="slidenum">
              <a:rPr lang="de-DE"/>
              <a:pPr>
                <a:defRPr/>
              </a:pPr>
              <a:t>‹#›</a:t>
            </a:fld>
            <a:endParaRPr lang="de-DE" dirty="0"/>
          </a:p>
        </p:txBody>
      </p:sp>
    </p:spTree>
    <p:extLst>
      <p:ext uri="{BB962C8B-B14F-4D97-AF65-F5344CB8AC3E}">
        <p14:creationId xmlns:p14="http://schemas.microsoft.com/office/powerpoint/2010/main" val="34852748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2013" cy="56388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304800" y="304800"/>
            <a:ext cx="62484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Rectangle 5"/>
          <p:cNvSpPr>
            <a:spLocks noGrp="1" noChangeArrowheads="1"/>
          </p:cNvSpPr>
          <p:nvPr>
            <p:ph type="sldNum" sz="quarter" idx="12"/>
          </p:nvPr>
        </p:nvSpPr>
        <p:spPr>
          <a:ln/>
        </p:spPr>
        <p:txBody>
          <a:bodyPr/>
          <a:lstStyle>
            <a:lvl1pPr>
              <a:defRPr/>
            </a:lvl1pPr>
          </a:lstStyle>
          <a:p>
            <a:pPr>
              <a:defRPr/>
            </a:pPr>
            <a:fld id="{F0576F15-8DF2-44D0-A1B5-B71F8DCE0AB2}" type="slidenum">
              <a:rPr lang="de-DE"/>
              <a:pPr>
                <a:defRPr/>
              </a:pPr>
              <a:t>‹#›</a:t>
            </a:fld>
            <a:endParaRPr lang="de-DE" dirty="0"/>
          </a:p>
        </p:txBody>
      </p:sp>
    </p:spTree>
    <p:extLst>
      <p:ext uri="{BB962C8B-B14F-4D97-AF65-F5344CB8AC3E}">
        <p14:creationId xmlns:p14="http://schemas.microsoft.com/office/powerpoint/2010/main" val="523082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6" name="Rectangle 5"/>
          <p:cNvSpPr>
            <a:spLocks noGrp="1" noChangeArrowheads="1"/>
          </p:cNvSpPr>
          <p:nvPr>
            <p:ph type="sldNum" sz="quarter" idx="12"/>
          </p:nvPr>
        </p:nvSpPr>
        <p:spPr>
          <a:ln/>
        </p:spPr>
        <p:txBody>
          <a:bodyPr/>
          <a:lstStyle>
            <a:lvl1pPr>
              <a:defRPr/>
            </a:lvl1pPr>
          </a:lstStyle>
          <a:p>
            <a:pPr>
              <a:defRPr/>
            </a:pPr>
            <a:fld id="{3FC8416F-B3F9-4C0C-A60C-308AA625E004}" type="slidenum">
              <a:rPr lang="de-DE"/>
              <a:pPr>
                <a:defRPr/>
              </a:pPr>
              <a:t>‹#›</a:t>
            </a:fld>
            <a:endParaRPr lang="de-DE" dirty="0"/>
          </a:p>
        </p:txBody>
      </p:sp>
    </p:spTree>
    <p:extLst>
      <p:ext uri="{BB962C8B-B14F-4D97-AF65-F5344CB8AC3E}">
        <p14:creationId xmlns:p14="http://schemas.microsoft.com/office/powerpoint/2010/main" val="18544918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5"/>
          <p:cNvSpPr>
            <a:spLocks noGrp="1" noChangeArrowheads="1"/>
          </p:cNvSpPr>
          <p:nvPr>
            <p:ph type="sldNum" sz="quarter" idx="12"/>
          </p:nvPr>
        </p:nvSpPr>
        <p:spPr>
          <a:ln/>
        </p:spPr>
        <p:txBody>
          <a:bodyPr/>
          <a:lstStyle>
            <a:lvl1pPr>
              <a:defRPr/>
            </a:lvl1pPr>
          </a:lstStyle>
          <a:p>
            <a:pPr>
              <a:defRPr/>
            </a:pPr>
            <a:fld id="{88E47974-CD0D-411A-9C41-1AD903959BC7}" type="slidenum">
              <a:rPr lang="de-DE"/>
              <a:pPr>
                <a:defRPr/>
              </a:pPr>
              <a:t>‹#›</a:t>
            </a:fld>
            <a:endParaRPr lang="de-DE" dirty="0"/>
          </a:p>
        </p:txBody>
      </p:sp>
    </p:spTree>
    <p:extLst>
      <p:ext uri="{BB962C8B-B14F-4D97-AF65-F5344CB8AC3E}">
        <p14:creationId xmlns:p14="http://schemas.microsoft.com/office/powerpoint/2010/main" val="1878462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sz="half" idx="1"/>
          </p:nvPr>
        </p:nvSpPr>
        <p:spPr>
          <a:xfrm>
            <a:off x="304800" y="1485900"/>
            <a:ext cx="4189413"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6613" y="1485900"/>
            <a:ext cx="41910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5"/>
          <p:cNvSpPr>
            <a:spLocks noGrp="1" noChangeArrowheads="1"/>
          </p:cNvSpPr>
          <p:nvPr>
            <p:ph type="sldNum" sz="quarter" idx="12"/>
          </p:nvPr>
        </p:nvSpPr>
        <p:spPr>
          <a:ln/>
        </p:spPr>
        <p:txBody>
          <a:bodyPr/>
          <a:lstStyle>
            <a:lvl1pPr>
              <a:defRPr/>
            </a:lvl1pPr>
          </a:lstStyle>
          <a:p>
            <a:pPr>
              <a:defRPr/>
            </a:pPr>
            <a:fld id="{CB7E6BFE-2C05-4556-94D7-35F1E93619A3}" type="slidenum">
              <a:rPr lang="de-DE"/>
              <a:pPr>
                <a:defRPr/>
              </a:pPr>
              <a:t>‹#›</a:t>
            </a:fld>
            <a:endParaRPr lang="de-DE" dirty="0"/>
          </a:p>
        </p:txBody>
      </p:sp>
    </p:spTree>
    <p:extLst>
      <p:ext uri="{BB962C8B-B14F-4D97-AF65-F5344CB8AC3E}">
        <p14:creationId xmlns:p14="http://schemas.microsoft.com/office/powerpoint/2010/main" val="36730599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9" name="Rectangle 5"/>
          <p:cNvSpPr>
            <a:spLocks noGrp="1" noChangeArrowheads="1"/>
          </p:cNvSpPr>
          <p:nvPr>
            <p:ph type="sldNum" sz="quarter" idx="12"/>
          </p:nvPr>
        </p:nvSpPr>
        <p:spPr>
          <a:ln/>
        </p:spPr>
        <p:txBody>
          <a:bodyPr/>
          <a:lstStyle>
            <a:lvl1pPr>
              <a:defRPr/>
            </a:lvl1pPr>
          </a:lstStyle>
          <a:p>
            <a:pPr>
              <a:defRPr/>
            </a:pPr>
            <a:fld id="{F1EED153-FF54-494E-BB50-83A75AA1D987}" type="slidenum">
              <a:rPr lang="de-DE"/>
              <a:pPr>
                <a:defRPr/>
              </a:pPr>
              <a:t>‹#›</a:t>
            </a:fld>
            <a:endParaRPr lang="de-DE" dirty="0"/>
          </a:p>
        </p:txBody>
      </p:sp>
    </p:spTree>
    <p:extLst>
      <p:ext uri="{BB962C8B-B14F-4D97-AF65-F5344CB8AC3E}">
        <p14:creationId xmlns:p14="http://schemas.microsoft.com/office/powerpoint/2010/main" val="30236608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3"/>
          <p:cNvSpPr>
            <a:spLocks noGrp="1" noChangeArrowheads="1"/>
          </p:cNvSpPr>
          <p:nvPr>
            <p:ph type="dt" sz="half" idx="10"/>
          </p:nvPr>
        </p:nvSpPr>
        <p:spPr>
          <a:xfrm>
            <a:off x="7269163" y="6602413"/>
            <a:ext cx="809625" cy="144462"/>
          </a:xfrm>
          <a:prstGeom prst="rect">
            <a:avLst/>
          </a:prstGeom>
          <a:ln/>
        </p:spPr>
        <p:txBody>
          <a:bodyPr/>
          <a:lstStyle>
            <a:lvl1pPr>
              <a:defRPr/>
            </a:lvl1pPr>
          </a:lstStyle>
          <a:p>
            <a:pPr>
              <a:defRPr/>
            </a:pPr>
            <a:fld id="{C89362BB-7AEB-4253-A862-0CD989E3E5DA}" type="datetime1">
              <a:rPr lang="ru-RU"/>
              <a:pPr>
                <a:defRPr/>
              </a:pPr>
              <a:t>23.11.2018</a:t>
            </a:fld>
            <a:endParaRPr lang="de-DE" dirty="0"/>
          </a:p>
        </p:txBody>
      </p:sp>
      <p:sp>
        <p:nvSpPr>
          <p:cNvPr id="4" name="Rectangle 4"/>
          <p:cNvSpPr>
            <a:spLocks noGrp="1" noChangeArrowheads="1"/>
          </p:cNvSpPr>
          <p:nvPr>
            <p:ph type="ftr" sz="quarter" idx="11"/>
          </p:nvPr>
        </p:nvSpPr>
        <p:spPr>
          <a:xfrm>
            <a:off x="989013" y="6602413"/>
            <a:ext cx="6607175" cy="193675"/>
          </a:xfrm>
          <a:prstGeom prst="rect">
            <a:avLst/>
          </a:prstGeom>
          <a:ln/>
        </p:spPr>
        <p:txBody>
          <a:bodyPr/>
          <a:lstStyle>
            <a:lvl1pPr>
              <a:defRPr/>
            </a:lvl1pPr>
          </a:lstStyle>
          <a:p>
            <a:pPr>
              <a:defRPr/>
            </a:pPr>
            <a:r>
              <a:rPr lang="en-US" dirty="0"/>
              <a:t>–strictly confidentia -lAlexey Toskin / SI Head Introduction</a:t>
            </a:r>
            <a:endParaRPr lang="de-DE" dirty="0"/>
          </a:p>
        </p:txBody>
      </p:sp>
      <p:sp>
        <p:nvSpPr>
          <p:cNvPr id="5" name="Rectangle 5"/>
          <p:cNvSpPr>
            <a:spLocks noGrp="1" noChangeArrowheads="1"/>
          </p:cNvSpPr>
          <p:nvPr>
            <p:ph type="sldNum" sz="quarter" idx="12"/>
          </p:nvPr>
        </p:nvSpPr>
        <p:spPr>
          <a:ln/>
        </p:spPr>
        <p:txBody>
          <a:bodyPr/>
          <a:lstStyle>
            <a:lvl1pPr>
              <a:defRPr/>
            </a:lvl1pPr>
          </a:lstStyle>
          <a:p>
            <a:pPr>
              <a:defRPr/>
            </a:pPr>
            <a:fld id="{80301D65-E1D3-4758-8C63-3F4AE36C92E1}" type="slidenum">
              <a:rPr lang="de-DE"/>
              <a:pPr>
                <a:defRPr/>
              </a:pPr>
              <a:t>‹#›</a:t>
            </a:fld>
            <a:endParaRPr lang="de-DE" dirty="0"/>
          </a:p>
        </p:txBody>
      </p:sp>
    </p:spTree>
    <p:extLst>
      <p:ext uri="{BB962C8B-B14F-4D97-AF65-F5344CB8AC3E}">
        <p14:creationId xmlns:p14="http://schemas.microsoft.com/office/powerpoint/2010/main" val="27351409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a:ln/>
        </p:spPr>
        <p:txBody>
          <a:bodyPr/>
          <a:lstStyle>
            <a:lvl1pPr>
              <a:defRPr/>
            </a:lvl1pPr>
          </a:lstStyle>
          <a:p>
            <a:pPr>
              <a:defRPr/>
            </a:pPr>
            <a:fld id="{8B206EAB-88CB-4C12-AC7D-3C43CC844F81}" type="slidenum">
              <a:rPr lang="de-DE"/>
              <a:pPr>
                <a:defRPr/>
              </a:pPr>
              <a:t>‹#›</a:t>
            </a:fld>
            <a:endParaRPr lang="de-DE" dirty="0"/>
          </a:p>
        </p:txBody>
      </p:sp>
    </p:spTree>
    <p:extLst>
      <p:ext uri="{BB962C8B-B14F-4D97-AF65-F5344CB8AC3E}">
        <p14:creationId xmlns:p14="http://schemas.microsoft.com/office/powerpoint/2010/main" val="2729987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5"/>
          <p:cNvSpPr>
            <a:spLocks noGrp="1" noChangeArrowheads="1"/>
          </p:cNvSpPr>
          <p:nvPr>
            <p:ph type="sldNum" sz="quarter" idx="12"/>
          </p:nvPr>
        </p:nvSpPr>
        <p:spPr>
          <a:ln/>
        </p:spPr>
        <p:txBody>
          <a:bodyPr/>
          <a:lstStyle>
            <a:lvl1pPr>
              <a:defRPr/>
            </a:lvl1pPr>
          </a:lstStyle>
          <a:p>
            <a:pPr>
              <a:defRPr/>
            </a:pPr>
            <a:fld id="{0A05A698-B4BC-475B-A9B9-F0762E98D907}" type="slidenum">
              <a:rPr lang="de-DE"/>
              <a:pPr>
                <a:defRPr/>
              </a:pPr>
              <a:t>‹#›</a:t>
            </a:fld>
            <a:endParaRPr lang="de-DE" dirty="0"/>
          </a:p>
        </p:txBody>
      </p:sp>
    </p:spTree>
    <p:extLst>
      <p:ext uri="{BB962C8B-B14F-4D97-AF65-F5344CB8AC3E}">
        <p14:creationId xmlns:p14="http://schemas.microsoft.com/office/powerpoint/2010/main" val="35707131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ru-R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5"/>
          <p:cNvSpPr>
            <a:spLocks noGrp="1" noChangeArrowheads="1"/>
          </p:cNvSpPr>
          <p:nvPr>
            <p:ph type="sldNum" sz="quarter" idx="12"/>
          </p:nvPr>
        </p:nvSpPr>
        <p:spPr>
          <a:ln/>
        </p:spPr>
        <p:txBody>
          <a:bodyPr/>
          <a:lstStyle>
            <a:lvl1pPr>
              <a:defRPr/>
            </a:lvl1pPr>
          </a:lstStyle>
          <a:p>
            <a:pPr>
              <a:defRPr/>
            </a:pPr>
            <a:fld id="{B8B0E805-31E4-4A31-A2CF-ACCC3F3929AD}" type="slidenum">
              <a:rPr lang="de-DE"/>
              <a:pPr>
                <a:defRPr/>
              </a:pPr>
              <a:t>‹#›</a:t>
            </a:fld>
            <a:endParaRPr lang="de-DE" dirty="0"/>
          </a:p>
        </p:txBody>
      </p:sp>
    </p:spTree>
    <p:extLst>
      <p:ext uri="{BB962C8B-B14F-4D97-AF65-F5344CB8AC3E}">
        <p14:creationId xmlns:p14="http://schemas.microsoft.com/office/powerpoint/2010/main" val="31038939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304800" y="88776"/>
            <a:ext cx="8532813" cy="459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smtClean="0"/>
              <a:t>Mastertitelformat bearbeiten</a:t>
            </a:r>
          </a:p>
        </p:txBody>
      </p:sp>
      <p:sp>
        <p:nvSpPr>
          <p:cNvPr id="66565" name="Rectangle 5"/>
          <p:cNvSpPr>
            <a:spLocks noGrp="1" noChangeArrowheads="1"/>
          </p:cNvSpPr>
          <p:nvPr>
            <p:ph type="sldNum" sz="quarter" idx="4"/>
          </p:nvPr>
        </p:nvSpPr>
        <p:spPr bwMode="gray">
          <a:xfrm>
            <a:off x="8301038" y="6602413"/>
            <a:ext cx="539750"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lnSpc>
                <a:spcPct val="100000"/>
              </a:lnSpc>
              <a:spcBef>
                <a:spcPct val="0"/>
              </a:spcBef>
              <a:buClrTx/>
              <a:buSzTx/>
              <a:buFontTx/>
              <a:buNone/>
              <a:defRPr sz="900" smtClean="0">
                <a:cs typeface="+mn-cs"/>
              </a:defRPr>
            </a:lvl1pPr>
          </a:lstStyle>
          <a:p>
            <a:pPr>
              <a:defRPr/>
            </a:pPr>
            <a:fld id="{B4083B1F-B18F-4BA4-AF25-77046510C68E}" type="slidenum">
              <a:rPr lang="de-DE"/>
              <a:pPr>
                <a:defRPr/>
              </a:pPr>
              <a:t>‹#›</a:t>
            </a:fld>
            <a:endParaRPr lang="de-DE" dirty="0"/>
          </a:p>
        </p:txBody>
      </p:sp>
      <p:sp>
        <p:nvSpPr>
          <p:cNvPr id="1030" name="Rectangle 6"/>
          <p:cNvSpPr>
            <a:spLocks noGrp="1" noChangeArrowheads="1"/>
          </p:cNvSpPr>
          <p:nvPr>
            <p:ph type="body" idx="1"/>
          </p:nvPr>
        </p:nvSpPr>
        <p:spPr bwMode="gray">
          <a:xfrm>
            <a:off x="304800" y="764704"/>
            <a:ext cx="8532813"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cxnSp>
        <p:nvCxnSpPr>
          <p:cNvPr id="3" name="Straight Connector 2"/>
          <p:cNvCxnSpPr/>
          <p:nvPr/>
        </p:nvCxnSpPr>
        <p:spPr bwMode="auto">
          <a:xfrm>
            <a:off x="304800" y="476672"/>
            <a:ext cx="8532813" cy="0"/>
          </a:xfrm>
          <a:prstGeom prst="line">
            <a:avLst/>
          </a:prstGeom>
          <a:solidFill>
            <a:schemeClr val="bg2"/>
          </a:solidFill>
          <a:ln w="12700" cap="flat" cmpd="sng" algn="ctr">
            <a:solidFill>
              <a:schemeClr val="tx2"/>
            </a:solidFill>
            <a:prstDash val="solid"/>
            <a:round/>
            <a:headEnd type="none" w="med" len="med"/>
            <a:tailEnd type="none" w="med" len="med"/>
          </a:ln>
          <a:effectLst/>
        </p:spPr>
      </p:cxnSp>
      <p:pic>
        <p:nvPicPr>
          <p:cNvPr id="7" name="Picture 8" descr="TSY_PPT_Label_neu"/>
          <p:cNvPicPr preferRelativeResize="0">
            <a:picLocks noChangeAspect="1" noChangeArrowheads="1"/>
          </p:cNvPicPr>
          <p:nvPr/>
        </p:nvPicPr>
        <p:blipFill>
          <a:blip r:embed="rId13"/>
          <a:srcRect r="84" b="1210"/>
          <a:stretch>
            <a:fillRect/>
          </a:stretch>
        </p:blipFill>
        <p:spPr bwMode="auto">
          <a:xfrm>
            <a:off x="304800" y="5929330"/>
            <a:ext cx="8524875" cy="587375"/>
          </a:xfrm>
          <a:prstGeom prst="rect">
            <a:avLst/>
          </a:prstGeom>
          <a:noFill/>
          <a:effec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iming>
    <p:tnLst>
      <p:par>
        <p:cTn id="1" dur="indefinite" restart="never" nodeType="tmRoot"/>
      </p:par>
    </p:tnLst>
  </p:timing>
  <p:hf hdr="0"/>
  <p:txStyles>
    <p:titleStyle>
      <a:lvl1pPr algn="l" rtl="0" eaLnBrk="1" fontAlgn="base" hangingPunct="1">
        <a:lnSpc>
          <a:spcPct val="90000"/>
        </a:lnSpc>
        <a:spcBef>
          <a:spcPct val="0"/>
        </a:spcBef>
        <a:spcAft>
          <a:spcPct val="0"/>
        </a:spcAft>
        <a:defRPr sz="2800">
          <a:solidFill>
            <a:schemeClr val="tx2"/>
          </a:solidFill>
          <a:effectLst>
            <a:outerShdw blurRad="38100" dist="38100" dir="2700000" algn="tl">
              <a:srgbClr val="000000">
                <a:alpha val="43137"/>
              </a:srgbClr>
            </a:outerShdw>
          </a:effectLst>
          <a:latin typeface="Arial Narrow" pitchFamily="34" charset="0"/>
          <a:ea typeface="+mj-ea"/>
          <a:cs typeface="Arial" pitchFamily="34" charset="0"/>
        </a:defRPr>
      </a:lvl1pPr>
      <a:lvl2pPr algn="l" rtl="0" eaLnBrk="1" fontAlgn="base" hangingPunct="1">
        <a:lnSpc>
          <a:spcPct val="90000"/>
        </a:lnSpc>
        <a:spcBef>
          <a:spcPct val="0"/>
        </a:spcBef>
        <a:spcAft>
          <a:spcPct val="0"/>
        </a:spcAft>
        <a:defRPr sz="2800">
          <a:solidFill>
            <a:schemeClr val="tx2"/>
          </a:solidFill>
          <a:latin typeface="Tele-GroteskNor" pitchFamily="2" charset="0"/>
        </a:defRPr>
      </a:lvl2pPr>
      <a:lvl3pPr algn="l" rtl="0" eaLnBrk="1" fontAlgn="base" hangingPunct="1">
        <a:lnSpc>
          <a:spcPct val="90000"/>
        </a:lnSpc>
        <a:spcBef>
          <a:spcPct val="0"/>
        </a:spcBef>
        <a:spcAft>
          <a:spcPct val="0"/>
        </a:spcAft>
        <a:defRPr sz="2800">
          <a:solidFill>
            <a:schemeClr val="tx2"/>
          </a:solidFill>
          <a:latin typeface="Tele-GroteskNor" pitchFamily="2" charset="0"/>
        </a:defRPr>
      </a:lvl3pPr>
      <a:lvl4pPr algn="l" rtl="0" eaLnBrk="1" fontAlgn="base" hangingPunct="1">
        <a:lnSpc>
          <a:spcPct val="90000"/>
        </a:lnSpc>
        <a:spcBef>
          <a:spcPct val="0"/>
        </a:spcBef>
        <a:spcAft>
          <a:spcPct val="0"/>
        </a:spcAft>
        <a:defRPr sz="2800">
          <a:solidFill>
            <a:schemeClr val="tx2"/>
          </a:solidFill>
          <a:latin typeface="Tele-GroteskNor" pitchFamily="2" charset="0"/>
        </a:defRPr>
      </a:lvl4pPr>
      <a:lvl5pPr algn="l" rtl="0" eaLnBrk="1" fontAlgn="base" hangingPunct="1">
        <a:lnSpc>
          <a:spcPct val="90000"/>
        </a:lnSpc>
        <a:spcBef>
          <a:spcPct val="0"/>
        </a:spcBef>
        <a:spcAft>
          <a:spcPct val="0"/>
        </a:spcAft>
        <a:defRPr sz="2800">
          <a:solidFill>
            <a:schemeClr val="tx2"/>
          </a:solidFill>
          <a:latin typeface="Tele-GroteskNor" pitchFamily="2" charset="0"/>
        </a:defRPr>
      </a:lvl5pPr>
      <a:lvl6pPr marL="457200" algn="l" rtl="0" eaLnBrk="1" fontAlgn="base" hangingPunct="1">
        <a:lnSpc>
          <a:spcPct val="90000"/>
        </a:lnSpc>
        <a:spcBef>
          <a:spcPct val="0"/>
        </a:spcBef>
        <a:spcAft>
          <a:spcPct val="0"/>
        </a:spcAft>
        <a:defRPr sz="2800">
          <a:solidFill>
            <a:schemeClr val="tx2"/>
          </a:solidFill>
          <a:latin typeface="Tele-GroteskNor" pitchFamily="2" charset="0"/>
        </a:defRPr>
      </a:lvl6pPr>
      <a:lvl7pPr marL="914400" algn="l" rtl="0" eaLnBrk="1" fontAlgn="base" hangingPunct="1">
        <a:lnSpc>
          <a:spcPct val="90000"/>
        </a:lnSpc>
        <a:spcBef>
          <a:spcPct val="0"/>
        </a:spcBef>
        <a:spcAft>
          <a:spcPct val="0"/>
        </a:spcAft>
        <a:defRPr sz="2800">
          <a:solidFill>
            <a:schemeClr val="tx2"/>
          </a:solidFill>
          <a:latin typeface="Tele-GroteskNor" pitchFamily="2" charset="0"/>
        </a:defRPr>
      </a:lvl7pPr>
      <a:lvl8pPr marL="1371600" algn="l" rtl="0" eaLnBrk="1" fontAlgn="base" hangingPunct="1">
        <a:lnSpc>
          <a:spcPct val="90000"/>
        </a:lnSpc>
        <a:spcBef>
          <a:spcPct val="0"/>
        </a:spcBef>
        <a:spcAft>
          <a:spcPct val="0"/>
        </a:spcAft>
        <a:defRPr sz="2800">
          <a:solidFill>
            <a:schemeClr val="tx2"/>
          </a:solidFill>
          <a:latin typeface="Tele-GroteskNor" pitchFamily="2" charset="0"/>
        </a:defRPr>
      </a:lvl8pPr>
      <a:lvl9pPr marL="1828800" algn="l" rtl="0" eaLnBrk="1" fontAlgn="base" hangingPunct="1">
        <a:lnSpc>
          <a:spcPct val="90000"/>
        </a:lnSpc>
        <a:spcBef>
          <a:spcPct val="0"/>
        </a:spcBef>
        <a:spcAft>
          <a:spcPct val="0"/>
        </a:spcAft>
        <a:defRPr sz="2800">
          <a:solidFill>
            <a:schemeClr val="tx2"/>
          </a:solidFill>
          <a:latin typeface="Tele-GroteskNor" pitchFamily="2" charset="0"/>
        </a:defRPr>
      </a:lvl9pPr>
    </p:titleStyle>
    <p:bodyStyle>
      <a:lvl1pPr marL="222250" indent="-222250"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ea typeface="+mn-ea"/>
          <a:cs typeface="+mn-cs"/>
        </a:defRPr>
      </a:lvl1pPr>
      <a:lvl2pPr marL="582613" indent="-222250"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2pPr>
      <a:lvl3pPr marL="941388" indent="-220663"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4pPr>
      <a:lvl5pPr marL="16621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localhost:8080/lection-ejb-web/index.js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05594" y="5904656"/>
            <a:ext cx="8532813" cy="332656"/>
          </a:xfrm>
        </p:spPr>
        <p:txBody>
          <a:bodyPr/>
          <a:lstStyle/>
          <a:p>
            <a:pPr algn="r"/>
            <a:r>
              <a:rPr lang="en-US" dirty="0" smtClean="0">
                <a:effectLst>
                  <a:outerShdw blurRad="38100" dist="38100" dir="2700000" algn="tl">
                    <a:srgbClr val="000000">
                      <a:alpha val="43137"/>
                    </a:srgbClr>
                  </a:outerShdw>
                </a:effectLst>
              </a:rPr>
              <a:t>Saint Petersburg, 201</a:t>
            </a:r>
            <a:r>
              <a:rPr lang="ru-RU" dirty="0" smtClean="0">
                <a:effectLst>
                  <a:outerShdw blurRad="38100" dist="38100" dir="2700000" algn="tl">
                    <a:srgbClr val="000000">
                      <a:alpha val="43137"/>
                    </a:srgbClr>
                  </a:outerShdw>
                </a:effectLst>
              </a:rPr>
              <a:t>8</a:t>
            </a:r>
            <a:endParaRPr lang="en-US" dirty="0" smtClean="0">
              <a:effectLst>
                <a:outerShdw blurRad="38100" dist="38100" dir="2700000" algn="tl">
                  <a:srgbClr val="000000">
                    <a:alpha val="43137"/>
                  </a:srgbClr>
                </a:outerShdw>
              </a:effectLst>
            </a:endParaRPr>
          </a:p>
        </p:txBody>
      </p:sp>
      <p:sp>
        <p:nvSpPr>
          <p:cNvPr id="15362" name="Rectangle 2"/>
          <p:cNvSpPr>
            <a:spLocks noGrp="1" noChangeArrowheads="1"/>
          </p:cNvSpPr>
          <p:nvPr>
            <p:ph type="ctrTitle"/>
          </p:nvPr>
        </p:nvSpPr>
        <p:spPr>
          <a:xfrm>
            <a:off x="250825" y="3068638"/>
            <a:ext cx="8532813" cy="2448594"/>
          </a:xfrm>
        </p:spPr>
        <p:txBody>
          <a:bodyPr/>
          <a:lstStyle/>
          <a:p>
            <a:r>
              <a:rPr lang="en-US" dirty="0" smtClean="0">
                <a:effectLst>
                  <a:outerShdw blurRad="38100" dist="38100" dir="2700000" algn="tl">
                    <a:srgbClr val="000000">
                      <a:alpha val="43137"/>
                    </a:srgbClr>
                  </a:outerShdw>
                </a:effectLst>
              </a:rPr>
              <a:t>Java Lecture #12</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t> Enterprise Java Beans 3.2</a:t>
            </a:r>
            <a:endParaRPr lang="en-US"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(context and dependency injection)</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10</a:t>
            </a:fld>
            <a:endParaRPr lang="de-DE" dirty="0"/>
          </a:p>
        </p:txBody>
      </p:sp>
      <p:sp>
        <p:nvSpPr>
          <p:cNvPr id="6" name="Content Placeholder 5"/>
          <p:cNvSpPr>
            <a:spLocks noGrp="1"/>
          </p:cNvSpPr>
          <p:nvPr>
            <p:ph idx="1"/>
          </p:nvPr>
        </p:nvSpPr>
        <p:spPr>
          <a:xfrm>
            <a:off x="304800" y="692696"/>
            <a:ext cx="8532813" cy="1656184"/>
          </a:xfrm>
        </p:spPr>
        <p:txBody>
          <a:bodyPr/>
          <a:lstStyle/>
          <a:p>
            <a:r>
              <a:rPr lang="ru-RU" kern="1200" dirty="0">
                <a:latin typeface="Calibri" pitchFamily="34" charset="0"/>
              </a:rPr>
              <a:t>Когда вы внедряете компонент, только контейнер (EJB, CDI или веб-контейнер) отвечает за создание экземпляра (с использованием кодового слова new). Затем он разрешает зависимости и вызывает любой метод с аннотацией @PostConstruct до первого вызова бизнес-метода на компоненте. После этого оповещение с помощью обратного вызова @PreDestroy сигнализирует о том, что экземпляр удаляется контейнером. </a:t>
            </a:r>
          </a:p>
          <a:p>
            <a:endParaRPr lang="ru-RU" dirty="0"/>
          </a:p>
        </p:txBody>
      </p:sp>
      <p:pic>
        <p:nvPicPr>
          <p:cNvPr id="7" name="Picture 6"/>
          <p:cNvPicPr>
            <a:picLocks noChangeAspect="1"/>
          </p:cNvPicPr>
          <p:nvPr/>
        </p:nvPicPr>
        <p:blipFill>
          <a:blip r:embed="rId2"/>
          <a:stretch>
            <a:fillRect/>
          </a:stretch>
        </p:blipFill>
        <p:spPr>
          <a:xfrm>
            <a:off x="1259632" y="2276872"/>
            <a:ext cx="5058061" cy="3744416"/>
          </a:xfrm>
          <a:prstGeom prst="rect">
            <a:avLst/>
          </a:prstGeom>
        </p:spPr>
      </p:pic>
    </p:spTree>
    <p:extLst>
      <p:ext uri="{BB962C8B-B14F-4D97-AF65-F5344CB8AC3E}">
        <p14:creationId xmlns:p14="http://schemas.microsoft.com/office/powerpoint/2010/main" val="761217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Базовая реализация </a:t>
            </a:r>
            <a:endParaRPr lang="ru-RU" dirty="0"/>
          </a:p>
        </p:txBody>
      </p:sp>
      <p:sp>
        <p:nvSpPr>
          <p:cNvPr id="3" name="Content Placeholder 2"/>
          <p:cNvSpPr>
            <a:spLocks noGrp="1"/>
          </p:cNvSpPr>
          <p:nvPr>
            <p:ph idx="1"/>
          </p:nvPr>
        </p:nvSpPr>
        <p:spPr/>
        <p:txBody>
          <a:bodyPr/>
          <a:lstStyle/>
          <a:p>
            <a:r>
              <a:rPr lang="ru-RU" sz="2400" kern="1200" dirty="0">
                <a:latin typeface="Calibri" pitchFamily="34" charset="0"/>
              </a:rPr>
              <a:t>Базовой реализацией CDI является Weld, свободный проект от JBoss. Есть и другие реализации, такие как Apache OpenWebBeans или CanDi (от Caucho</a:t>
            </a:r>
            <a:r>
              <a:rPr lang="ru-RU" sz="2400" kern="1200" dirty="0" smtClean="0">
                <a:latin typeface="Calibri" pitchFamily="34" charset="0"/>
              </a:rPr>
              <a:t>).</a:t>
            </a:r>
            <a:endParaRPr lang="ru-RU" sz="2400" kern="1200" dirty="0">
              <a:latin typeface="Calibri"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11</a:t>
            </a:fld>
            <a:endParaRPr lang="de-DE" dirty="0"/>
          </a:p>
        </p:txBody>
      </p:sp>
    </p:spTree>
    <p:extLst>
      <p:ext uri="{BB962C8B-B14F-4D97-AF65-F5344CB8AC3E}">
        <p14:creationId xmlns:p14="http://schemas.microsoft.com/office/powerpoint/2010/main" val="1560150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Создание компонента </a:t>
            </a:r>
            <a:r>
              <a:rPr lang="en-CA" b="1" dirty="0"/>
              <a:t>CDI </a:t>
            </a:r>
            <a:endParaRPr lang="ru-RU" dirty="0"/>
          </a:p>
        </p:txBody>
      </p:sp>
      <p:sp>
        <p:nvSpPr>
          <p:cNvPr id="3" name="Content Placeholder 2"/>
          <p:cNvSpPr>
            <a:spLocks noGrp="1"/>
          </p:cNvSpPr>
          <p:nvPr>
            <p:ph idx="1"/>
          </p:nvPr>
        </p:nvSpPr>
        <p:spPr/>
        <p:txBody>
          <a:bodyPr/>
          <a:lstStyle/>
          <a:p>
            <a:pPr marL="0" indent="0">
              <a:buNone/>
            </a:pPr>
            <a:r>
              <a:rPr lang="ru-RU" sz="2400" kern="1200" dirty="0">
                <a:latin typeface="Calibri" pitchFamily="34" charset="0"/>
              </a:rPr>
              <a:t>В соответствии со спецификацией CDI 1.1 контейнер распознает как компонент CDI любой класс, если: </a:t>
            </a:r>
          </a:p>
          <a:p>
            <a:r>
              <a:rPr lang="ru-RU" sz="2400" kern="1200" dirty="0">
                <a:latin typeface="Calibri" pitchFamily="34" charset="0"/>
              </a:rPr>
              <a:t>он не относится к не</a:t>
            </a:r>
            <a:r>
              <a:rPr lang="en-US" sz="2400" kern="1200" dirty="0">
                <a:latin typeface="Calibri" pitchFamily="34" charset="0"/>
              </a:rPr>
              <a:t> </a:t>
            </a:r>
            <a:r>
              <a:rPr lang="ru-RU" sz="2400" kern="1200" dirty="0">
                <a:latin typeface="Calibri" pitchFamily="34" charset="0"/>
              </a:rPr>
              <a:t>статичным внутренним классам; </a:t>
            </a:r>
          </a:p>
          <a:p>
            <a:r>
              <a:rPr lang="ru-RU" sz="2400" kern="1200" dirty="0">
                <a:latin typeface="Calibri" pitchFamily="34" charset="0"/>
              </a:rPr>
              <a:t>это конкретный класс либо класс, имеющий аннотацию @</a:t>
            </a:r>
            <a:r>
              <a:rPr lang="ru-RU" sz="2400" kern="1200" dirty="0" err="1">
                <a:latin typeface="Calibri" pitchFamily="34" charset="0"/>
              </a:rPr>
              <a:t>Decorator</a:t>
            </a:r>
            <a:r>
              <a:rPr lang="ru-RU" sz="2400" kern="1200" dirty="0">
                <a:latin typeface="Calibri" pitchFamily="34" charset="0"/>
              </a:rPr>
              <a:t>; </a:t>
            </a:r>
          </a:p>
          <a:p>
            <a:r>
              <a:rPr lang="ru-RU" sz="2400" kern="1200" dirty="0">
                <a:latin typeface="Calibri" pitchFamily="34" charset="0"/>
              </a:rPr>
              <a:t>он имеет задаваемый по умолчанию конструктор без параметров либо объявляет конструктор с аннотацией @Inject. </a:t>
            </a:r>
          </a:p>
          <a:p>
            <a:pPr marL="0" indent="0">
              <a:buNone/>
            </a:pPr>
            <a:r>
              <a:rPr lang="ru-RU" sz="2400" kern="1200" dirty="0">
                <a:latin typeface="Calibri" pitchFamily="34" charset="0"/>
              </a:rPr>
              <a:t>Компонент может иметь опциональную область видимости, опциональное EL- имя (EL — язык выражений), набор связок с перехватчиком и опциональное управление жизненным циклом.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12</a:t>
            </a:fld>
            <a:endParaRPr lang="de-DE" dirty="0"/>
          </a:p>
        </p:txBody>
      </p:sp>
    </p:spTree>
    <p:extLst>
      <p:ext uri="{BB962C8B-B14F-4D97-AF65-F5344CB8AC3E}">
        <p14:creationId xmlns:p14="http://schemas.microsoft.com/office/powerpoint/2010/main" val="2909515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компонента</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13</a:t>
            </a:fld>
            <a:endParaRPr lang="de-DE" dirty="0"/>
          </a:p>
        </p:txBody>
      </p:sp>
      <p:sp>
        <p:nvSpPr>
          <p:cNvPr id="12" name="Rectangle 6"/>
          <p:cNvSpPr>
            <a:spLocks noGrp="1" noChangeArrowheads="1"/>
          </p:cNvSpPr>
          <p:nvPr>
            <p:ph idx="1"/>
          </p:nvPr>
        </p:nvSpPr>
        <p:spPr bwMode="auto">
          <a:xfrm>
            <a:off x="331157" y="620688"/>
            <a:ext cx="8239756"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BookService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instanciationDate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@PostConstruct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initDate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instanciationDate</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Transactional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Float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book.setIsbn(</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book.setInstanciationDate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instanciationDate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3211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Внедрение зависимостей</a:t>
            </a:r>
            <a:endParaRPr lang="ru-RU" dirty="0"/>
          </a:p>
        </p:txBody>
      </p:sp>
      <p:sp>
        <p:nvSpPr>
          <p:cNvPr id="3" name="Content Placeholder 2"/>
          <p:cNvSpPr>
            <a:spLocks noGrp="1"/>
          </p:cNvSpPr>
          <p:nvPr>
            <p:ph idx="1"/>
          </p:nvPr>
        </p:nvSpPr>
        <p:spPr/>
        <p:txBody>
          <a:bodyPr/>
          <a:lstStyle/>
          <a:p>
            <a:r>
              <a:rPr lang="ru-RU" sz="2400" kern="1200" dirty="0">
                <a:latin typeface="Calibri" pitchFamily="34" charset="0"/>
              </a:rPr>
              <a:t>Внедрение уже существовало в </a:t>
            </a:r>
            <a:r>
              <a:rPr lang="ru-RU" sz="2400" kern="1200" dirty="0" err="1">
                <a:latin typeface="Calibri" pitchFamily="34" charset="0"/>
              </a:rPr>
              <a:t>Java</a:t>
            </a:r>
            <a:r>
              <a:rPr lang="ru-RU" sz="2400" kern="1200" dirty="0">
                <a:latin typeface="Calibri" pitchFamily="34" charset="0"/>
              </a:rPr>
              <a:t> EE 5 с такими аннотациями, как @</a:t>
            </a:r>
            <a:r>
              <a:rPr lang="ru-RU" sz="2400" kern="1200" dirty="0" err="1">
                <a:latin typeface="Calibri" pitchFamily="34" charset="0"/>
              </a:rPr>
              <a:t>Resource</a:t>
            </a:r>
            <a:r>
              <a:rPr lang="ru-RU" sz="2400" kern="1200" dirty="0">
                <a:latin typeface="Calibri" pitchFamily="34" charset="0"/>
              </a:rPr>
              <a:t>, @</a:t>
            </a:r>
            <a:r>
              <a:rPr lang="ru-RU" sz="2400" kern="1200" dirty="0" err="1">
                <a:latin typeface="Calibri" pitchFamily="34" charset="0"/>
              </a:rPr>
              <a:t>PersistentUnit</a:t>
            </a:r>
            <a:r>
              <a:rPr lang="ru-RU" sz="2400" kern="1200" dirty="0">
                <a:latin typeface="Calibri" pitchFamily="34" charset="0"/>
              </a:rPr>
              <a:t> и EJB. Но оно было ограничено до определенных ресурсов (баз данных, архитектура EJB) и компонентов (сервлетов, компонентов EJB, связующих компонентов JSF и т. д.). С помощью CDI вы можете внедрить практически что угодно и куда угодно благодаря аннотации @Inject.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14</a:t>
            </a:fld>
            <a:endParaRPr lang="de-DE" dirty="0"/>
          </a:p>
        </p:txBody>
      </p:sp>
    </p:spTree>
    <p:extLst>
      <p:ext uri="{BB962C8B-B14F-4D97-AF65-F5344CB8AC3E}">
        <p14:creationId xmlns:p14="http://schemas.microsoft.com/office/powerpoint/2010/main" val="17168503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Точки внедрения </a:t>
            </a:r>
            <a:endParaRPr lang="ru-RU" dirty="0"/>
          </a:p>
        </p:txBody>
      </p:sp>
      <p:sp>
        <p:nvSpPr>
          <p:cNvPr id="3" name="Content Placeholder 2"/>
          <p:cNvSpPr>
            <a:spLocks noGrp="1"/>
          </p:cNvSpPr>
          <p:nvPr>
            <p:ph idx="1"/>
          </p:nvPr>
        </p:nvSpPr>
        <p:spPr>
          <a:xfrm>
            <a:off x="304800" y="764704"/>
            <a:ext cx="8532813" cy="648072"/>
          </a:xfrm>
        </p:spPr>
        <p:txBody>
          <a:bodyPr/>
          <a:lstStyle/>
          <a:p>
            <a:r>
              <a:rPr lang="ru-RU" sz="2400" kern="1200" dirty="0">
                <a:latin typeface="Calibri" pitchFamily="34" charset="0"/>
              </a:rPr>
              <a:t>Внедрение может происходить с помощью трех различных механизмов: свойства, конструктора или сеттера.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15</a:t>
            </a:fld>
            <a:endParaRPr lang="de-DE" dirty="0"/>
          </a:p>
        </p:txBody>
      </p:sp>
      <p:sp>
        <p:nvSpPr>
          <p:cNvPr id="6" name="Rectangle 2"/>
          <p:cNvSpPr>
            <a:spLocks noChangeArrowheads="1"/>
          </p:cNvSpPr>
          <p:nvPr/>
        </p:nvSpPr>
        <p:spPr bwMode="auto">
          <a:xfrm>
            <a:off x="899592" y="1731430"/>
            <a:ext cx="6808981"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BookService (NumberGenerator numberGenerator)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numberGenerator;</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numberGenerator)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numberGenerator;</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4039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Внедрение по умолчанию</a:t>
            </a:r>
            <a:endParaRPr lang="ru-RU" dirty="0"/>
          </a:p>
        </p:txBody>
      </p:sp>
      <p:sp>
        <p:nvSpPr>
          <p:cNvPr id="3" name="Content Placeholder 2"/>
          <p:cNvSpPr>
            <a:spLocks noGrp="1"/>
          </p:cNvSpPr>
          <p:nvPr>
            <p:ph idx="1"/>
          </p:nvPr>
        </p:nvSpPr>
        <p:spPr>
          <a:xfrm>
            <a:off x="304800" y="764704"/>
            <a:ext cx="8532813" cy="936104"/>
          </a:xfrm>
        </p:spPr>
        <p:txBody>
          <a:bodyPr/>
          <a:lstStyle/>
          <a:p>
            <a:pPr marL="0" indent="0">
              <a:buNone/>
            </a:pPr>
            <a:r>
              <a:rPr lang="ru-RU" sz="2400" kern="1200" dirty="0">
                <a:latin typeface="Calibri" pitchFamily="34" charset="0"/>
              </a:rPr>
              <a:t>Предположим, NumberGenerator имеет только одну реализацию (</a:t>
            </a:r>
            <a:r>
              <a:rPr lang="ru-RU" sz="2400" kern="1200" dirty="0" err="1">
                <a:latin typeface="Calibri" pitchFamily="34" charset="0"/>
              </a:rPr>
              <a:t>IsbnGenearator</a:t>
            </a:r>
            <a:r>
              <a:rPr lang="ru-RU" sz="2400" kern="1200" dirty="0">
                <a:latin typeface="Calibri" pitchFamily="34" charset="0"/>
              </a:rPr>
              <a:t>). Тогда CDI сможет внедрить его, просто самостоятельно используя аннотацию @Inject:</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16</a:t>
            </a:fld>
            <a:endParaRPr lang="de-DE" dirty="0"/>
          </a:p>
        </p:txBody>
      </p:sp>
      <p:sp>
        <p:nvSpPr>
          <p:cNvPr id="5" name="Rectangle 1"/>
          <p:cNvSpPr>
            <a:spLocks noChangeArrowheads="1"/>
          </p:cNvSpPr>
          <p:nvPr/>
        </p:nvSpPr>
        <p:spPr bwMode="auto">
          <a:xfrm>
            <a:off x="1691680" y="1951848"/>
            <a:ext cx="448071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242155" y="2708920"/>
            <a:ext cx="8658101" cy="1938992"/>
          </a:xfrm>
          <a:prstGeom prst="rect">
            <a:avLst/>
          </a:prstGeom>
        </p:spPr>
        <p:txBody>
          <a:bodyPr wrap="square">
            <a:spAutoFit/>
          </a:bodyPr>
          <a:lstStyle/>
          <a:p>
            <a:r>
              <a:rPr lang="ru-RU" sz="2400" dirty="0">
                <a:latin typeface="Calibri" pitchFamily="34" charset="0"/>
                <a:cs typeface="+mn-cs"/>
              </a:rPr>
              <a:t>Это называется внедрением по умолчанию. Каждый раз, когда компонент или точка внедрения не объявляет очевидным образом квалификатор, контейнер по умолчанию использует квалификатор @</a:t>
            </a:r>
            <a:r>
              <a:rPr lang="ru-RU" sz="2400" dirty="0" err="1">
                <a:latin typeface="Calibri" pitchFamily="34" charset="0"/>
                <a:cs typeface="+mn-cs"/>
              </a:rPr>
              <a:t>javax.enterprise.inject.Default</a:t>
            </a:r>
            <a:r>
              <a:rPr lang="ru-RU" sz="2400" dirty="0">
                <a:latin typeface="Calibri" pitchFamily="34" charset="0"/>
                <a:cs typeface="+mn-cs"/>
              </a:rPr>
              <a:t>. На самом деле предыдущему отрывку кода идентичен следующий: </a:t>
            </a:r>
          </a:p>
        </p:txBody>
      </p:sp>
      <p:sp>
        <p:nvSpPr>
          <p:cNvPr id="7" name="Rectangle 2"/>
          <p:cNvSpPr>
            <a:spLocks noChangeArrowheads="1"/>
          </p:cNvSpPr>
          <p:nvPr/>
        </p:nvSpPr>
        <p:spPr bwMode="auto">
          <a:xfrm>
            <a:off x="1691680" y="4936232"/>
            <a:ext cx="504056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Default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3893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Квалификаторы</a:t>
            </a:r>
            <a:endParaRPr lang="ru-RU" dirty="0"/>
          </a:p>
        </p:txBody>
      </p:sp>
      <p:sp>
        <p:nvSpPr>
          <p:cNvPr id="3" name="Content Placeholder 2"/>
          <p:cNvSpPr>
            <a:spLocks noGrp="1"/>
          </p:cNvSpPr>
          <p:nvPr>
            <p:ph idx="1"/>
          </p:nvPr>
        </p:nvSpPr>
        <p:spPr>
          <a:xfrm>
            <a:off x="304800" y="764704"/>
            <a:ext cx="8532813" cy="2376264"/>
          </a:xfrm>
        </p:spPr>
        <p:txBody>
          <a:bodyPr/>
          <a:lstStyle/>
          <a:p>
            <a:r>
              <a:rPr lang="ru-RU" sz="2400" kern="1200" dirty="0">
                <a:latin typeface="Calibri" pitchFamily="34" charset="0"/>
              </a:rPr>
              <a:t>Предположим, у нас есть приложение с сервисом BookService, который создает книги с </a:t>
            </a:r>
            <a:r>
              <a:rPr lang="ru-RU" sz="2400" kern="1200" dirty="0" err="1">
                <a:latin typeface="Calibri" pitchFamily="34" charset="0"/>
              </a:rPr>
              <a:t>тринадцатизначным</a:t>
            </a:r>
            <a:r>
              <a:rPr lang="ru-RU" sz="2400" kern="1200" dirty="0">
                <a:latin typeface="Calibri" pitchFamily="34" charset="0"/>
              </a:rPr>
              <a:t> номером ISBN, и с </a:t>
            </a:r>
            <a:r>
              <a:rPr lang="ru-RU" sz="2400" kern="1200" dirty="0" err="1">
                <a:latin typeface="Calibri" pitchFamily="34" charset="0"/>
              </a:rPr>
              <a:t>LegacyBookService</a:t>
            </a:r>
            <a:r>
              <a:rPr lang="ru-RU" sz="2400" kern="1200" dirty="0">
                <a:latin typeface="Calibri" pitchFamily="34" charset="0"/>
              </a:rPr>
              <a:t>, создающим книги с восьмизначным номером ISSN. </a:t>
            </a:r>
            <a:r>
              <a:rPr lang="ru-RU" sz="2400" kern="1200" dirty="0" smtClean="0">
                <a:latin typeface="Calibri" pitchFamily="34" charset="0"/>
              </a:rPr>
              <a:t>Оба </a:t>
            </a:r>
            <a:r>
              <a:rPr lang="ru-RU" sz="2400" kern="1200" dirty="0">
                <a:latin typeface="Calibri" pitchFamily="34" charset="0"/>
              </a:rPr>
              <a:t>сервиса внедряют ссылку на один интерфейс NumberGenerator. Сервисы различаются реализациями благодаря использованию квалификаторов.</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17</a:t>
            </a:fld>
            <a:endParaRPr lang="de-DE" dirty="0"/>
          </a:p>
        </p:txBody>
      </p:sp>
      <p:pic>
        <p:nvPicPr>
          <p:cNvPr id="5" name="Picture 4"/>
          <p:cNvPicPr>
            <a:picLocks noChangeAspect="1"/>
          </p:cNvPicPr>
          <p:nvPr/>
        </p:nvPicPr>
        <p:blipFill>
          <a:blip r:embed="rId2"/>
          <a:stretch>
            <a:fillRect/>
          </a:stretch>
        </p:blipFill>
        <p:spPr>
          <a:xfrm>
            <a:off x="543130" y="3140968"/>
            <a:ext cx="8027783" cy="2880320"/>
          </a:xfrm>
          <a:prstGeom prst="rect">
            <a:avLst/>
          </a:prstGeom>
        </p:spPr>
      </p:pic>
    </p:spTree>
    <p:extLst>
      <p:ext uri="{BB962C8B-B14F-4D97-AF65-F5344CB8AC3E}">
        <p14:creationId xmlns:p14="http://schemas.microsoft.com/office/powerpoint/2010/main" val="2745183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Объявление квалификаторов	</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18</a:t>
            </a:fld>
            <a:endParaRPr lang="de-DE" dirty="0"/>
          </a:p>
        </p:txBody>
      </p:sp>
      <p:sp>
        <p:nvSpPr>
          <p:cNvPr id="5" name="Rectangle 1"/>
          <p:cNvSpPr>
            <a:spLocks noGrp="1" noChangeArrowheads="1"/>
          </p:cNvSpPr>
          <p:nvPr>
            <p:ph idx="1"/>
          </p:nvPr>
        </p:nvSpPr>
        <p:spPr bwMode="auto">
          <a:xfrm>
            <a:off x="2050926" y="1538643"/>
            <a:ext cx="468052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Qualifier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Retention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(RUNTIME)</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Target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({FIELD, TYPE, METHOD})</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39552" y="878813"/>
            <a:ext cx="5832648" cy="461665"/>
          </a:xfrm>
          <a:prstGeom prst="rect">
            <a:avLst/>
          </a:prstGeom>
        </p:spPr>
        <p:txBody>
          <a:bodyPr wrap="square">
            <a:spAutoFit/>
          </a:bodyPr>
          <a:lstStyle/>
          <a:p>
            <a:r>
              <a:rPr lang="ru-RU" altLang="ru-RU" sz="2400" dirty="0" err="1" smtClean="0">
                <a:latin typeface="Calibri" pitchFamily="34" charset="0"/>
                <a:cs typeface="+mn-cs"/>
              </a:rPr>
              <a:t>Тринадцатизначный</a:t>
            </a:r>
            <a:r>
              <a:rPr lang="en-US" altLang="ru-RU" sz="2400" dirty="0" smtClean="0">
                <a:latin typeface="Calibri" pitchFamily="34" charset="0"/>
                <a:cs typeface="+mn-cs"/>
              </a:rPr>
              <a:t> </a:t>
            </a:r>
            <a:r>
              <a:rPr lang="ru-RU" altLang="ru-RU" sz="2400" dirty="0" smtClean="0">
                <a:latin typeface="Calibri" pitchFamily="34" charset="0"/>
                <a:cs typeface="+mn-cs"/>
              </a:rPr>
              <a:t>квалификатор</a:t>
            </a:r>
            <a:r>
              <a:rPr lang="en-US" altLang="ru-RU" sz="2400" dirty="0" smtClean="0">
                <a:latin typeface="Calibri" pitchFamily="34" charset="0"/>
                <a:cs typeface="+mn-cs"/>
              </a:rPr>
              <a:t>:</a:t>
            </a:r>
            <a:endParaRPr lang="ru-RU" sz="2400" dirty="0">
              <a:latin typeface="Calibri" pitchFamily="34" charset="0"/>
              <a:cs typeface="+mn-cs"/>
            </a:endParaRPr>
          </a:p>
        </p:txBody>
      </p:sp>
      <p:sp>
        <p:nvSpPr>
          <p:cNvPr id="8" name="Rectangle 7"/>
          <p:cNvSpPr/>
          <p:nvPr/>
        </p:nvSpPr>
        <p:spPr>
          <a:xfrm>
            <a:off x="611560" y="2883049"/>
            <a:ext cx="4115870" cy="461665"/>
          </a:xfrm>
          <a:prstGeom prst="rect">
            <a:avLst/>
          </a:prstGeom>
        </p:spPr>
        <p:txBody>
          <a:bodyPr wrap="none">
            <a:spAutoFit/>
          </a:bodyPr>
          <a:lstStyle/>
          <a:p>
            <a:r>
              <a:rPr lang="ru-RU" sz="2400" dirty="0">
                <a:latin typeface="Calibri" pitchFamily="34" charset="0"/>
                <a:cs typeface="+mn-cs"/>
              </a:rPr>
              <a:t>Восьмизначный</a:t>
            </a:r>
            <a:r>
              <a:rPr lang="ru-RU" dirty="0">
                <a:solidFill>
                  <a:srgbClr val="000000"/>
                </a:solidFill>
                <a:latin typeface="PragmaticaC"/>
              </a:rPr>
              <a:t> </a:t>
            </a:r>
            <a:r>
              <a:rPr lang="ru-RU" dirty="0" smtClean="0">
                <a:solidFill>
                  <a:srgbClr val="000000"/>
                </a:solidFill>
                <a:latin typeface="PragmaticaC"/>
              </a:rPr>
              <a:t>квалификатор</a:t>
            </a:r>
            <a:r>
              <a:rPr lang="en-US" dirty="0" smtClean="0">
                <a:solidFill>
                  <a:srgbClr val="000000"/>
                </a:solidFill>
                <a:latin typeface="PragmaticaC"/>
              </a:rPr>
              <a:t>:</a:t>
            </a:r>
            <a:endParaRPr lang="ru-RU" dirty="0">
              <a:solidFill>
                <a:srgbClr val="000000"/>
              </a:solidFill>
              <a:latin typeface="PragmaticaC"/>
            </a:endParaRPr>
          </a:p>
        </p:txBody>
      </p:sp>
      <p:sp>
        <p:nvSpPr>
          <p:cNvPr id="9" name="Rectangle 2"/>
          <p:cNvSpPr>
            <a:spLocks noChangeArrowheads="1"/>
          </p:cNvSpPr>
          <p:nvPr/>
        </p:nvSpPr>
        <p:spPr bwMode="auto">
          <a:xfrm>
            <a:off x="2050926" y="3645024"/>
            <a:ext cx="504056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Qualifier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Retention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(RUNTIME)</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Target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({FIELD, TYPE, METHOD})</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EightDigits</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80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Применение квалификаторов</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19</a:t>
            </a:fld>
            <a:endParaRPr lang="de-DE" dirty="0"/>
          </a:p>
        </p:txBody>
      </p:sp>
      <p:sp>
        <p:nvSpPr>
          <p:cNvPr id="5" name="Rectangle 1"/>
          <p:cNvSpPr>
            <a:spLocks noGrp="1" noChangeArrowheads="1"/>
          </p:cNvSpPr>
          <p:nvPr>
            <p:ph idx="1"/>
          </p:nvPr>
        </p:nvSpPr>
        <p:spPr bwMode="auto">
          <a:xfrm>
            <a:off x="1763688" y="1484784"/>
            <a:ext cx="576064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IsbnGenerator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"13-84356-"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Random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nextInt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539552" y="836712"/>
            <a:ext cx="842493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latin typeface="Calibri" pitchFamily="34" charset="0"/>
                <a:cs typeface="+mn-cs"/>
              </a:rPr>
              <a:t>Компонент </a:t>
            </a:r>
            <a:r>
              <a:rPr lang="ru-RU" altLang="ru-RU" sz="2400" dirty="0" err="1">
                <a:latin typeface="Calibri" pitchFamily="34" charset="0"/>
                <a:cs typeface="+mn-cs"/>
              </a:rPr>
              <a:t>IsbnGenerator</a:t>
            </a:r>
            <a:r>
              <a:rPr lang="ru-RU" altLang="ru-RU" sz="2400" dirty="0">
                <a:latin typeface="Calibri" pitchFamily="34" charset="0"/>
                <a:cs typeface="+mn-cs"/>
              </a:rPr>
              <a:t> с квалификатором @</a:t>
            </a:r>
            <a:r>
              <a:rPr lang="ru-RU" altLang="ru-RU" sz="2400" dirty="0" err="1" smtClean="0">
                <a:latin typeface="Calibri" pitchFamily="34" charset="0"/>
                <a:cs typeface="+mn-cs"/>
              </a:rPr>
              <a:t>ThirteenDigits</a:t>
            </a:r>
            <a:r>
              <a:rPr lang="en-US" altLang="ru-RU" sz="2400" dirty="0" smtClean="0">
                <a:latin typeface="Calibri" pitchFamily="34" charset="0"/>
                <a:cs typeface="+mn-cs"/>
              </a:rPr>
              <a:t>:</a:t>
            </a:r>
            <a:endParaRPr lang="ru-RU" altLang="ru-RU" sz="2400" dirty="0">
              <a:latin typeface="Calibri" pitchFamily="34" charset="0"/>
              <a:cs typeface="+mn-cs"/>
            </a:endParaRPr>
          </a:p>
        </p:txBody>
      </p:sp>
      <p:sp>
        <p:nvSpPr>
          <p:cNvPr id="7" name="Rectangle 3"/>
          <p:cNvSpPr>
            <a:spLocks noChangeArrowheads="1"/>
          </p:cNvSpPr>
          <p:nvPr/>
        </p:nvSpPr>
        <p:spPr bwMode="auto">
          <a:xfrm>
            <a:off x="1742795" y="3960539"/>
            <a:ext cx="496855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EightDigits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IssnGenerator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"8-"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Random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nextInt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539552" y="3320204"/>
            <a:ext cx="7920880" cy="400110"/>
          </a:xfrm>
          <a:prstGeom prst="rect">
            <a:avLst/>
          </a:prstGeom>
        </p:spPr>
        <p:txBody>
          <a:bodyPr wrap="square">
            <a:spAutoFit/>
          </a:bodyPr>
          <a:lstStyle/>
          <a:p>
            <a:r>
              <a:rPr lang="ru-RU" dirty="0">
                <a:solidFill>
                  <a:srgbClr val="000000"/>
                </a:solidFill>
                <a:latin typeface="PragmaticaC"/>
              </a:rPr>
              <a:t>Компонент </a:t>
            </a:r>
            <a:r>
              <a:rPr lang="ru-RU" dirty="0" err="1">
                <a:solidFill>
                  <a:srgbClr val="000000"/>
                </a:solidFill>
                <a:latin typeface="PragmaticaC"/>
              </a:rPr>
              <a:t>IssnGenerator</a:t>
            </a:r>
            <a:r>
              <a:rPr lang="ru-RU" dirty="0">
                <a:solidFill>
                  <a:srgbClr val="000000"/>
                </a:solidFill>
                <a:latin typeface="PragmaticaC"/>
              </a:rPr>
              <a:t> с квалификатором @</a:t>
            </a:r>
            <a:r>
              <a:rPr lang="ru-RU" dirty="0" err="1" smtClean="0">
                <a:solidFill>
                  <a:srgbClr val="000000"/>
                </a:solidFill>
                <a:latin typeface="PragmaticaC"/>
              </a:rPr>
              <a:t>EightDigits</a:t>
            </a:r>
            <a:r>
              <a:rPr lang="en-US" dirty="0" smtClean="0">
                <a:solidFill>
                  <a:srgbClr val="000000"/>
                </a:solidFill>
                <a:latin typeface="PragmaticaC"/>
              </a:rPr>
              <a:t>:</a:t>
            </a:r>
            <a:r>
              <a:rPr lang="ru-RU" dirty="0" smtClean="0">
                <a:solidFill>
                  <a:srgbClr val="000000"/>
                </a:solidFill>
                <a:latin typeface="PragmaticaC"/>
              </a:rPr>
              <a:t> </a:t>
            </a:r>
            <a:endParaRPr lang="ru-RU" dirty="0"/>
          </a:p>
        </p:txBody>
      </p:sp>
    </p:spTree>
    <p:extLst>
      <p:ext uri="{BB962C8B-B14F-4D97-AF65-F5344CB8AC3E}">
        <p14:creationId xmlns:p14="http://schemas.microsoft.com/office/powerpoint/2010/main" val="3864223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 (DIP)</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a:t>
            </a:fld>
            <a:endParaRPr lang="de-DE" dirty="0"/>
          </a:p>
        </p:txBody>
      </p:sp>
      <p:sp>
        <p:nvSpPr>
          <p:cNvPr id="9" name="Content Placeholder 2"/>
          <p:cNvSpPr>
            <a:spLocks noGrp="1"/>
          </p:cNvSpPr>
          <p:nvPr>
            <p:ph idx="1"/>
          </p:nvPr>
        </p:nvSpPr>
        <p:spPr>
          <a:xfrm>
            <a:off x="304800" y="764704"/>
            <a:ext cx="8532813" cy="5256584"/>
          </a:xfrm>
        </p:spPr>
        <p:txBody>
          <a:bodyPr/>
          <a:lstStyle/>
          <a:p>
            <a:pPr lvl="0"/>
            <a:r>
              <a:rPr lang="ru-RU" sz="2400" dirty="0" smtClean="0">
                <a:latin typeface="Calibri" pitchFamily="34" charset="0"/>
              </a:rPr>
              <a:t>1. Модули более высокого уровня не должны зависеть от модулей более низкого уровня. И те, и другие должны зависеть от абстракций.</a:t>
            </a:r>
          </a:p>
          <a:p>
            <a:pPr lvl="0"/>
            <a:r>
              <a:rPr lang="ru-RU" sz="2400" dirty="0" smtClean="0">
                <a:latin typeface="Calibri" pitchFamily="34" charset="0"/>
              </a:rPr>
              <a:t>2. Абстракция не должна зависеть от деталей реализации. Реализация должна зависеть от абстракции. </a:t>
            </a:r>
          </a:p>
          <a:p>
            <a:pPr lvl="0"/>
            <a:endParaRPr lang="ru-RU" sz="2400" dirty="0" smtClean="0">
              <a:latin typeface="Calibri" pitchFamily="34" charset="0"/>
            </a:endParaRPr>
          </a:p>
          <a:p>
            <a:pPr lvl="0"/>
            <a:endParaRPr lang="ru-RU" sz="2400" dirty="0" smtClean="0">
              <a:latin typeface="Calibri" pitchFamily="34" charset="0"/>
            </a:endParaRPr>
          </a:p>
          <a:p>
            <a:endParaRPr lang="ru-RU" sz="2400" dirty="0" smtClean="0">
              <a:latin typeface="Calibri" pitchFamily="34" charset="0"/>
              <a:cs typeface="Arial" pitchFamily="34" charset="0"/>
            </a:endParaRPr>
          </a:p>
        </p:txBody>
      </p:sp>
      <p:pic>
        <p:nvPicPr>
          <p:cNvPr id="6" name="Picture 6" descr="C:\Documents and Settings\abulov\Рабочий стол\MouseWithoutBorders\dependency_inversion.png"/>
          <p:cNvPicPr>
            <a:picLocks noChangeAspect="1" noChangeArrowheads="1"/>
          </p:cNvPicPr>
          <p:nvPr/>
        </p:nvPicPr>
        <p:blipFill>
          <a:blip r:embed="rId2"/>
          <a:srcRect/>
          <a:stretch>
            <a:fillRect/>
          </a:stretch>
        </p:blipFill>
        <p:spPr bwMode="auto">
          <a:xfrm>
            <a:off x="323528" y="3140968"/>
            <a:ext cx="8382000" cy="476250"/>
          </a:xfrm>
          <a:prstGeom prst="rect">
            <a:avLst/>
          </a:prstGeom>
          <a:noFill/>
        </p:spPr>
      </p:pic>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Внедрение с помощью квалификаторов</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20</a:t>
            </a:fld>
            <a:endParaRPr lang="de-DE" dirty="0"/>
          </a:p>
        </p:txBody>
      </p:sp>
      <p:sp>
        <p:nvSpPr>
          <p:cNvPr id="5" name="Rectangle 1"/>
          <p:cNvSpPr>
            <a:spLocks noGrp="1" noChangeArrowheads="1"/>
          </p:cNvSpPr>
          <p:nvPr>
            <p:ph idx="1"/>
          </p:nvPr>
        </p:nvSpPr>
        <p:spPr bwMode="auto">
          <a:xfrm>
            <a:off x="302162" y="1188860"/>
            <a:ext cx="8839199"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BookService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Создание компонента CD I </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63</a:t>
            </a:r>
            <a:b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Float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book.setIsbn(</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18186" y="4029879"/>
            <a:ext cx="817327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LegacyBookService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EightDigits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Float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book.setIsbn(</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251520" y="490305"/>
            <a:ext cx="8853600" cy="707886"/>
          </a:xfrm>
          <a:prstGeom prst="rect">
            <a:avLst/>
          </a:prstGeom>
        </p:spPr>
        <p:txBody>
          <a:bodyPr wrap="square">
            <a:spAutoFit/>
          </a:bodyPr>
          <a:lstStyle/>
          <a:p>
            <a:r>
              <a:rPr lang="ru-RU" dirty="0">
                <a:solidFill>
                  <a:srgbClr val="000000"/>
                </a:solidFill>
                <a:latin typeface="PragmaticaC"/>
              </a:rPr>
              <a:t>BookService, использующий реализацию @</a:t>
            </a:r>
            <a:r>
              <a:rPr lang="ru-RU" dirty="0" err="1">
                <a:solidFill>
                  <a:srgbClr val="000000"/>
                </a:solidFill>
                <a:latin typeface="PragmaticaC"/>
              </a:rPr>
              <a:t>ThirteenDigits</a:t>
            </a:r>
            <a:r>
              <a:rPr lang="ru-RU" dirty="0">
                <a:solidFill>
                  <a:srgbClr val="000000"/>
                </a:solidFill>
                <a:latin typeface="PragmaticaC"/>
              </a:rPr>
              <a:t> </a:t>
            </a:r>
            <a:r>
              <a:rPr lang="ru-RU" dirty="0" smtClean="0">
                <a:solidFill>
                  <a:srgbClr val="000000"/>
                </a:solidFill>
                <a:latin typeface="PragmaticaC"/>
              </a:rPr>
              <a:t>NumberGenerator</a:t>
            </a:r>
            <a:r>
              <a:rPr lang="en-US" dirty="0" smtClean="0">
                <a:solidFill>
                  <a:srgbClr val="000000"/>
                </a:solidFill>
                <a:latin typeface="PragmaticaC"/>
              </a:rPr>
              <a:t>:</a:t>
            </a:r>
            <a:endParaRPr lang="ru-RU" dirty="0"/>
          </a:p>
        </p:txBody>
      </p:sp>
      <p:sp>
        <p:nvSpPr>
          <p:cNvPr id="8" name="Rectangle 7"/>
          <p:cNvSpPr/>
          <p:nvPr/>
        </p:nvSpPr>
        <p:spPr>
          <a:xfrm>
            <a:off x="302162" y="3367923"/>
            <a:ext cx="6318448" cy="707886"/>
          </a:xfrm>
          <a:prstGeom prst="rect">
            <a:avLst/>
          </a:prstGeom>
        </p:spPr>
        <p:txBody>
          <a:bodyPr wrap="square">
            <a:spAutoFit/>
          </a:bodyPr>
          <a:lstStyle/>
          <a:p>
            <a:r>
              <a:rPr lang="en-CA" dirty="0" err="1">
                <a:solidFill>
                  <a:srgbClr val="000000"/>
                </a:solidFill>
                <a:latin typeface="PragmaticaC"/>
              </a:rPr>
              <a:t>LegacyBookService</a:t>
            </a:r>
            <a:r>
              <a:rPr lang="en-CA" dirty="0">
                <a:solidFill>
                  <a:srgbClr val="000000"/>
                </a:solidFill>
                <a:latin typeface="PragmaticaC"/>
              </a:rPr>
              <a:t>, </a:t>
            </a:r>
            <a:r>
              <a:rPr lang="ru-RU" dirty="0">
                <a:solidFill>
                  <a:srgbClr val="000000"/>
                </a:solidFill>
                <a:latin typeface="PragmaticaC"/>
              </a:rPr>
              <a:t>использующий реализацию @</a:t>
            </a:r>
            <a:r>
              <a:rPr lang="en-CA" dirty="0" err="1">
                <a:solidFill>
                  <a:srgbClr val="000000"/>
                </a:solidFill>
                <a:latin typeface="PragmaticaC"/>
              </a:rPr>
              <a:t>EightDigits</a:t>
            </a:r>
            <a:r>
              <a:rPr lang="en-CA" dirty="0">
                <a:solidFill>
                  <a:srgbClr val="000000"/>
                </a:solidFill>
                <a:latin typeface="PragmaticaC"/>
              </a:rPr>
              <a:t> </a:t>
            </a:r>
            <a:r>
              <a:rPr lang="en-CA" dirty="0" err="1" smtClean="0">
                <a:solidFill>
                  <a:srgbClr val="000000"/>
                </a:solidFill>
                <a:latin typeface="PragmaticaC"/>
              </a:rPr>
              <a:t>NumberGenerator</a:t>
            </a:r>
            <a:r>
              <a:rPr lang="en-CA" dirty="0" smtClean="0">
                <a:solidFill>
                  <a:srgbClr val="000000"/>
                </a:solidFill>
                <a:latin typeface="PragmaticaC"/>
              </a:rPr>
              <a:t>:</a:t>
            </a:r>
            <a:endParaRPr lang="ru-RU" dirty="0"/>
          </a:p>
        </p:txBody>
      </p:sp>
    </p:spTree>
    <p:extLst>
      <p:ext uri="{BB962C8B-B14F-4D97-AF65-F5344CB8AC3E}">
        <p14:creationId xmlns:p14="http://schemas.microsoft.com/office/powerpoint/2010/main" val="2328564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Множественные квалификаторы. </a:t>
            </a:r>
            <a:endParaRPr lang="ru-RU" dirty="0"/>
          </a:p>
        </p:txBody>
      </p:sp>
      <p:sp>
        <p:nvSpPr>
          <p:cNvPr id="3" name="Content Placeholder 2"/>
          <p:cNvSpPr>
            <a:spLocks noGrp="1"/>
          </p:cNvSpPr>
          <p:nvPr>
            <p:ph idx="1"/>
          </p:nvPr>
        </p:nvSpPr>
        <p:spPr>
          <a:xfrm>
            <a:off x="539552" y="760849"/>
            <a:ext cx="8532813" cy="1162531"/>
          </a:xfrm>
        </p:spPr>
        <p:txBody>
          <a:bodyPr/>
          <a:lstStyle/>
          <a:p>
            <a:pPr marL="0" indent="0">
              <a:buNone/>
            </a:pPr>
            <a:r>
              <a:rPr lang="ru-RU" kern="1200" dirty="0">
                <a:solidFill>
                  <a:srgbClr val="000000"/>
                </a:solidFill>
                <a:latin typeface="PragmaticaC"/>
                <a:cs typeface="Arial" charset="0"/>
              </a:rPr>
              <a:t>Способ, которым вы можете квалифицировать генератор 13 четных чисел: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21</a:t>
            </a:fld>
            <a:endParaRPr lang="de-DE" dirty="0"/>
          </a:p>
        </p:txBody>
      </p:sp>
      <p:sp>
        <p:nvSpPr>
          <p:cNvPr id="5" name="Rectangle 1"/>
          <p:cNvSpPr>
            <a:spLocks noChangeArrowheads="1"/>
          </p:cNvSpPr>
          <p:nvPr/>
        </p:nvSpPr>
        <p:spPr bwMode="auto">
          <a:xfrm>
            <a:off x="557199" y="3013605"/>
            <a:ext cx="458811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Even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539552" y="1602505"/>
            <a:ext cx="750756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Even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IsbnEvenGenerator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 </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394742" y="2386115"/>
            <a:ext cx="8352928" cy="400110"/>
          </a:xfrm>
          <a:prstGeom prst="rect">
            <a:avLst/>
          </a:prstGeom>
        </p:spPr>
        <p:txBody>
          <a:bodyPr wrap="square">
            <a:spAutoFit/>
          </a:bodyPr>
          <a:lstStyle/>
          <a:p>
            <a:r>
              <a:rPr lang="ru-RU" dirty="0">
                <a:solidFill>
                  <a:srgbClr val="000000"/>
                </a:solidFill>
                <a:latin typeface="PragmaticaC"/>
              </a:rPr>
              <a:t>Точка внедрения использовала бы тот же самый синтаксис: </a:t>
            </a:r>
          </a:p>
        </p:txBody>
      </p:sp>
    </p:spTree>
    <p:extLst>
      <p:ext uri="{BB962C8B-B14F-4D97-AF65-F5344CB8AC3E}">
        <p14:creationId xmlns:p14="http://schemas.microsoft.com/office/powerpoint/2010/main" val="2223939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smtClean="0"/>
              <a:t>Альтернативы</a:t>
            </a:r>
            <a:endParaRPr lang="ru-RU" dirty="0"/>
          </a:p>
        </p:txBody>
      </p:sp>
      <p:sp>
        <p:nvSpPr>
          <p:cNvPr id="3" name="Content Placeholder 2"/>
          <p:cNvSpPr>
            <a:spLocks noGrp="1"/>
          </p:cNvSpPr>
          <p:nvPr>
            <p:ph idx="1"/>
          </p:nvPr>
        </p:nvSpPr>
        <p:spPr>
          <a:xfrm>
            <a:off x="304800" y="764704"/>
            <a:ext cx="8532813" cy="3024336"/>
          </a:xfrm>
        </p:spPr>
        <p:txBody>
          <a:bodyPr/>
          <a:lstStyle/>
          <a:p>
            <a:r>
              <a:rPr lang="ru-RU" kern="1200" dirty="0" smtClean="0">
                <a:solidFill>
                  <a:srgbClr val="000000"/>
                </a:solidFill>
                <a:latin typeface="PragmaticaC"/>
                <a:cs typeface="Arial" charset="0"/>
              </a:rPr>
              <a:t>Квалификаторы позволяют выбирать между множественными реализациями интерфейса во время развертывания. Но иногда бывает целесообразно внедрить реализацию, зависящую от конкретного сценария развертывания. Например, вы решите использовать имитационный генератор чисел в тестовой среде. </a:t>
            </a:r>
            <a:endParaRPr lang="en-US" kern="1200" dirty="0" smtClean="0">
              <a:solidFill>
                <a:srgbClr val="000000"/>
              </a:solidFill>
              <a:latin typeface="PragmaticaC"/>
              <a:cs typeface="Arial" charset="0"/>
            </a:endParaRPr>
          </a:p>
          <a:p>
            <a:r>
              <a:rPr lang="ru-RU" kern="1200" dirty="0" smtClean="0">
                <a:solidFill>
                  <a:srgbClr val="000000"/>
                </a:solidFill>
                <a:latin typeface="PragmaticaC"/>
                <a:cs typeface="Arial" charset="0"/>
              </a:rPr>
              <a:t>Альтернативы — это компоненты, аннотированные специальным квалификатором </a:t>
            </a:r>
            <a:r>
              <a:rPr lang="ru-RU" kern="1200" dirty="0" err="1" smtClean="0">
                <a:solidFill>
                  <a:srgbClr val="000000"/>
                </a:solidFill>
                <a:latin typeface="PragmaticaC"/>
                <a:cs typeface="Arial" charset="0"/>
              </a:rPr>
              <a:t>javax.enterprise.inject.Alternative</a:t>
            </a:r>
            <a:r>
              <a:rPr lang="ru-RU" kern="1200" dirty="0" smtClean="0">
                <a:solidFill>
                  <a:srgbClr val="000000"/>
                </a:solidFill>
                <a:latin typeface="PragmaticaC"/>
                <a:cs typeface="Arial" charset="0"/>
              </a:rPr>
              <a:t>. По умолчанию альтернативы отключены, и чтобы сделать их доступными для </a:t>
            </a:r>
            <a:r>
              <a:rPr lang="ru-RU" kern="1200" dirty="0" err="1" smtClean="0">
                <a:solidFill>
                  <a:srgbClr val="000000"/>
                </a:solidFill>
                <a:latin typeface="PragmaticaC"/>
                <a:cs typeface="Arial" charset="0"/>
              </a:rPr>
              <a:t>инстанцирования</a:t>
            </a:r>
            <a:r>
              <a:rPr lang="ru-RU" kern="1200" dirty="0" smtClean="0">
                <a:solidFill>
                  <a:srgbClr val="000000"/>
                </a:solidFill>
                <a:latin typeface="PragmaticaC"/>
                <a:cs typeface="Arial" charset="0"/>
              </a:rPr>
              <a:t> и внедрения, необходимо активизировать их в дескрипторе beans.xml. </a:t>
            </a:r>
            <a:endParaRPr lang="ru-RU" kern="1200" dirty="0">
              <a:solidFill>
                <a:srgbClr val="000000"/>
              </a:solidFill>
              <a:latin typeface="PragmaticaC"/>
              <a:cs typeface="Arial"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22</a:t>
            </a:fld>
            <a:endParaRPr lang="de-DE" dirty="0"/>
          </a:p>
        </p:txBody>
      </p:sp>
      <p:sp>
        <p:nvSpPr>
          <p:cNvPr id="6" name="Rectangle 1"/>
          <p:cNvSpPr>
            <a:spLocks noChangeArrowheads="1"/>
          </p:cNvSpPr>
          <p:nvPr/>
        </p:nvSpPr>
        <p:spPr bwMode="auto">
          <a:xfrm>
            <a:off x="1475656" y="3896761"/>
            <a:ext cx="648072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Alternative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MockGenerator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"MOCK"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192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Производители данных</a:t>
            </a:r>
            <a:endParaRPr lang="ru-RU" dirty="0"/>
          </a:p>
        </p:txBody>
      </p:sp>
      <p:sp>
        <p:nvSpPr>
          <p:cNvPr id="3" name="Content Placeholder 2"/>
          <p:cNvSpPr>
            <a:spLocks noGrp="1"/>
          </p:cNvSpPr>
          <p:nvPr>
            <p:ph idx="1"/>
          </p:nvPr>
        </p:nvSpPr>
        <p:spPr/>
        <p:txBody>
          <a:bodyPr/>
          <a:lstStyle/>
          <a:p>
            <a:r>
              <a:rPr lang="ru-RU" kern="1200" dirty="0">
                <a:solidFill>
                  <a:srgbClr val="000000"/>
                </a:solidFill>
                <a:latin typeface="PragmaticaC"/>
                <a:cs typeface="Arial" charset="0"/>
              </a:rPr>
              <a:t>Благодаря производителям данных вы также можете внедрять примитивы (такие как </a:t>
            </a:r>
            <a:r>
              <a:rPr lang="ru-RU" kern="1200" dirty="0" err="1">
                <a:solidFill>
                  <a:srgbClr val="000000"/>
                </a:solidFill>
                <a:latin typeface="PragmaticaC"/>
                <a:cs typeface="Arial" charset="0"/>
              </a:rPr>
              <a:t>int</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long</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float</a:t>
            </a:r>
            <a:r>
              <a:rPr lang="ru-RU" kern="1200" dirty="0">
                <a:solidFill>
                  <a:srgbClr val="000000"/>
                </a:solidFill>
                <a:latin typeface="PragmaticaC"/>
                <a:cs typeface="Arial" charset="0"/>
              </a:rPr>
              <a:t> и т. д.), массивы и любой POJO, не поддерживающий CDI. Под поддержкой CDI имеется в виду любой класс, упакованный в архив, содержащий файл beans.xml.</a:t>
            </a:r>
          </a:p>
          <a:p>
            <a:r>
              <a:rPr lang="ru-RU" kern="1200" dirty="0">
                <a:solidFill>
                  <a:srgbClr val="000000"/>
                </a:solidFill>
                <a:latin typeface="PragmaticaC"/>
                <a:cs typeface="Arial" charset="0"/>
              </a:rPr>
              <a:t>По умолчанию вы не можете внедрять такие классы, как </a:t>
            </a:r>
            <a:r>
              <a:rPr lang="ru-RU" kern="1200" dirty="0" err="1">
                <a:solidFill>
                  <a:srgbClr val="000000"/>
                </a:solidFill>
                <a:latin typeface="PragmaticaC"/>
                <a:cs typeface="Arial" charset="0"/>
              </a:rPr>
              <a:t>java.util.Date</a:t>
            </a:r>
            <a:r>
              <a:rPr lang="ru-RU" kern="1200" dirty="0">
                <a:solidFill>
                  <a:srgbClr val="000000"/>
                </a:solidFill>
                <a:latin typeface="PragmaticaC"/>
                <a:cs typeface="Arial" charset="0"/>
              </a:rPr>
              <a:t> или </a:t>
            </a:r>
            <a:r>
              <a:rPr lang="ru-RU" kern="1200" dirty="0" err="1">
                <a:solidFill>
                  <a:srgbClr val="000000"/>
                </a:solidFill>
                <a:latin typeface="PragmaticaC"/>
                <a:cs typeface="Arial" charset="0"/>
              </a:rPr>
              <a:t>java.lang.String</a:t>
            </a:r>
            <a:r>
              <a:rPr lang="ru-RU" kern="1200" dirty="0">
                <a:solidFill>
                  <a:srgbClr val="000000"/>
                </a:solidFill>
                <a:latin typeface="PragmaticaC"/>
                <a:cs typeface="Arial" charset="0"/>
              </a:rPr>
              <a:t>. Так происходит потому, что все эти классы упакованы в файл rt.jar (классы среды исполнения </a:t>
            </a:r>
            <a:r>
              <a:rPr lang="ru-RU" kern="1200" dirty="0" err="1">
                <a:solidFill>
                  <a:srgbClr val="000000"/>
                </a:solidFill>
                <a:latin typeface="PragmaticaC"/>
                <a:cs typeface="Arial" charset="0"/>
              </a:rPr>
              <a:t>Java</a:t>
            </a:r>
            <a:r>
              <a:rPr lang="ru-RU" kern="1200" dirty="0">
                <a:solidFill>
                  <a:srgbClr val="000000"/>
                </a:solidFill>
                <a:latin typeface="PragmaticaC"/>
                <a:cs typeface="Arial" charset="0"/>
              </a:rPr>
              <a:t>), а этот архив не содержит дескриптор развертывания beans.xml. Если в архиве в папке META-INF нет файла beans.xml, CDI не инициирует обнаружение компонента и POJO не будут обрабатываться как компоненты, а значит, и внедряться. Единственный способ внедрения POJO состоит в использовании полей и методов производителей данных.</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23</a:t>
            </a:fld>
            <a:endParaRPr lang="de-DE" dirty="0"/>
          </a:p>
        </p:txBody>
      </p:sp>
    </p:spTree>
    <p:extLst>
      <p:ext uri="{BB962C8B-B14F-4D97-AF65-F5344CB8AC3E}">
        <p14:creationId xmlns:p14="http://schemas.microsoft.com/office/powerpoint/2010/main" val="2334376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Поля и методы производителей данных</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24</a:t>
            </a:fld>
            <a:endParaRPr lang="de-DE" dirty="0"/>
          </a:p>
        </p:txBody>
      </p:sp>
      <p:sp>
        <p:nvSpPr>
          <p:cNvPr id="6" name="Rectangle 1"/>
          <p:cNvSpPr>
            <a:spLocks noGrp="1" noChangeArrowheads="1"/>
          </p:cNvSpPr>
          <p:nvPr>
            <p:ph idx="1"/>
          </p:nvPr>
        </p:nvSpPr>
        <p:spPr bwMode="auto">
          <a:xfrm>
            <a:off x="755576" y="945595"/>
            <a:ext cx="7416824" cy="28161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NumberProducer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Produces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prefix13digits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"13-"</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Produces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editorNumber</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84356</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Produces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Random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double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random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Random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nextInt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560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IsbnGenerator</a:t>
            </a:r>
            <a:r>
              <a:rPr lang="en-CA" dirty="0"/>
              <a:t>, </a:t>
            </a:r>
            <a:r>
              <a:rPr lang="ru-RU" dirty="0"/>
              <a:t>внедряющий произведенные типы</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25</a:t>
            </a:fld>
            <a:endParaRPr lang="de-DE" dirty="0"/>
          </a:p>
        </p:txBody>
      </p:sp>
      <p:sp>
        <p:nvSpPr>
          <p:cNvPr id="5" name="Rectangle 1"/>
          <p:cNvSpPr>
            <a:spLocks noGrp="1" noChangeArrowheads="1"/>
          </p:cNvSpPr>
          <p:nvPr>
            <p:ph idx="1"/>
          </p:nvPr>
        </p:nvSpPr>
        <p:spPr bwMode="auto">
          <a:xfrm>
            <a:off x="1114822" y="729572"/>
            <a:ext cx="6912768"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IsbnGenerator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prefix</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editorNumber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Random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altLang="ru-RU" sz="1400" dirty="0">
                <a:solidFill>
                  <a:srgbClr val="000000"/>
                </a:solidFill>
                <a:latin typeface="Courier New" panose="02070309020205020404" pitchFamily="49" charset="0"/>
                <a:cs typeface="Courier New" panose="02070309020205020404" pitchFamily="49" charset="0"/>
              </a:rPr>
              <a:t> </a:t>
            </a:r>
            <a:r>
              <a:rPr lang="en-US" altLang="ru-RU" sz="1400" dirty="0" smtClean="0">
                <a:solidFill>
                  <a:srgbClr val="000000"/>
                </a:solidFill>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double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postfix</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returnprefix</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editorNumber</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postfix</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08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InjectionPoint</a:t>
            </a:r>
            <a:r>
              <a:rPr lang="en-CA" b="1" dirty="0"/>
              <a:t> API</a:t>
            </a:r>
            <a:endParaRPr lang="ru-RU" dirty="0"/>
          </a:p>
        </p:txBody>
      </p:sp>
      <p:sp>
        <p:nvSpPr>
          <p:cNvPr id="3" name="Content Placeholder 2"/>
          <p:cNvSpPr>
            <a:spLocks noGrp="1"/>
          </p:cNvSpPr>
          <p:nvPr>
            <p:ph idx="1"/>
          </p:nvPr>
        </p:nvSpPr>
        <p:spPr>
          <a:xfrm>
            <a:off x="304800" y="764704"/>
            <a:ext cx="8532813" cy="1656184"/>
          </a:xfrm>
        </p:spPr>
        <p:txBody>
          <a:bodyPr/>
          <a:lstStyle/>
          <a:p>
            <a:r>
              <a:rPr lang="ru-RU" kern="1200" dirty="0">
                <a:solidFill>
                  <a:srgbClr val="000000"/>
                </a:solidFill>
                <a:latin typeface="PragmaticaC"/>
                <a:cs typeface="Arial" charset="0"/>
              </a:rPr>
              <a:t>В определенных случаях объектам нужна информация о точке их внедрения. Это может быть способ конфигурации или изменения поведения в зависимости от точки внедрения.</a:t>
            </a:r>
          </a:p>
          <a:p>
            <a:r>
              <a:rPr lang="ru-RU" kern="1200" dirty="0">
                <a:solidFill>
                  <a:srgbClr val="000000"/>
                </a:solidFill>
                <a:latin typeface="PragmaticaC"/>
                <a:cs typeface="Arial" charset="0"/>
              </a:rPr>
              <a:t>В CDI есть </a:t>
            </a:r>
            <a:r>
              <a:rPr lang="ru-RU" kern="1200" dirty="0" err="1">
                <a:solidFill>
                  <a:srgbClr val="000000"/>
                </a:solidFill>
                <a:latin typeface="PragmaticaC"/>
                <a:cs typeface="Arial" charset="0"/>
              </a:rPr>
              <a:t>InjectionPoint</a:t>
            </a:r>
            <a:r>
              <a:rPr lang="ru-RU" kern="1200" dirty="0">
                <a:solidFill>
                  <a:srgbClr val="000000"/>
                </a:solidFill>
                <a:latin typeface="PragmaticaC"/>
                <a:cs typeface="Arial" charset="0"/>
              </a:rPr>
              <a:t> API, обеспечивающий доступ к метаданным, которые касаются точки внедрения</a:t>
            </a:r>
            <a:r>
              <a:rPr lang="en-US" kern="1200" dirty="0">
                <a:solidFill>
                  <a:srgbClr val="000000"/>
                </a:solidFill>
                <a:latin typeface="PragmaticaC"/>
                <a:cs typeface="Arial" charset="0"/>
              </a:rPr>
              <a:t>.</a:t>
            </a:r>
            <a:endParaRPr lang="ru-RU" kern="1200" dirty="0">
              <a:solidFill>
                <a:srgbClr val="000000"/>
              </a:solidFill>
              <a:latin typeface="PragmaticaC"/>
              <a:cs typeface="Arial"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26</a:t>
            </a:fld>
            <a:endParaRPr lang="de-DE" dirty="0"/>
          </a:p>
        </p:txBody>
      </p:sp>
      <p:sp>
        <p:nvSpPr>
          <p:cNvPr id="6" name="Rectangle 1"/>
          <p:cNvSpPr>
            <a:spLocks noChangeArrowheads="1"/>
          </p:cNvSpPr>
          <p:nvPr/>
        </p:nvSpPr>
        <p:spPr bwMode="auto">
          <a:xfrm>
            <a:off x="683568" y="2792975"/>
            <a:ext cx="7992602"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LoggingProducer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Produces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createLogger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InjectionPoint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injectionPoint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Logger.getLogger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injectionPoint.getMember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ru-RU" sz="14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getDeclaringClass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913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Утилизаторы</a:t>
            </a:r>
            <a:endParaRPr lang="ru-RU" dirty="0"/>
          </a:p>
        </p:txBody>
      </p:sp>
      <p:sp>
        <p:nvSpPr>
          <p:cNvPr id="3" name="Content Placeholder 2"/>
          <p:cNvSpPr>
            <a:spLocks noGrp="1"/>
          </p:cNvSpPr>
          <p:nvPr>
            <p:ph idx="1"/>
          </p:nvPr>
        </p:nvSpPr>
        <p:spPr/>
        <p:txBody>
          <a:bodyPr/>
          <a:lstStyle/>
          <a:p>
            <a:r>
              <a:rPr lang="ru-RU" kern="1200" dirty="0">
                <a:solidFill>
                  <a:srgbClr val="000000"/>
                </a:solidFill>
                <a:latin typeface="PragmaticaC"/>
                <a:cs typeface="Arial" charset="0"/>
              </a:rPr>
              <a:t>Некоторые методы производителей данных возвращают объекты, требующие явного разрушения, например интерфейс </a:t>
            </a:r>
            <a:r>
              <a:rPr lang="ru-RU" kern="1200" dirty="0" err="1">
                <a:solidFill>
                  <a:srgbClr val="000000"/>
                </a:solidFill>
                <a:latin typeface="PragmaticaC"/>
                <a:cs typeface="Arial" charset="0"/>
              </a:rPr>
              <a:t>Java</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Database</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Connectivity</a:t>
            </a:r>
            <a:r>
              <a:rPr lang="ru-RU" kern="1200" dirty="0">
                <a:solidFill>
                  <a:srgbClr val="000000"/>
                </a:solidFill>
                <a:latin typeface="PragmaticaC"/>
                <a:cs typeface="Arial" charset="0"/>
              </a:rPr>
              <a:t> (JDBC), сеанс JMS или менеджер сущности. Для создания CDI использует производителей данных, а для разрушения — утилизаторы. Метод утилизатора позволяет приложению выполнять настраиваемую очистку объекта, возвращенного методом производителя данных.</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27</a:t>
            </a:fld>
            <a:endParaRPr lang="de-DE" dirty="0"/>
          </a:p>
        </p:txBody>
      </p:sp>
    </p:spTree>
    <p:extLst>
      <p:ext uri="{BB962C8B-B14F-4D97-AF65-F5344CB8AC3E}">
        <p14:creationId xmlns:p14="http://schemas.microsoft.com/office/powerpoint/2010/main" val="2008716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Производитель данных и утилизатор соединения JDBC</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28</a:t>
            </a:fld>
            <a:endParaRPr lang="de-DE" dirty="0"/>
          </a:p>
        </p:txBody>
      </p:sp>
      <p:sp>
        <p:nvSpPr>
          <p:cNvPr id="5" name="Rectangle 1"/>
          <p:cNvSpPr>
            <a:spLocks noGrp="1" noChangeArrowheads="1"/>
          </p:cNvSpPr>
          <p:nvPr>
            <p:ph idx="1"/>
          </p:nvPr>
        </p:nvSpPr>
        <p:spPr bwMode="auto">
          <a:xfrm>
            <a:off x="242155" y="764704"/>
            <a:ext cx="865810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JDBCConnectionProducer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Produces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Connection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createConnection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Connection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null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try</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a:t>
            </a:r>
            <a:r>
              <a:rPr kumimoji="0" lang="ru-RU" altLang="ru-RU"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forName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org.apache.derby.jdbc.EmbeddedDriver</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newInstance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DriverManager.getConnection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"jdbc:derby:memory:chapter02DB"</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"APP"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"APP"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catch</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InstantiationException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IllegalAccessException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ClassNotFoundException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e.printStackTrace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closeConnection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Disposes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Connection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throws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SQLException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conn.close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1751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Внедрение соединения </a:t>
            </a:r>
            <a:r>
              <a:rPr lang="ru-RU" dirty="0"/>
              <a:t>JDBC</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29</a:t>
            </a:fld>
            <a:endParaRPr lang="de-DE" dirty="0"/>
          </a:p>
        </p:txBody>
      </p:sp>
      <p:sp>
        <p:nvSpPr>
          <p:cNvPr id="5" name="Rectangle 1"/>
          <p:cNvSpPr>
            <a:spLocks noGrp="1" noChangeArrowheads="1"/>
          </p:cNvSpPr>
          <p:nvPr>
            <p:ph idx="1"/>
          </p:nvPr>
        </p:nvSpPr>
        <p:spPr bwMode="auto">
          <a:xfrm>
            <a:off x="395536" y="833264"/>
            <a:ext cx="86576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ApplicationScoped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DerbyPingService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Connection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conn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throws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SQLException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conn</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.createStatement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executeQuery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"SELECT 1 FROM SYSIBM.SYSDUMMY1"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427990" y="2933730"/>
            <a:ext cx="8248466" cy="1015663"/>
          </a:xfrm>
          <a:prstGeom prst="rect">
            <a:avLst/>
          </a:prstGeom>
        </p:spPr>
        <p:txBody>
          <a:bodyPr wrap="square">
            <a:spAutoFit/>
          </a:bodyPr>
          <a:lstStyle/>
          <a:p>
            <a:r>
              <a:rPr lang="ru-RU" dirty="0">
                <a:solidFill>
                  <a:srgbClr val="000000"/>
                </a:solidFill>
                <a:latin typeface="PragmaticaC"/>
              </a:rPr>
              <a:t>Метод утилизатора (</a:t>
            </a:r>
            <a:r>
              <a:rPr lang="ru-RU" dirty="0" err="1">
                <a:solidFill>
                  <a:srgbClr val="000000"/>
                </a:solidFill>
                <a:latin typeface="PragmaticaC"/>
              </a:rPr>
              <a:t>closeConnection</a:t>
            </a:r>
            <a:r>
              <a:rPr lang="ru-RU" dirty="0">
                <a:solidFill>
                  <a:srgbClr val="000000"/>
                </a:solidFill>
                <a:latin typeface="PragmaticaC"/>
              </a:rPr>
              <a:t>()) вызывается автоматически по окончании контекста </a:t>
            </a:r>
            <a:r>
              <a:rPr lang="ru-RU" dirty="0" smtClean="0">
                <a:solidFill>
                  <a:srgbClr val="000000"/>
                </a:solidFill>
                <a:latin typeface="PragmaticaC"/>
              </a:rPr>
              <a:t>клиента, </a:t>
            </a:r>
            <a:r>
              <a:rPr lang="ru-RU" dirty="0">
                <a:solidFill>
                  <a:srgbClr val="000000"/>
                </a:solidFill>
                <a:latin typeface="PragmaticaC"/>
              </a:rPr>
              <a:t>и параметр получает объект, порожденный методом производителя данных.</a:t>
            </a:r>
          </a:p>
        </p:txBody>
      </p:sp>
    </p:spTree>
    <p:extLst>
      <p:ext uri="{BB962C8B-B14F-4D97-AF65-F5344CB8AC3E}">
        <p14:creationId xmlns:p14="http://schemas.microsoft.com/office/powerpoint/2010/main" val="928992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a:t>
            </a:fld>
            <a:endParaRPr lang="de-DE" dirty="0"/>
          </a:p>
        </p:txBody>
      </p:sp>
      <p:sp>
        <p:nvSpPr>
          <p:cNvPr id="9" name="Content Placeholder 2"/>
          <p:cNvSpPr>
            <a:spLocks noGrp="1"/>
          </p:cNvSpPr>
          <p:nvPr>
            <p:ph idx="1"/>
          </p:nvPr>
        </p:nvSpPr>
        <p:spPr>
          <a:xfrm>
            <a:off x="304800" y="764704"/>
            <a:ext cx="8532813" cy="5256584"/>
          </a:xfrm>
        </p:spPr>
        <p:txBody>
          <a:bodyPr/>
          <a:lstStyle/>
          <a:p>
            <a:pPr lvl="0"/>
            <a:r>
              <a:rPr lang="ru-RU" sz="2400" dirty="0" smtClean="0">
                <a:latin typeface="Calibri" pitchFamily="34" charset="0"/>
              </a:rPr>
              <a:t>Объект должен иметь одну единственную обязанность, и эта обязанность должна быть целиком инкапсулирована внутри объекта. </a:t>
            </a:r>
          </a:p>
          <a:p>
            <a:pPr lvl="0"/>
            <a:endParaRPr lang="ru-RU" sz="2400" dirty="0" smtClean="0">
              <a:latin typeface="Calibri" pitchFamily="34" charset="0"/>
            </a:endParaRPr>
          </a:p>
          <a:p>
            <a:endParaRPr lang="ru-RU" sz="2400" dirty="0" smtClean="0">
              <a:latin typeface="Calibri" pitchFamily="34" charset="0"/>
              <a:cs typeface="Arial" pitchFamily="34" charset="0"/>
            </a:endParaRPr>
          </a:p>
        </p:txBody>
      </p:sp>
      <p:pic>
        <p:nvPicPr>
          <p:cNvPr id="43010" name="Picture 2"/>
          <p:cNvPicPr>
            <a:picLocks noChangeAspect="1" noChangeArrowheads="1"/>
          </p:cNvPicPr>
          <p:nvPr/>
        </p:nvPicPr>
        <p:blipFill>
          <a:blip r:embed="rId2"/>
          <a:srcRect/>
          <a:stretch>
            <a:fillRect/>
          </a:stretch>
        </p:blipFill>
        <p:spPr bwMode="auto">
          <a:xfrm>
            <a:off x="2339752" y="2204864"/>
            <a:ext cx="4680521" cy="3744416"/>
          </a:xfrm>
          <a:prstGeom prst="rect">
            <a:avLst/>
          </a:prstGeom>
          <a:noFill/>
          <a:ln w="9525">
            <a:noFill/>
            <a:miter lim="800000"/>
            <a:headEnd/>
            <a:tailEnd/>
          </a:ln>
        </p:spPr>
      </p:pic>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Области видимости </a:t>
            </a:r>
            <a:endParaRPr lang="ru-RU" dirty="0"/>
          </a:p>
        </p:txBody>
      </p:sp>
      <p:sp>
        <p:nvSpPr>
          <p:cNvPr id="3" name="Content Placeholder 2"/>
          <p:cNvSpPr>
            <a:spLocks noGrp="1"/>
          </p:cNvSpPr>
          <p:nvPr>
            <p:ph idx="1"/>
          </p:nvPr>
        </p:nvSpPr>
        <p:spPr>
          <a:xfrm>
            <a:off x="179512" y="548680"/>
            <a:ext cx="8856984" cy="5472608"/>
          </a:xfrm>
        </p:spPr>
        <p:txBody>
          <a:bodyPr/>
          <a:lstStyle/>
          <a:p>
            <a:r>
              <a:rPr lang="ru-RU" kern="1200" dirty="0">
                <a:solidFill>
                  <a:srgbClr val="000000"/>
                </a:solidFill>
                <a:latin typeface="PragmaticaC"/>
                <a:cs typeface="Arial" charset="0"/>
              </a:rPr>
              <a:t>Область видимости приложения (@</a:t>
            </a:r>
            <a:r>
              <a:rPr lang="ru-RU" kern="1200" dirty="0" err="1">
                <a:solidFill>
                  <a:srgbClr val="000000"/>
                </a:solidFill>
                <a:latin typeface="PragmaticaC"/>
                <a:cs typeface="Arial" charset="0"/>
              </a:rPr>
              <a:t>ApplicationScoped</a:t>
            </a:r>
            <a:r>
              <a:rPr lang="ru-RU" kern="1200" dirty="0">
                <a:solidFill>
                  <a:srgbClr val="000000"/>
                </a:solidFill>
                <a:latin typeface="PragmaticaC"/>
                <a:cs typeface="Arial" charset="0"/>
              </a:rPr>
              <a:t>) — действует на протяжении всей работы приложения. Компонент создается только один раз на все время работы приложения и сбрасывается, когда оно закрывается. </a:t>
            </a:r>
          </a:p>
          <a:p>
            <a:r>
              <a:rPr lang="ru-RU" kern="1200" dirty="0">
                <a:solidFill>
                  <a:srgbClr val="000000"/>
                </a:solidFill>
                <a:latin typeface="PragmaticaC"/>
                <a:cs typeface="Arial" charset="0"/>
              </a:rPr>
              <a:t>Область видимости сеанса (@</a:t>
            </a:r>
            <a:r>
              <a:rPr lang="ru-RU" kern="1200" dirty="0" err="1">
                <a:solidFill>
                  <a:srgbClr val="000000"/>
                </a:solidFill>
                <a:latin typeface="PragmaticaC"/>
                <a:cs typeface="Arial" charset="0"/>
              </a:rPr>
              <a:t>SessionScoped</a:t>
            </a:r>
            <a:r>
              <a:rPr lang="ru-RU" kern="1200" dirty="0">
                <a:solidFill>
                  <a:srgbClr val="000000"/>
                </a:solidFill>
                <a:latin typeface="PragmaticaC"/>
                <a:cs typeface="Arial" charset="0"/>
              </a:rPr>
              <a:t>) — действует на протяжении не­скольких запросов HTTP или нескольких вызовов метода для одного пользо­вательского сеанса. </a:t>
            </a:r>
            <a:endParaRPr lang="ru-RU" kern="1200" dirty="0" smtClean="0">
              <a:solidFill>
                <a:srgbClr val="000000"/>
              </a:solidFill>
              <a:latin typeface="PragmaticaC"/>
              <a:cs typeface="Arial" charset="0"/>
            </a:endParaRPr>
          </a:p>
          <a:p>
            <a:r>
              <a:rPr lang="ru-RU" kern="1200" dirty="0" smtClean="0">
                <a:solidFill>
                  <a:srgbClr val="000000"/>
                </a:solidFill>
                <a:latin typeface="PragmaticaC"/>
                <a:cs typeface="Arial" charset="0"/>
              </a:rPr>
              <a:t>Область </a:t>
            </a:r>
            <a:r>
              <a:rPr lang="ru-RU" kern="1200" dirty="0">
                <a:solidFill>
                  <a:srgbClr val="000000"/>
                </a:solidFill>
                <a:latin typeface="PragmaticaC"/>
                <a:cs typeface="Arial" charset="0"/>
              </a:rPr>
              <a:t>видимости запроса (@</a:t>
            </a:r>
            <a:r>
              <a:rPr lang="ru-RU" kern="1200" dirty="0" err="1">
                <a:solidFill>
                  <a:srgbClr val="000000"/>
                </a:solidFill>
                <a:latin typeface="PragmaticaC"/>
                <a:cs typeface="Arial" charset="0"/>
              </a:rPr>
              <a:t>RequestScoped</a:t>
            </a:r>
            <a:r>
              <a:rPr lang="ru-RU" kern="1200" dirty="0">
                <a:solidFill>
                  <a:srgbClr val="000000"/>
                </a:solidFill>
                <a:latin typeface="PragmaticaC"/>
                <a:cs typeface="Arial" charset="0"/>
              </a:rPr>
              <a:t>) — соответствует единственному HTTP-запросу или вызову метода. </a:t>
            </a:r>
            <a:endParaRPr lang="ru-RU" kern="1200" dirty="0" smtClean="0">
              <a:solidFill>
                <a:srgbClr val="000000"/>
              </a:solidFill>
              <a:latin typeface="PragmaticaC"/>
              <a:cs typeface="Arial" charset="0"/>
            </a:endParaRPr>
          </a:p>
          <a:p>
            <a:r>
              <a:rPr lang="ru-RU" kern="1200" dirty="0" smtClean="0">
                <a:solidFill>
                  <a:srgbClr val="000000"/>
                </a:solidFill>
                <a:latin typeface="PragmaticaC"/>
                <a:cs typeface="Arial" charset="0"/>
              </a:rPr>
              <a:t>Область </a:t>
            </a:r>
            <a:r>
              <a:rPr lang="ru-RU" kern="1200" dirty="0">
                <a:solidFill>
                  <a:srgbClr val="000000"/>
                </a:solidFill>
                <a:latin typeface="PragmaticaC"/>
                <a:cs typeface="Arial" charset="0"/>
              </a:rPr>
              <a:t>видимости диалога (@</a:t>
            </a:r>
            <a:r>
              <a:rPr lang="ru-RU" kern="1200" dirty="0" err="1">
                <a:solidFill>
                  <a:srgbClr val="000000"/>
                </a:solidFill>
                <a:latin typeface="PragmaticaC"/>
                <a:cs typeface="Arial" charset="0"/>
              </a:rPr>
              <a:t>ConverationScoped</a:t>
            </a:r>
            <a:r>
              <a:rPr lang="ru-RU" kern="1200" dirty="0">
                <a:solidFill>
                  <a:srgbClr val="000000"/>
                </a:solidFill>
                <a:latin typeface="PragmaticaC"/>
                <a:cs typeface="Arial" charset="0"/>
              </a:rPr>
              <a:t>) — действительна между мно­жественными вызовами в рамках одной сессии, ее начальная и конечная точка определяются приложением. Диалоги используются среди множественных страниц как часть многоступенчатого рабочего потока. </a:t>
            </a:r>
          </a:p>
          <a:p>
            <a:r>
              <a:rPr lang="ru-RU" kern="1200" dirty="0">
                <a:solidFill>
                  <a:srgbClr val="000000"/>
                </a:solidFill>
                <a:latin typeface="PragmaticaC"/>
                <a:cs typeface="Arial" charset="0"/>
              </a:rPr>
              <a:t>Зависимая </a:t>
            </a:r>
            <a:r>
              <a:rPr lang="ru-RU" kern="1200" dirty="0" err="1">
                <a:solidFill>
                  <a:srgbClr val="000000"/>
                </a:solidFill>
                <a:latin typeface="PragmaticaC"/>
                <a:cs typeface="Arial" charset="0"/>
              </a:rPr>
              <a:t>псевдообласть</a:t>
            </a:r>
            <a:r>
              <a:rPr lang="ru-RU" kern="1200" dirty="0">
                <a:solidFill>
                  <a:srgbClr val="000000"/>
                </a:solidFill>
                <a:latin typeface="PragmaticaC"/>
                <a:cs typeface="Arial" charset="0"/>
              </a:rPr>
              <a:t> видимости (@</a:t>
            </a:r>
            <a:r>
              <a:rPr lang="ru-RU" kern="1200" dirty="0" err="1">
                <a:solidFill>
                  <a:srgbClr val="000000"/>
                </a:solidFill>
                <a:latin typeface="PragmaticaC"/>
                <a:cs typeface="Arial" charset="0"/>
              </a:rPr>
              <a:t>Dependent</a:t>
            </a:r>
            <a:r>
              <a:rPr lang="ru-RU" kern="1200" dirty="0">
                <a:solidFill>
                  <a:srgbClr val="000000"/>
                </a:solidFill>
                <a:latin typeface="PragmaticaC"/>
                <a:cs typeface="Arial" charset="0"/>
              </a:rPr>
              <a:t>) — ее жизненный цикл со­впадает с жизненным циклом клиента. Зависимый компонент создается каждый раз при внедрении, а ссылка удаляется одновременно с удалением целевой точки внедрения. Эта область видимости по умолчанию предназна­чена для CDI.</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30</a:t>
            </a:fld>
            <a:endParaRPr lang="de-DE" dirty="0"/>
          </a:p>
        </p:txBody>
      </p:sp>
    </p:spTree>
    <p:extLst>
      <p:ext uri="{BB962C8B-B14F-4D97-AF65-F5344CB8AC3E}">
        <p14:creationId xmlns:p14="http://schemas.microsoft.com/office/powerpoint/2010/main" val="2685794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ConversationScoped</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31</a:t>
            </a:fld>
            <a:endParaRPr lang="de-DE" dirty="0"/>
          </a:p>
        </p:txBody>
      </p:sp>
      <p:sp>
        <p:nvSpPr>
          <p:cNvPr id="5" name="Rectangle 4"/>
          <p:cNvSpPr/>
          <p:nvPr/>
        </p:nvSpPr>
        <p:spPr>
          <a:xfrm>
            <a:off x="683568" y="525700"/>
            <a:ext cx="6858000" cy="5478423"/>
          </a:xfrm>
          <a:prstGeom prst="rect">
            <a:avLst/>
          </a:prstGeom>
        </p:spPr>
        <p:txBody>
          <a:bodyPr wrap="square">
            <a:spAutoFit/>
          </a:bodyPr>
          <a:lstStyle/>
          <a:p>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ConversationScoped</a:t>
            </a:r>
            <a:r>
              <a:rPr lang="ru-RU" altLang="ru-RU" sz="1400" dirty="0">
                <a:solidFill>
                  <a:srgbClr val="000000"/>
                </a:solidFill>
                <a:latin typeface="Courier New" panose="02070309020205020404" pitchFamily="49" charset="0"/>
                <a:cs typeface="Courier New" panose="02070309020205020404" pitchFamily="49" charset="0"/>
              </a:rPr>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class</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CustomerCreatorWizard</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implements</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Serializable</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private</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Login</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login</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private</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Account</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account</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Inject</a:t>
            </a:r>
            <a:r>
              <a:rPr lang="ru-RU" altLang="ru-RU" sz="1400" dirty="0">
                <a:solidFill>
                  <a:srgbClr val="000000"/>
                </a:solidFill>
                <a:latin typeface="Courier New" panose="02070309020205020404" pitchFamily="49" charset="0"/>
                <a:cs typeface="Courier New" panose="02070309020205020404" pitchFamily="49" charset="0"/>
              </a:rPr>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private</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CustomerService</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customerService</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Inject</a:t>
            </a:r>
            <a:r>
              <a:rPr lang="ru-RU" altLang="ru-RU" sz="1400" dirty="0">
                <a:solidFill>
                  <a:srgbClr val="000000"/>
                </a:solidFill>
                <a:latin typeface="Courier New" panose="02070309020205020404" pitchFamily="49" charset="0"/>
                <a:cs typeface="Courier New" panose="02070309020205020404" pitchFamily="49" charset="0"/>
              </a:rPr>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private</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Conversation</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conversation</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void</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saveLogin</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conversation</a:t>
            </a:r>
            <a:r>
              <a:rPr lang="ru-RU" altLang="ru-RU" sz="1400" dirty="0" err="1">
                <a:solidFill>
                  <a:srgbClr val="000000"/>
                </a:solidFill>
                <a:latin typeface="Courier New" panose="02070309020205020404" pitchFamily="49" charset="0"/>
                <a:cs typeface="Courier New" panose="02070309020205020404" pitchFamily="49" charset="0"/>
              </a:rPr>
              <a:t>.begin</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login</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newLogin</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en-US" altLang="ru-RU" sz="1400" dirty="0">
                <a:solidFill>
                  <a:srgbClr val="000000"/>
                </a:solidFill>
                <a:latin typeface="Courier New" panose="02070309020205020404" pitchFamily="49" charset="0"/>
                <a:cs typeface="Courier New" panose="02070309020205020404" pitchFamily="49" charset="0"/>
              </a:rPr>
              <a:t>	</a:t>
            </a:r>
            <a:r>
              <a:rPr lang="ru-RU" altLang="ru-RU" sz="1400" i="1" dirty="0">
                <a:solidFill>
                  <a:srgbClr val="808080"/>
                </a:solidFill>
                <a:latin typeface="Courier New" panose="02070309020205020404" pitchFamily="49" charset="0"/>
                <a:cs typeface="Courier New" panose="02070309020205020404" pitchFamily="49" charset="0"/>
              </a:rPr>
              <a:t>// Задает свойства учетных данных</a:t>
            </a:r>
            <a:br>
              <a:rPr lang="ru-RU" altLang="ru-RU" sz="1400" i="1" dirty="0">
                <a:solidFill>
                  <a:srgbClr val="808080"/>
                </a:solidFill>
                <a:latin typeface="Courier New" panose="02070309020205020404" pitchFamily="49" charset="0"/>
                <a:cs typeface="Courier New" panose="02070309020205020404" pitchFamily="49" charset="0"/>
              </a:rPr>
            </a:br>
            <a:r>
              <a:rPr lang="ru-RU" altLang="ru-RU" sz="1400" i="1" dirty="0">
                <a:solidFill>
                  <a:srgbClr val="808080"/>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void</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saveAccount</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account</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new</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Account</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en-US" altLang="ru-RU" sz="1400" dirty="0">
                <a:solidFill>
                  <a:srgbClr val="000000"/>
                </a:solidFill>
                <a:latin typeface="Courier New" panose="02070309020205020404" pitchFamily="49" charset="0"/>
                <a:cs typeface="Courier New" panose="02070309020205020404" pitchFamily="49" charset="0"/>
              </a:rPr>
              <a:t>	</a:t>
            </a:r>
            <a:r>
              <a:rPr lang="ru-RU" altLang="ru-RU" sz="1400" i="1" dirty="0">
                <a:solidFill>
                  <a:srgbClr val="808080"/>
                </a:solidFill>
                <a:latin typeface="Courier New" panose="02070309020205020404" pitchFamily="49" charset="0"/>
                <a:cs typeface="Courier New" panose="02070309020205020404" pitchFamily="49" charset="0"/>
              </a:rPr>
              <a:t>// Задает свойства учетной записи</a:t>
            </a:r>
            <a:br>
              <a:rPr lang="ru-RU" altLang="ru-RU" sz="1400" i="1" dirty="0">
                <a:solidFill>
                  <a:srgbClr val="808080"/>
                </a:solidFill>
                <a:latin typeface="Courier New" panose="02070309020205020404" pitchFamily="49" charset="0"/>
                <a:cs typeface="Courier New" panose="02070309020205020404" pitchFamily="49" charset="0"/>
              </a:rPr>
            </a:br>
            <a:r>
              <a:rPr lang="ru-RU" altLang="ru-RU" sz="1400" i="1" dirty="0">
                <a:solidFill>
                  <a:srgbClr val="808080"/>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public</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b="1" dirty="0" err="1">
                <a:solidFill>
                  <a:srgbClr val="000080"/>
                </a:solidFill>
                <a:latin typeface="Courier New" panose="02070309020205020404" pitchFamily="49" charset="0"/>
                <a:cs typeface="Courier New" panose="02070309020205020404" pitchFamily="49" charset="0"/>
              </a:rPr>
              <a:t>void</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createCustomer</a:t>
            </a: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Customer</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customer</a:t>
            </a:r>
            <a:r>
              <a:rPr lang="ru-RU" altLang="ru-RU" sz="1400" dirty="0">
                <a:solidFill>
                  <a:srgbClr val="000000"/>
                </a:solidFill>
                <a:latin typeface="Courier New" panose="02070309020205020404" pitchFamily="49" charset="0"/>
                <a:cs typeface="Courier New" panose="02070309020205020404" pitchFamily="49" charset="0"/>
              </a:rPr>
              <a:t> = </a:t>
            </a:r>
            <a:r>
              <a:rPr lang="ru-RU" altLang="ru-RU" sz="1400" b="1" dirty="0" err="1">
                <a:solidFill>
                  <a:srgbClr val="000080"/>
                </a:solidFill>
                <a:latin typeface="Courier New" panose="02070309020205020404" pitchFamily="49" charset="0"/>
                <a:cs typeface="Courier New" panose="02070309020205020404" pitchFamily="49" charset="0"/>
              </a:rPr>
              <a:t>new</a:t>
            </a:r>
            <a:r>
              <a:rPr lang="ru-RU" altLang="ru-RU" sz="1400" b="1" dirty="0">
                <a:solidFill>
                  <a:srgbClr val="00008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Customer</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customer.setLogin</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b="1" dirty="0" err="1">
                <a:solidFill>
                  <a:srgbClr val="660E7A"/>
                </a:solidFill>
                <a:latin typeface="Courier New" panose="02070309020205020404" pitchFamily="49" charset="0"/>
                <a:cs typeface="Courier New" panose="02070309020205020404" pitchFamily="49" charset="0"/>
              </a:rPr>
              <a:t>login</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customer.setAccount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b="1" dirty="0" err="1">
                <a:solidFill>
                  <a:srgbClr val="660E7A"/>
                </a:solidFill>
                <a:latin typeface="Courier New" panose="02070309020205020404" pitchFamily="49" charset="0"/>
                <a:cs typeface="Courier New" panose="02070309020205020404" pitchFamily="49" charset="0"/>
              </a:rPr>
              <a:t>account</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customerService</a:t>
            </a:r>
            <a:r>
              <a:rPr lang="ru-RU" altLang="ru-RU" sz="1400" dirty="0" err="1">
                <a:solidFill>
                  <a:srgbClr val="000000"/>
                </a:solidFill>
                <a:latin typeface="Courier New" panose="02070309020205020404" pitchFamily="49" charset="0"/>
                <a:cs typeface="Courier New" panose="02070309020205020404" pitchFamily="49" charset="0"/>
              </a:rPr>
              <a:t>.createCustomer</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customer</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conversation</a:t>
            </a:r>
            <a:r>
              <a:rPr lang="ru-RU" altLang="ru-RU" sz="1400" dirty="0" err="1">
                <a:solidFill>
                  <a:srgbClr val="000000"/>
                </a:solidFill>
                <a:latin typeface="Courier New" panose="02070309020205020404" pitchFamily="49" charset="0"/>
                <a:cs typeface="Courier New" panose="02070309020205020404" pitchFamily="49" charset="0"/>
              </a:rPr>
              <a:t>.end</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a:t>
            </a:r>
            <a:endParaRPr lang="ru-RU" altLang="ru-RU" sz="1400" dirty="0">
              <a:latin typeface="Arial" panose="020B0604020202020204" pitchFamily="34" charset="0"/>
            </a:endParaRPr>
          </a:p>
        </p:txBody>
      </p:sp>
    </p:spTree>
    <p:extLst>
      <p:ext uri="{BB962C8B-B14F-4D97-AF65-F5344CB8AC3E}">
        <p14:creationId xmlns:p14="http://schemas.microsoft.com/office/powerpoint/2010/main" val="2660709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Компоненты в языке выражений </a:t>
            </a:r>
            <a:endParaRPr lang="ru-RU" dirty="0"/>
          </a:p>
        </p:txBody>
      </p:sp>
      <p:sp>
        <p:nvSpPr>
          <p:cNvPr id="3" name="Content Placeholder 2"/>
          <p:cNvSpPr>
            <a:spLocks noGrp="1"/>
          </p:cNvSpPr>
          <p:nvPr>
            <p:ph idx="1"/>
          </p:nvPr>
        </p:nvSpPr>
        <p:spPr>
          <a:xfrm>
            <a:off x="304800" y="764704"/>
            <a:ext cx="8532813" cy="1008112"/>
          </a:xfrm>
        </p:spPr>
        <p:txBody>
          <a:bodyPr/>
          <a:lstStyle/>
          <a:p>
            <a:r>
              <a:rPr lang="ru-RU" kern="1200" dirty="0">
                <a:solidFill>
                  <a:srgbClr val="000000"/>
                </a:solidFill>
                <a:latin typeface="PragmaticaC"/>
                <a:cs typeface="Arial" charset="0"/>
              </a:rPr>
              <a:t>По умолчанию компонентам CDI не присваивается имя и они неразрешимы с помощью EL-связывания. Чтобы можно было присвоить компоненту имя, он должен быть аннотирован встроенным квалификатором @</a:t>
            </a:r>
            <a:r>
              <a:rPr lang="ru-RU" kern="1200" dirty="0" err="1">
                <a:solidFill>
                  <a:srgbClr val="000000"/>
                </a:solidFill>
                <a:latin typeface="PragmaticaC"/>
                <a:cs typeface="Arial" charset="0"/>
              </a:rPr>
              <a:t>javax.inject.Named</a:t>
            </a:r>
            <a:r>
              <a:rPr lang="en-US" kern="1200" dirty="0">
                <a:solidFill>
                  <a:srgbClr val="000000"/>
                </a:solidFill>
                <a:latin typeface="PragmaticaC"/>
                <a:cs typeface="Arial" charset="0"/>
              </a:rPr>
              <a:t>.</a:t>
            </a:r>
            <a:endParaRPr lang="ru-RU" kern="1200" dirty="0">
              <a:solidFill>
                <a:srgbClr val="000000"/>
              </a:solidFill>
              <a:latin typeface="PragmaticaC"/>
              <a:cs typeface="Arial"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32</a:t>
            </a:fld>
            <a:endParaRPr lang="de-DE" dirty="0"/>
          </a:p>
        </p:txBody>
      </p:sp>
      <p:sp>
        <p:nvSpPr>
          <p:cNvPr id="6" name="Rectangle 1"/>
          <p:cNvSpPr>
            <a:spLocks noChangeArrowheads="1"/>
          </p:cNvSpPr>
          <p:nvPr/>
        </p:nvSpPr>
        <p:spPr bwMode="auto">
          <a:xfrm>
            <a:off x="660850" y="1958608"/>
            <a:ext cx="8308573"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Named</a:t>
            </a:r>
            <a:r>
              <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en-CA" sz="1400" dirty="0" smtClean="0">
                <a:solidFill>
                  <a:srgbClr val="000000"/>
                </a:solidFill>
                <a:latin typeface="Courier New" panose="02070309020205020404" pitchFamily="49" charset="0"/>
                <a:cs typeface="Courier New" panose="02070309020205020404" pitchFamily="49" charset="0"/>
              </a:rPr>
              <a:t>"</a:t>
            </a:r>
            <a:r>
              <a:rPr lang="en-US" altLang="ru-RU" sz="1400" dirty="0" smtClean="0">
                <a:solidFill>
                  <a:srgbClr val="000000"/>
                </a:solidFill>
                <a:latin typeface="Courier New" panose="02070309020205020404" pitchFamily="49" charset="0"/>
                <a:cs typeface="Courier New" panose="02070309020205020404" pitchFamily="49" charset="0"/>
              </a:rPr>
              <a:t>b</a:t>
            </a:r>
            <a:r>
              <a:rPr lang="ru-RU" altLang="ru-RU" sz="1400" dirty="0" err="1" smtClean="0">
                <a:solidFill>
                  <a:srgbClr val="000000"/>
                </a:solidFill>
                <a:latin typeface="Courier New" panose="02070309020205020404" pitchFamily="49" charset="0"/>
                <a:cs typeface="Courier New" panose="02070309020205020404" pitchFamily="49" charset="0"/>
              </a:rPr>
              <a:t>ookService</a:t>
            </a:r>
            <a:r>
              <a:rPr lang="en-CA" sz="1400" dirty="0" smtClean="0">
                <a:solidFill>
                  <a:srgbClr val="000000"/>
                </a:solidFill>
                <a:latin typeface="Courier New" panose="02070309020205020404" pitchFamily="49" charset="0"/>
                <a:cs typeface="Courier New" panose="02070309020205020404" pitchFamily="49" charset="0"/>
              </a:rPr>
              <a:t>" </a:t>
            </a:r>
            <a:r>
              <a:rPr lang="en-US" altLang="ru-RU" sz="1400" dirty="0">
                <a:solidFill>
                  <a:srgbClr val="000000"/>
                </a:solidFill>
                <a:latin typeface="Courier New" panose="02070309020205020404" pitchFamily="49" charset="0"/>
                <a:cs typeface="Courier New" panose="02070309020205020404" pitchFamily="49" charset="0"/>
              </a:rPr>
              <a:t>)</a:t>
            </a:r>
            <a:r>
              <a:rPr lang="ru-RU" altLang="ru-RU" sz="1400" dirty="0">
                <a:solidFill>
                  <a:srgbClr val="000000"/>
                </a:solidFill>
                <a:latin typeface="Courier New" panose="02070309020205020404" pitchFamily="49" charset="0"/>
                <a:cs typeface="Courier New" panose="02070309020205020404" pitchFamily="49" charset="0"/>
              </a:rPr>
              <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a:solidFill>
                  <a:srgbClr val="000000"/>
                </a:solidFill>
                <a:latin typeface="Courier New" panose="02070309020205020404" pitchFamily="49" charset="0"/>
                <a:cs typeface="Courier New" panose="02070309020205020404" pitchFamily="49" charset="0"/>
              </a:rPr>
              <a:t>public class BookService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Float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ThirteenDigits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book</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.setIsbn(</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customer.xhtml</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666130" y="5661248"/>
            <a:ext cx="78101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20999D"/>
                </a:solidFill>
                <a:effectLst/>
                <a:latin typeface="Courier New" panose="02070309020205020404" pitchFamily="49" charset="0"/>
                <a:cs typeface="Courier New" panose="02070309020205020404" pitchFamily="49" charset="0"/>
              </a:rPr>
              <a:t>h</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:commandButton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Sendemail</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bookService.createBook</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367283" y="4869543"/>
            <a:ext cx="8602140" cy="707886"/>
          </a:xfrm>
          <a:prstGeom prst="rect">
            <a:avLst/>
          </a:prstGeom>
        </p:spPr>
        <p:txBody>
          <a:bodyPr wrap="square">
            <a:spAutoFit/>
          </a:bodyPr>
          <a:lstStyle/>
          <a:p>
            <a:r>
              <a:rPr lang="ru-RU" dirty="0">
                <a:solidFill>
                  <a:srgbClr val="000000"/>
                </a:solidFill>
                <a:latin typeface="PragmaticaC"/>
              </a:rPr>
              <a:t>Следующий отрывок кода показывает кнопку JSF, вызывающую метод </a:t>
            </a:r>
            <a:r>
              <a:rPr lang="ru-RU" dirty="0" err="1">
                <a:solidFill>
                  <a:srgbClr val="000000"/>
                </a:solidFill>
                <a:latin typeface="PragmaticaC"/>
              </a:rPr>
              <a:t>createBook</a:t>
            </a:r>
            <a:r>
              <a:rPr lang="ru-RU" dirty="0">
                <a:latin typeface="Arial Narrow" pitchFamily="34" charset="0"/>
                <a:cs typeface="+mn-cs"/>
              </a:rPr>
              <a:t>: </a:t>
            </a:r>
          </a:p>
        </p:txBody>
      </p:sp>
    </p:spTree>
    <p:extLst>
      <p:ext uri="{BB962C8B-B14F-4D97-AF65-F5344CB8AC3E}">
        <p14:creationId xmlns:p14="http://schemas.microsoft.com/office/powerpoint/2010/main" val="3250875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smtClean="0"/>
              <a:t>Перехватчики</a:t>
            </a:r>
            <a:r>
              <a:rPr lang="en-US" b="1" dirty="0"/>
              <a:t> (interceptors)</a:t>
            </a:r>
            <a:endParaRPr lang="ru-RU" dirty="0"/>
          </a:p>
        </p:txBody>
      </p:sp>
      <p:sp>
        <p:nvSpPr>
          <p:cNvPr id="3" name="Content Placeholder 2"/>
          <p:cNvSpPr>
            <a:spLocks noGrp="1"/>
          </p:cNvSpPr>
          <p:nvPr>
            <p:ph idx="1"/>
          </p:nvPr>
        </p:nvSpPr>
        <p:spPr>
          <a:xfrm>
            <a:off x="308857" y="620688"/>
            <a:ext cx="8532813" cy="5400600"/>
          </a:xfrm>
        </p:spPr>
        <p:txBody>
          <a:bodyPr/>
          <a:lstStyle/>
          <a:p>
            <a:pPr marL="0" indent="0">
              <a:buNone/>
            </a:pPr>
            <a:r>
              <a:rPr lang="ru-RU" kern="1200" dirty="0">
                <a:solidFill>
                  <a:srgbClr val="000000"/>
                </a:solidFill>
                <a:latin typeface="PragmaticaC"/>
                <a:cs typeface="Arial" charset="0"/>
              </a:rPr>
              <a:t>Перехватчики позволяют добавлять к вашим компонентам сквозную функциональность. </a:t>
            </a:r>
            <a:endParaRPr lang="en-US" kern="1200" dirty="0">
              <a:solidFill>
                <a:srgbClr val="000000"/>
              </a:solidFill>
              <a:latin typeface="PragmaticaC"/>
              <a:cs typeface="Arial" charset="0"/>
            </a:endParaRPr>
          </a:p>
          <a:p>
            <a:pPr marL="0" indent="0">
              <a:buNone/>
            </a:pPr>
            <a:r>
              <a:rPr lang="ru-RU" kern="1200" dirty="0">
                <a:solidFill>
                  <a:srgbClr val="000000"/>
                </a:solidFill>
                <a:latin typeface="PragmaticaC"/>
                <a:cs typeface="Arial" charset="0"/>
              </a:rPr>
              <a:t>Когда клиент вызывает метод на управляемом компоненте, контейнер может перехватить вызов и обработать бизнес-логику перед тем, как будет вызван метод компонента. Перехватчики делятся на четыре типа: </a:t>
            </a:r>
          </a:p>
          <a:p>
            <a:r>
              <a:rPr lang="ru-RU" kern="1200" dirty="0">
                <a:solidFill>
                  <a:srgbClr val="000000"/>
                </a:solidFill>
                <a:latin typeface="PragmaticaC"/>
                <a:cs typeface="Arial" charset="0"/>
              </a:rPr>
              <a:t>..перехватчики, действующие на уровне конструктора, — перехватчик, ассоциированный с конструктором целевого класса (@</a:t>
            </a:r>
            <a:r>
              <a:rPr lang="ru-RU" kern="1200" dirty="0" err="1">
                <a:solidFill>
                  <a:srgbClr val="000000"/>
                </a:solidFill>
                <a:latin typeface="PragmaticaC"/>
                <a:cs typeface="Arial" charset="0"/>
              </a:rPr>
              <a:t>AroundConstruct</a:t>
            </a:r>
            <a:r>
              <a:rPr lang="ru-RU" kern="1200" dirty="0">
                <a:solidFill>
                  <a:srgbClr val="000000"/>
                </a:solidFill>
                <a:latin typeface="PragmaticaC"/>
                <a:cs typeface="Arial" charset="0"/>
              </a:rPr>
              <a:t>); </a:t>
            </a:r>
          </a:p>
          <a:p>
            <a:r>
              <a:rPr lang="ru-RU" kern="1200" dirty="0">
                <a:solidFill>
                  <a:srgbClr val="000000"/>
                </a:solidFill>
                <a:latin typeface="PragmaticaC"/>
                <a:cs typeface="Arial" charset="0"/>
              </a:rPr>
              <a:t>..перехватчики, действующие на уровне метода, — перехватчик, ассоциированный со специальным бизнес-методом (@</a:t>
            </a:r>
            <a:r>
              <a:rPr lang="ru-RU" kern="1200" dirty="0" err="1">
                <a:solidFill>
                  <a:srgbClr val="000000"/>
                </a:solidFill>
                <a:latin typeface="PragmaticaC"/>
                <a:cs typeface="Arial" charset="0"/>
              </a:rPr>
              <a:t>AroundInvoke</a:t>
            </a:r>
            <a:r>
              <a:rPr lang="ru-RU" kern="1200" dirty="0">
                <a:solidFill>
                  <a:srgbClr val="000000"/>
                </a:solidFill>
                <a:latin typeface="PragmaticaC"/>
                <a:cs typeface="Arial" charset="0"/>
              </a:rPr>
              <a:t>); </a:t>
            </a:r>
          </a:p>
          <a:p>
            <a:r>
              <a:rPr lang="ru-RU" kern="1200" dirty="0">
                <a:solidFill>
                  <a:srgbClr val="000000"/>
                </a:solidFill>
                <a:latin typeface="PragmaticaC"/>
                <a:cs typeface="Arial" charset="0"/>
              </a:rPr>
              <a:t>..перехватчики методов задержки — перехватчик, помеченный аннотацией @</a:t>
            </a:r>
            <a:r>
              <a:rPr lang="ru-RU" kern="1200" dirty="0" err="1">
                <a:solidFill>
                  <a:srgbClr val="000000"/>
                </a:solidFill>
                <a:latin typeface="PragmaticaC"/>
                <a:cs typeface="Arial" charset="0"/>
              </a:rPr>
              <a:t>AroundTimeout</a:t>
            </a:r>
            <a:r>
              <a:rPr lang="ru-RU" kern="1200" dirty="0">
                <a:solidFill>
                  <a:srgbClr val="000000"/>
                </a:solidFill>
                <a:latin typeface="PragmaticaC"/>
                <a:cs typeface="Arial" charset="0"/>
              </a:rPr>
              <a:t>, вмешивается в работу методов задержки (применяется только со службой времени EJB); </a:t>
            </a:r>
          </a:p>
          <a:p>
            <a:r>
              <a:rPr lang="ru-RU" kern="1200" dirty="0">
                <a:solidFill>
                  <a:srgbClr val="000000"/>
                </a:solidFill>
                <a:latin typeface="PragmaticaC"/>
                <a:cs typeface="Arial" charset="0"/>
              </a:rPr>
              <a:t>..перехватчики обратного вызова жизненного цикла — перехватчик, который вмешивается в работу обратных вызовов событий жизненного цикла целевого экземпляра (@PostConstruct и @PreDestroy).</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33</a:t>
            </a:fld>
            <a:endParaRPr lang="de-DE" dirty="0"/>
          </a:p>
        </p:txBody>
      </p:sp>
    </p:spTree>
    <p:extLst>
      <p:ext uri="{BB962C8B-B14F-4D97-AF65-F5344CB8AC3E}">
        <p14:creationId xmlns:p14="http://schemas.microsoft.com/office/powerpoint/2010/main" val="58000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Класс перехватчика с </a:t>
            </a:r>
            <a:r>
              <a:rPr lang="en-CA" dirty="0"/>
              <a:t>Around-Invoke </a:t>
            </a:r>
            <a:r>
              <a:rPr lang="ru-RU" dirty="0"/>
              <a:t>и </a:t>
            </a:r>
            <a:r>
              <a:rPr lang="en-CA" dirty="0"/>
              <a:t>Around-Construct</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34</a:t>
            </a:fld>
            <a:endParaRPr lang="de-DE" dirty="0"/>
          </a:p>
        </p:txBody>
      </p:sp>
      <p:sp>
        <p:nvSpPr>
          <p:cNvPr id="5" name="Rectangle 1"/>
          <p:cNvSpPr>
            <a:spLocks noGrp="1" noChangeArrowheads="1"/>
          </p:cNvSpPr>
          <p:nvPr>
            <p:ph idx="1"/>
          </p:nvPr>
        </p:nvSpPr>
        <p:spPr bwMode="auto">
          <a:xfrm>
            <a:off x="304800" y="800418"/>
            <a:ext cx="8731696"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LoggingInterceptor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AroundConstruct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InvocationContext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throws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Entering</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constructor</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try</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ic.proceed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finally</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Exiting</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constructor</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AroundInvoke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logMethod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InvocationContext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throws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.entering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ic.getTarget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ic.getMethod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try</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ic.proceed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finally</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.exiting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ic.getTarget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ic.getMethod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0357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a:t>CustomerService</a:t>
            </a:r>
            <a:r>
              <a:rPr lang="ru-RU" dirty="0"/>
              <a:t> </a:t>
            </a:r>
            <a:r>
              <a:rPr lang="ru-RU" dirty="0" smtClean="0"/>
              <a:t>использующий перехватчик</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35</a:t>
            </a:fld>
            <a:endParaRPr lang="de-DE" dirty="0"/>
          </a:p>
        </p:txBody>
      </p:sp>
      <p:sp>
        <p:nvSpPr>
          <p:cNvPr id="5" name="Rectangle 1"/>
          <p:cNvSpPr>
            <a:spLocks noGrp="1" noChangeArrowheads="1"/>
          </p:cNvSpPr>
          <p:nvPr>
            <p:ph idx="1"/>
          </p:nvPr>
        </p:nvSpPr>
        <p:spPr bwMode="auto">
          <a:xfrm>
            <a:off x="349374" y="837293"/>
            <a:ext cx="844366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Transactional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Interceptors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LoggingInterceptor.</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CustomerService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findCustomerById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ExcludeClassInterceptors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updateCustomer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1336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Перехватчик с жизненным циклом и </a:t>
            </a:r>
            <a:r>
              <a:rPr lang="ru-RU" dirty="0" err="1"/>
              <a:t>Around-Invoke</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36</a:t>
            </a:fld>
            <a:endParaRPr lang="de-DE" dirty="0"/>
          </a:p>
        </p:txBody>
      </p:sp>
      <p:sp>
        <p:nvSpPr>
          <p:cNvPr id="5" name="Rectangle 1"/>
          <p:cNvSpPr>
            <a:spLocks noGrp="1" noChangeArrowheads="1"/>
          </p:cNvSpPr>
          <p:nvPr>
            <p:ph idx="1"/>
          </p:nvPr>
        </p:nvSpPr>
        <p:spPr bwMode="auto">
          <a:xfrm>
            <a:off x="304800" y="548680"/>
            <a:ext cx="8731695"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ProfileInterceptor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@PostConstruct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logMethod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InvocationContext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throws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ic.getTarget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try</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ic.proceed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finally</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ic.getTarget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AroundInvoke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profile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InvocationContext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throws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long</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initTime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currentTimeMillis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try</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ic.proceed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finally</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long</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diffTime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currentTimeMillis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initTime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ic.getMethod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took</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diffTime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millis</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4622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8776"/>
            <a:ext cx="10027840" cy="819944"/>
          </a:xfrm>
        </p:spPr>
        <p:txBody>
          <a:bodyPr/>
          <a:lstStyle/>
          <a:p>
            <a:r>
              <a:rPr lang="ru-RU" dirty="0" smtClean="0"/>
              <a:t>Использование перехватчика </a:t>
            </a:r>
            <a:r>
              <a:rPr lang="ru-RU" dirty="0"/>
              <a:t>и </a:t>
            </a:r>
            <a:r>
              <a:rPr lang="ru-RU" dirty="0" err="1" smtClean="0"/>
              <a:t>аннотаци</a:t>
            </a:r>
            <a:r>
              <a:rPr lang="en-US" dirty="0" smtClean="0"/>
              <a:t> </a:t>
            </a:r>
            <a:r>
              <a:rPr lang="ru-RU" altLang="ru-RU" dirty="0"/>
              <a:t>@PostConstruct</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37</a:t>
            </a:fld>
            <a:endParaRPr lang="de-DE" dirty="0"/>
          </a:p>
        </p:txBody>
      </p:sp>
      <p:sp>
        <p:nvSpPr>
          <p:cNvPr id="5" name="Rectangle 1"/>
          <p:cNvSpPr>
            <a:spLocks noGrp="1" noChangeArrowheads="1"/>
          </p:cNvSpPr>
          <p:nvPr>
            <p:ph idx="1"/>
          </p:nvPr>
        </p:nvSpPr>
        <p:spPr bwMode="auto">
          <a:xfrm>
            <a:off x="599158" y="908720"/>
            <a:ext cx="8149306"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Transactional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Interceptors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ProfileInterceptor.</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CustomerService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@PostConstruct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findCustomerById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39519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Декораторы </a:t>
            </a:r>
            <a:endParaRPr lang="ru-RU" dirty="0"/>
          </a:p>
        </p:txBody>
      </p:sp>
      <p:sp>
        <p:nvSpPr>
          <p:cNvPr id="3" name="Content Placeholder 2"/>
          <p:cNvSpPr>
            <a:spLocks noGrp="1"/>
          </p:cNvSpPr>
          <p:nvPr>
            <p:ph idx="1"/>
          </p:nvPr>
        </p:nvSpPr>
        <p:spPr/>
        <p:txBody>
          <a:bodyPr/>
          <a:lstStyle/>
          <a:p>
            <a:r>
              <a:rPr lang="ru-RU" kern="1200" dirty="0">
                <a:solidFill>
                  <a:srgbClr val="000000"/>
                </a:solidFill>
                <a:latin typeface="PragmaticaC"/>
                <a:cs typeface="Arial" charset="0"/>
              </a:rPr>
              <a:t>Перехватчики выполняют задачи сквозной функциональности и идеальны для решения таких технических проблем, как управление транзакциями, безопасность или запись в журнал. По своей природе перехватчики не осведомлены о настоящей семантике перехватываемых действий и поэтому не подходят для отделения задач, связанных с бизнесом. Для декораторов характерно обратное. </a:t>
            </a:r>
          </a:p>
          <a:p>
            <a:r>
              <a:rPr lang="ru-RU" kern="1200" dirty="0">
                <a:solidFill>
                  <a:srgbClr val="000000"/>
                </a:solidFill>
                <a:latin typeface="PragmaticaC"/>
                <a:cs typeface="Arial" charset="0"/>
              </a:rPr>
              <a:t>Декораторы — общий шаблон проектирования, разработанный группой </a:t>
            </a:r>
            <a:r>
              <a:rPr lang="ru-RU" kern="1200" dirty="0" err="1">
                <a:solidFill>
                  <a:srgbClr val="000000"/>
                </a:solidFill>
                <a:latin typeface="PragmaticaC"/>
                <a:cs typeface="Arial" charset="0"/>
              </a:rPr>
              <a:t>Gang</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of</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Four</a:t>
            </a:r>
            <a:r>
              <a:rPr lang="ru-RU" kern="1200" dirty="0">
                <a:solidFill>
                  <a:srgbClr val="000000"/>
                </a:solidFill>
                <a:latin typeface="PragmaticaC"/>
                <a:cs typeface="Arial" charset="0"/>
              </a:rPr>
              <a:t>. Идея состоит в том, чтобы взять класс и обернуть вокруг него другой класс (то есть декорировать его). Таким образом, при вызове декорированного класса вы всегда проходите через окружающий его декоратор, прежде чем достигнете целевого класса. Декораторы позволяют добавлять бизнес-методу дополнительную логику. Они не способны решать технические задачи, которые являются сквозными и касаются многих несхожих типов. Хотя перехватчики и декораторы во многом сходны, они дополняют друг друга.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38</a:t>
            </a:fld>
            <a:endParaRPr lang="de-DE" dirty="0"/>
          </a:p>
        </p:txBody>
      </p:sp>
    </p:spTree>
    <p:extLst>
      <p:ext uri="{BB962C8B-B14F-4D97-AF65-F5344CB8AC3E}">
        <p14:creationId xmlns:p14="http://schemas.microsoft.com/office/powerpoint/2010/main" val="8448786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декоратора	</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39</a:t>
            </a:fld>
            <a:endParaRPr lang="de-DE" dirty="0"/>
          </a:p>
        </p:txBody>
      </p:sp>
      <p:sp>
        <p:nvSpPr>
          <p:cNvPr id="5" name="Rectangle 1"/>
          <p:cNvSpPr>
            <a:spLocks noGrp="1" noChangeArrowheads="1"/>
          </p:cNvSpPr>
          <p:nvPr>
            <p:ph idx="1"/>
          </p:nvPr>
        </p:nvSpPr>
        <p:spPr bwMode="auto">
          <a:xfrm>
            <a:off x="539552" y="764704"/>
            <a:ext cx="7632848"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Decorator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FromEightToThirteenDigitsDecorator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Delegate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issn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isbn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"13-84356"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issn.substring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returnisbn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51606" y="3223469"/>
            <a:ext cx="8839200" cy="2554545"/>
          </a:xfrm>
          <a:prstGeom prst="rect">
            <a:avLst/>
          </a:prstGeom>
        </p:spPr>
        <p:txBody>
          <a:bodyPr wrap="square">
            <a:spAutoFit/>
          </a:bodyPr>
          <a:lstStyle/>
          <a:p>
            <a:pPr algn="just"/>
            <a:r>
              <a:rPr lang="ru-RU" dirty="0">
                <a:solidFill>
                  <a:srgbClr val="000000"/>
                </a:solidFill>
                <a:latin typeface="PetersburgC"/>
              </a:rPr>
              <a:t>Декораторы должны иметь точку внедрения делегата (аннотированную </a:t>
            </a:r>
            <a:r>
              <a:rPr lang="ru-RU" sz="1800" dirty="0">
                <a:solidFill>
                  <a:srgbClr val="000000"/>
                </a:solidFill>
                <a:latin typeface="Letter Gothic"/>
              </a:rPr>
              <a:t>@</a:t>
            </a:r>
            <a:r>
              <a:rPr lang="ru-RU" sz="1800" dirty="0" err="1">
                <a:solidFill>
                  <a:srgbClr val="000000"/>
                </a:solidFill>
                <a:latin typeface="Letter Gothic"/>
              </a:rPr>
              <a:t>Delegate</a:t>
            </a:r>
            <a:r>
              <a:rPr lang="ru-RU" dirty="0">
                <a:solidFill>
                  <a:srgbClr val="000000"/>
                </a:solidFill>
                <a:latin typeface="PetersburgC"/>
              </a:rPr>
              <a:t>) такого же типа, как и компоненты, которые они декорируют (здесь интерфейс </a:t>
            </a:r>
            <a:r>
              <a:rPr lang="ru-RU" sz="1800" dirty="0">
                <a:solidFill>
                  <a:srgbClr val="000000"/>
                </a:solidFill>
                <a:latin typeface="Letter Gothic"/>
              </a:rPr>
              <a:t>NumberGenerator</a:t>
            </a:r>
            <a:r>
              <a:rPr lang="ru-RU" dirty="0">
                <a:solidFill>
                  <a:srgbClr val="000000"/>
                </a:solidFill>
                <a:latin typeface="PetersburgC"/>
              </a:rPr>
              <a:t>). Это позволяет объекту вызывать объект-делегат (например, целевой компонент </a:t>
            </a:r>
            <a:r>
              <a:rPr lang="ru-RU" sz="1800" dirty="0" err="1">
                <a:solidFill>
                  <a:srgbClr val="000000"/>
                </a:solidFill>
                <a:latin typeface="Letter Gothic"/>
              </a:rPr>
              <a:t>IssnNumberGenerator</a:t>
            </a:r>
            <a:r>
              <a:rPr lang="ru-RU" dirty="0">
                <a:solidFill>
                  <a:srgbClr val="000000"/>
                </a:solidFill>
                <a:latin typeface="PetersburgC"/>
              </a:rPr>
              <a:t>), а затем, в свою очередь, вызывать на него любой </a:t>
            </a:r>
            <a:r>
              <a:rPr lang="ru-RU" dirty="0" smtClean="0">
                <a:solidFill>
                  <a:srgbClr val="000000"/>
                </a:solidFill>
                <a:latin typeface="PetersburgC"/>
              </a:rPr>
              <a:t>бизнес-метод. </a:t>
            </a:r>
          </a:p>
          <a:p>
            <a:pPr algn="just"/>
            <a:r>
              <a:rPr lang="ru-RU" dirty="0" smtClean="0">
                <a:solidFill>
                  <a:srgbClr val="000000"/>
                </a:solidFill>
                <a:latin typeface="PetersburgC"/>
              </a:rPr>
              <a:t>По </a:t>
            </a:r>
            <a:r>
              <a:rPr lang="ru-RU" dirty="0">
                <a:solidFill>
                  <a:srgbClr val="000000"/>
                </a:solidFill>
                <a:latin typeface="PetersburgC"/>
              </a:rPr>
              <a:t>умолчанию все декораторы отключены, как и альтернативы с перехватчиками. Декораторы необходимо активизировать в файле </a:t>
            </a:r>
            <a:r>
              <a:rPr lang="ru-RU" sz="1800" dirty="0" smtClean="0">
                <a:solidFill>
                  <a:srgbClr val="000000"/>
                </a:solidFill>
                <a:latin typeface="Letter Gothic"/>
              </a:rPr>
              <a:t>beans.xml</a:t>
            </a:r>
            <a:r>
              <a:rPr lang="ru-RU" dirty="0" smtClean="0">
                <a:solidFill>
                  <a:srgbClr val="000000"/>
                </a:solidFill>
                <a:latin typeface="PetersburgC"/>
              </a:rPr>
              <a:t>. </a:t>
            </a:r>
            <a:endParaRPr lang="ru-RU" dirty="0"/>
          </a:p>
        </p:txBody>
      </p:sp>
    </p:spTree>
    <p:extLst>
      <p:ext uri="{BB962C8B-B14F-4D97-AF65-F5344CB8AC3E}">
        <p14:creationId xmlns:p14="http://schemas.microsoft.com/office/powerpoint/2010/main" val="4297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Liskov Substitution Principle (LSP)</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a:t>
            </a:fld>
            <a:endParaRPr lang="de-DE" dirty="0"/>
          </a:p>
        </p:txBody>
      </p:sp>
      <p:sp>
        <p:nvSpPr>
          <p:cNvPr id="9" name="Content Placeholder 2"/>
          <p:cNvSpPr>
            <a:spLocks noGrp="1"/>
          </p:cNvSpPr>
          <p:nvPr>
            <p:ph idx="1"/>
          </p:nvPr>
        </p:nvSpPr>
        <p:spPr>
          <a:xfrm>
            <a:off x="323528" y="620688"/>
            <a:ext cx="8532813" cy="5256584"/>
          </a:xfrm>
        </p:spPr>
        <p:txBody>
          <a:bodyPr/>
          <a:lstStyle/>
          <a:p>
            <a:pPr lvl="0"/>
            <a:r>
              <a:rPr lang="ru-RU" sz="2400" dirty="0" smtClean="0">
                <a:latin typeface="Calibri" pitchFamily="34" charset="0"/>
              </a:rPr>
              <a:t>Функции, которые используют ссылки на базовые классы, должны иметь возможность использовать объекты производных классов, не зная об этом.</a:t>
            </a:r>
          </a:p>
          <a:p>
            <a:endParaRPr lang="ru-RU" sz="2400" dirty="0" smtClean="0">
              <a:latin typeface="Calibri" pitchFamily="34" charset="0"/>
              <a:cs typeface="Arial" pitchFamily="34" charset="0"/>
            </a:endParaRPr>
          </a:p>
        </p:txBody>
      </p:sp>
      <p:pic>
        <p:nvPicPr>
          <p:cNvPr id="54274" name="Picture 2"/>
          <p:cNvPicPr>
            <a:picLocks noChangeAspect="1" noChangeArrowheads="1"/>
          </p:cNvPicPr>
          <p:nvPr/>
        </p:nvPicPr>
        <p:blipFill>
          <a:blip r:embed="rId2"/>
          <a:srcRect/>
          <a:stretch>
            <a:fillRect/>
          </a:stretch>
        </p:blipFill>
        <p:spPr bwMode="auto">
          <a:xfrm>
            <a:off x="1691680" y="1844824"/>
            <a:ext cx="5040560" cy="4032448"/>
          </a:xfrm>
          <a:prstGeom prst="rect">
            <a:avLst/>
          </a:prstGeom>
          <a:noFill/>
          <a:ln w="9525">
            <a:noFill/>
            <a:miter lim="800000"/>
            <a:headEnd/>
            <a:tailEnd/>
          </a:ln>
        </p:spPr>
      </p:pic>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События </a:t>
            </a:r>
            <a:endParaRPr lang="ru-RU" dirty="0"/>
          </a:p>
        </p:txBody>
      </p:sp>
      <p:sp>
        <p:nvSpPr>
          <p:cNvPr id="3" name="Content Placeholder 2"/>
          <p:cNvSpPr>
            <a:spLocks noGrp="1"/>
          </p:cNvSpPr>
          <p:nvPr>
            <p:ph idx="1"/>
          </p:nvPr>
        </p:nvSpPr>
        <p:spPr>
          <a:xfrm>
            <a:off x="304800" y="764704"/>
            <a:ext cx="8532813" cy="2376264"/>
          </a:xfrm>
        </p:spPr>
        <p:txBody>
          <a:bodyPr/>
          <a:lstStyle/>
          <a:p>
            <a:r>
              <a:rPr lang="ru-RU" kern="1200" dirty="0">
                <a:solidFill>
                  <a:srgbClr val="000000"/>
                </a:solidFill>
                <a:latin typeface="PragmaticaC"/>
                <a:cs typeface="Arial" charset="0"/>
              </a:rPr>
              <a:t>Один компонент может определить событие, другой — инициировать событие, а третий — обработать его. Эта базовая схема следует шаблону проектирования «Наблюдатель» (</a:t>
            </a:r>
            <a:r>
              <a:rPr lang="ru-RU" kern="1200" dirty="0" err="1">
                <a:solidFill>
                  <a:srgbClr val="000000"/>
                </a:solidFill>
                <a:latin typeface="PragmaticaC"/>
                <a:cs typeface="Arial" charset="0"/>
              </a:rPr>
              <a:t>Observer</a:t>
            </a:r>
            <a:r>
              <a:rPr lang="ru-RU" kern="1200" dirty="0">
                <a:solidFill>
                  <a:srgbClr val="000000"/>
                </a:solidFill>
                <a:latin typeface="PragmaticaC"/>
                <a:cs typeface="Arial" charset="0"/>
              </a:rPr>
              <a:t>), разработанному группой </a:t>
            </a:r>
            <a:r>
              <a:rPr lang="ru-RU" kern="1200" dirty="0" err="1">
                <a:solidFill>
                  <a:srgbClr val="000000"/>
                </a:solidFill>
                <a:latin typeface="PragmaticaC"/>
                <a:cs typeface="Arial" charset="0"/>
              </a:rPr>
              <a:t>Gang</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of</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Four</a:t>
            </a:r>
            <a:r>
              <a:rPr lang="ru-RU" kern="1200" dirty="0">
                <a:solidFill>
                  <a:srgbClr val="000000"/>
                </a:solidFill>
                <a:latin typeface="PragmaticaC"/>
                <a:cs typeface="Arial" charset="0"/>
              </a:rPr>
              <a:t>. </a:t>
            </a:r>
          </a:p>
          <a:p>
            <a:r>
              <a:rPr lang="ru-RU" kern="1200" dirty="0">
                <a:solidFill>
                  <a:srgbClr val="000000"/>
                </a:solidFill>
                <a:latin typeface="PragmaticaC"/>
                <a:cs typeface="Arial" charset="0"/>
              </a:rPr>
              <a:t>Производители событий запускают события, используя интерфейс </a:t>
            </a:r>
            <a:r>
              <a:rPr lang="ru-RU" kern="1200" dirty="0" err="1">
                <a:solidFill>
                  <a:srgbClr val="000000"/>
                </a:solidFill>
                <a:latin typeface="PragmaticaC"/>
                <a:cs typeface="Arial" charset="0"/>
              </a:rPr>
              <a:t>javax.enterprise.event</a:t>
            </a:r>
            <a:r>
              <a:rPr lang="ru-RU" kern="1200" dirty="0">
                <a:solidFill>
                  <a:srgbClr val="000000"/>
                </a:solidFill>
                <a:latin typeface="PragmaticaC"/>
                <a:cs typeface="Arial" charset="0"/>
              </a:rPr>
              <a:t>. Производитель инициирует события вызовом метода </a:t>
            </a:r>
            <a:r>
              <a:rPr lang="ru-RU" kern="1200" dirty="0" err="1">
                <a:solidFill>
                  <a:srgbClr val="000000"/>
                </a:solidFill>
                <a:latin typeface="PragmaticaC"/>
                <a:cs typeface="Arial" charset="0"/>
              </a:rPr>
              <a:t>fire</a:t>
            </a:r>
            <a:r>
              <a:rPr lang="ru-RU" kern="1200" dirty="0">
                <a:solidFill>
                  <a:srgbClr val="000000"/>
                </a:solidFill>
                <a:latin typeface="PragmaticaC"/>
                <a:cs typeface="Arial" charset="0"/>
              </a:rPr>
              <a:t>(), передает объект события и не зависит от наблюдателя.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40</a:t>
            </a:fld>
            <a:endParaRPr lang="de-DE" dirty="0"/>
          </a:p>
        </p:txBody>
      </p:sp>
    </p:spTree>
    <p:extLst>
      <p:ext uri="{BB962C8B-B14F-4D97-AF65-F5344CB8AC3E}">
        <p14:creationId xmlns:p14="http://schemas.microsoft.com/office/powerpoint/2010/main" val="30543265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Производитель </a:t>
            </a:r>
            <a:r>
              <a:rPr lang="ru-RU" dirty="0"/>
              <a:t>событий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41</a:t>
            </a:fld>
            <a:endParaRPr lang="de-DE" dirty="0"/>
          </a:p>
        </p:txBody>
      </p:sp>
      <p:sp>
        <p:nvSpPr>
          <p:cNvPr id="10" name="Rectangle 5"/>
          <p:cNvSpPr>
            <a:spLocks noChangeArrowheads="1"/>
          </p:cNvSpPr>
          <p:nvPr/>
        </p:nvSpPr>
        <p:spPr bwMode="auto">
          <a:xfrm>
            <a:off x="467544" y="549842"/>
            <a:ext cx="8370069"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BookService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NumberGenerator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Event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bookAddedEvent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Event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bookRemovedEvent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Float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description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book.setIsbn(</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numberGenerator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.generateNumber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bookAddedEvent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deleteBook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bookRemovedEvent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6443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Наблюдатель событий</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42</a:t>
            </a:fld>
            <a:endParaRPr lang="de-DE" dirty="0"/>
          </a:p>
        </p:txBody>
      </p:sp>
      <p:sp>
        <p:nvSpPr>
          <p:cNvPr id="5" name="Rectangle 1"/>
          <p:cNvSpPr>
            <a:spLocks noGrp="1" noChangeArrowheads="1"/>
          </p:cNvSpPr>
          <p:nvPr>
            <p:ph idx="1"/>
          </p:nvPr>
        </p:nvSpPr>
        <p:spPr bwMode="auto">
          <a:xfrm>
            <a:off x="451328" y="980728"/>
            <a:ext cx="8239756"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InventoryService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@Inject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inventory</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Observes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.warning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"Книга "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book.getTitle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добавлена в список"</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inventory</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Observes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logger</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.warning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"Книга "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book.getTitle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удалена из списка"</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inventory</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11785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 – </a:t>
            </a:r>
            <a:r>
              <a:rPr lang="ru-RU" dirty="0" smtClean="0"/>
              <a:t>зачем?</a:t>
            </a:r>
            <a:endParaRPr lang="ru-RU" dirty="0"/>
          </a:p>
        </p:txBody>
      </p:sp>
      <p:sp>
        <p:nvSpPr>
          <p:cNvPr id="3" name="Content Placeholder 2"/>
          <p:cNvSpPr>
            <a:spLocks noGrp="1"/>
          </p:cNvSpPr>
          <p:nvPr>
            <p:ph idx="1"/>
          </p:nvPr>
        </p:nvSpPr>
        <p:spPr/>
        <p:txBody>
          <a:bodyPr/>
          <a:lstStyle/>
          <a:p>
            <a:r>
              <a:rPr lang="ru-RU" sz="2600" dirty="0" smtClean="0">
                <a:latin typeface="Calibri" pitchFamily="34" charset="0"/>
              </a:rPr>
              <a:t>Корпоративные приложения хотят одного и того же</a:t>
            </a:r>
            <a:r>
              <a:rPr lang="en-US" sz="2600" dirty="0" smtClean="0">
                <a:latin typeface="Calibri" pitchFamily="34" charset="0"/>
              </a:rPr>
              <a:t>:</a:t>
            </a:r>
          </a:p>
          <a:p>
            <a:pPr lvl="1"/>
            <a:r>
              <a:rPr lang="ru-RU" sz="2600" dirty="0" smtClean="0">
                <a:latin typeface="Calibri" pitchFamily="34" charset="0"/>
              </a:rPr>
              <a:t>Транзакций</a:t>
            </a:r>
            <a:endParaRPr lang="en-US" sz="2600" dirty="0" smtClean="0">
              <a:latin typeface="Calibri" pitchFamily="34" charset="0"/>
            </a:endParaRPr>
          </a:p>
          <a:p>
            <a:pPr lvl="1"/>
            <a:r>
              <a:rPr lang="ru-RU" sz="2600" dirty="0" smtClean="0">
                <a:latin typeface="Calibri" pitchFamily="34" charset="0"/>
              </a:rPr>
              <a:t>Распределенность</a:t>
            </a:r>
          </a:p>
          <a:p>
            <a:pPr lvl="1"/>
            <a:r>
              <a:rPr lang="ru-RU" sz="2600" dirty="0" smtClean="0">
                <a:latin typeface="Calibri" pitchFamily="34" charset="0"/>
              </a:rPr>
              <a:t>Базу данных</a:t>
            </a:r>
          </a:p>
          <a:p>
            <a:pPr lvl="1"/>
            <a:r>
              <a:rPr lang="ru-RU" sz="2600" dirty="0" smtClean="0">
                <a:latin typeface="Calibri" pitchFamily="34" charset="0"/>
              </a:rPr>
              <a:t>Безопасность</a:t>
            </a:r>
            <a:endParaRPr lang="ru-RU" dirty="0">
              <a:latin typeface="Calibri"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43</a:t>
            </a:fld>
            <a:endParaRPr lang="de-DE"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Понятие корпоративных </a:t>
            </a:r>
            <a:r>
              <a:rPr lang="en-CA" b="1" dirty="0"/>
              <a:t>EJB-</a:t>
            </a:r>
            <a:r>
              <a:rPr lang="ru-RU" b="1" dirty="0"/>
              <a:t>компонентов </a:t>
            </a:r>
            <a:endParaRPr lang="ru-RU" dirty="0"/>
          </a:p>
        </p:txBody>
      </p:sp>
      <p:sp>
        <p:nvSpPr>
          <p:cNvPr id="3" name="Content Placeholder 2"/>
          <p:cNvSpPr>
            <a:spLocks noGrp="1"/>
          </p:cNvSpPr>
          <p:nvPr>
            <p:ph idx="1"/>
          </p:nvPr>
        </p:nvSpPr>
        <p:spPr/>
        <p:txBody>
          <a:bodyPr/>
          <a:lstStyle/>
          <a:p>
            <a:r>
              <a:rPr lang="ru-RU" kern="1200" dirty="0">
                <a:solidFill>
                  <a:srgbClr val="000000"/>
                </a:solidFill>
                <a:latin typeface="PragmaticaC"/>
                <a:cs typeface="Arial" charset="0"/>
              </a:rPr>
              <a:t>EJB-компоненты — это серверные компоненты, которые инкапсулируют бизнес- логику, заботятся о транзакциях и безопасности. У них также имеется интегрированный стек для обмена сообщениями, планирования, удаленного доступа, конечных точек веб-служб (SOAP и REST), внедрения зависимостей, управления жизненным циклом компонентов, </a:t>
            </a:r>
            <a:r>
              <a:rPr lang="ru-RU" kern="1200" dirty="0" err="1">
                <a:solidFill>
                  <a:srgbClr val="000000"/>
                </a:solidFill>
                <a:latin typeface="PragmaticaC"/>
                <a:cs typeface="Arial" charset="0"/>
              </a:rPr>
              <a:t>аспектно</a:t>
            </a:r>
            <a:r>
              <a:rPr lang="ru-RU" kern="1200" dirty="0">
                <a:solidFill>
                  <a:srgbClr val="000000"/>
                </a:solidFill>
                <a:latin typeface="PragmaticaC"/>
                <a:cs typeface="Arial" charset="0"/>
              </a:rPr>
              <a:t>-ориентированного программирования (</a:t>
            </a:r>
            <a:r>
              <a:rPr lang="ru-RU" kern="1200" dirty="0" err="1">
                <a:solidFill>
                  <a:srgbClr val="000000"/>
                </a:solidFill>
                <a:latin typeface="PragmaticaC"/>
                <a:cs typeface="Arial" charset="0"/>
              </a:rPr>
              <a:t>Aspect</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Oriented</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Programming</a:t>
            </a:r>
            <a:r>
              <a:rPr lang="ru-RU" kern="1200" dirty="0">
                <a:solidFill>
                  <a:srgbClr val="000000"/>
                </a:solidFill>
                <a:latin typeface="PragmaticaC"/>
                <a:cs typeface="Arial" charset="0"/>
              </a:rPr>
              <a:t> — AOP) с использованием перехватчиков и т. д.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44</a:t>
            </a:fld>
            <a:endParaRPr lang="de-DE" dirty="0"/>
          </a:p>
        </p:txBody>
      </p:sp>
    </p:spTree>
    <p:extLst>
      <p:ext uri="{BB962C8B-B14F-4D97-AF65-F5344CB8AC3E}">
        <p14:creationId xmlns:p14="http://schemas.microsoft.com/office/powerpoint/2010/main" val="2589776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 – </a:t>
            </a:r>
            <a:r>
              <a:rPr lang="ru-RU" dirty="0" smtClean="0"/>
              <a:t>слой бизнес-логики</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45</a:t>
            </a:fld>
            <a:endParaRPr lang="de-DE" dirty="0"/>
          </a:p>
        </p:txBody>
      </p:sp>
      <p:sp>
        <p:nvSpPr>
          <p:cNvPr id="20482" name="AutoShape 2" descr="http://java.boot.by/scea5-guide/images/020300.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dirty="0"/>
          </a:p>
        </p:txBody>
      </p:sp>
      <p:pic>
        <p:nvPicPr>
          <p:cNvPr id="7" name="Picture 6" descr="020300.gif"/>
          <p:cNvPicPr>
            <a:picLocks noChangeAspect="1"/>
          </p:cNvPicPr>
          <p:nvPr/>
        </p:nvPicPr>
        <p:blipFill>
          <a:blip r:embed="rId2"/>
          <a:stretch>
            <a:fillRect/>
          </a:stretch>
        </p:blipFill>
        <p:spPr>
          <a:xfrm>
            <a:off x="708687" y="692696"/>
            <a:ext cx="7535721" cy="518457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a:t>
            </a:r>
            <a:endParaRPr lang="en-US" dirty="0"/>
          </a:p>
        </p:txBody>
      </p:sp>
      <p:sp>
        <p:nvSpPr>
          <p:cNvPr id="3" name="Content Placeholder 2"/>
          <p:cNvSpPr>
            <a:spLocks noGrp="1"/>
          </p:cNvSpPr>
          <p:nvPr>
            <p:ph idx="1"/>
          </p:nvPr>
        </p:nvSpPr>
        <p:spPr/>
        <p:txBody>
          <a:bodyPr/>
          <a:lstStyle/>
          <a:p>
            <a:pPr lvl="0"/>
            <a:r>
              <a:rPr lang="ru-RU" sz="2800" dirty="0" smtClean="0">
                <a:latin typeface="Calibri" pitchFamily="34" charset="0"/>
              </a:rPr>
              <a:t>Служат для реализации бизнес логики  в виде одиночных или серийных вызовов</a:t>
            </a:r>
            <a:r>
              <a:rPr lang="en-US" sz="2800" dirty="0" smtClean="0">
                <a:latin typeface="Calibri" pitchFamily="34" charset="0"/>
              </a:rPr>
              <a:t>.</a:t>
            </a:r>
            <a:endParaRPr lang="ru-RU" sz="2800" dirty="0" smtClean="0">
              <a:latin typeface="Calibri" pitchFamily="34" charset="0"/>
            </a:endParaRPr>
          </a:p>
          <a:p>
            <a:pPr lvl="0"/>
            <a:r>
              <a:rPr lang="ru-RU" sz="2800" dirty="0" smtClean="0">
                <a:latin typeface="Calibri" pitchFamily="34" charset="0"/>
              </a:rPr>
              <a:t>Клиенты могут быть локальными, удаленными</a:t>
            </a:r>
            <a:r>
              <a:rPr lang="en-US" sz="2800" dirty="0" smtClean="0">
                <a:latin typeface="Calibri" pitchFamily="34" charset="0"/>
              </a:rPr>
              <a:t>(RMI, SOAP)</a:t>
            </a:r>
            <a:r>
              <a:rPr lang="ru-RU" sz="2800" dirty="0" smtClean="0">
                <a:latin typeface="Calibri" pitchFamily="34" charset="0"/>
              </a:rPr>
              <a:t> или веб в зависимости от типа интерфейсов</a:t>
            </a:r>
            <a:r>
              <a:rPr lang="en-US" sz="2800" dirty="0" smtClean="0">
                <a:latin typeface="Calibri" pitchFamily="34" charset="0"/>
              </a:rPr>
              <a:t>.</a:t>
            </a:r>
          </a:p>
          <a:p>
            <a:r>
              <a:rPr lang="ru-RU" sz="2800" dirty="0" smtClean="0">
                <a:latin typeface="Calibri" pitchFamily="34" charset="0"/>
              </a:rPr>
              <a:t>Транзакции и безопасность</a:t>
            </a:r>
          </a:p>
          <a:p>
            <a:r>
              <a:rPr lang="ru-RU" sz="2800" dirty="0" smtClean="0">
                <a:latin typeface="Calibri" pitchFamily="34" charset="0"/>
              </a:rPr>
              <a:t>Конкурентный доступ – с точки зрения бина обработка каждого запроса производится в однопоточном режиме.</a:t>
            </a:r>
            <a:endParaRPr lang="en-US" sz="2800" dirty="0" smtClean="0">
              <a:latin typeface="Calibri" pitchFamily="34" charset="0"/>
            </a:endParaRPr>
          </a:p>
          <a:p>
            <a:r>
              <a:rPr lang="ru-RU" sz="2800" dirty="0" smtClean="0">
                <a:latin typeface="Calibri" pitchFamily="34" charset="0"/>
              </a:rPr>
              <a:t>Делятся на </a:t>
            </a:r>
            <a:r>
              <a:rPr lang="en-US" sz="2800" dirty="0" smtClean="0">
                <a:latin typeface="Calibri" pitchFamily="34" charset="0"/>
              </a:rPr>
              <a:t>Session Bean (Stateless, Statefull) </a:t>
            </a:r>
            <a:r>
              <a:rPr lang="ru-RU" sz="2800" dirty="0" smtClean="0">
                <a:latin typeface="Calibri" pitchFamily="34" charset="0"/>
              </a:rPr>
              <a:t>и </a:t>
            </a:r>
            <a:r>
              <a:rPr lang="en-US" sz="2800" dirty="0" smtClean="0">
                <a:latin typeface="Calibri" pitchFamily="34" charset="0"/>
              </a:rPr>
              <a:t>Message Driven </a:t>
            </a:r>
            <a:endParaRPr lang="ru-RU" sz="2800" dirty="0" smtClean="0">
              <a:latin typeface="Calibri" pitchFamily="34" charset="0"/>
            </a:endParaRPr>
          </a:p>
          <a:p>
            <a:pPr lvl="0"/>
            <a:endParaRPr lang="ru-RU" sz="2800" dirty="0" smtClean="0">
              <a:latin typeface="Calibri" pitchFamily="34" charset="0"/>
            </a:endParaRPr>
          </a:p>
          <a:p>
            <a:endParaRPr lang="ru-RU" sz="2600" dirty="0" smtClean="0">
              <a:latin typeface="Calibri"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46</a:t>
            </a:fld>
            <a:endParaRPr lang="de-DE" dirty="0"/>
          </a:p>
        </p:txBody>
      </p:sp>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Типы </a:t>
            </a:r>
            <a:r>
              <a:rPr lang="en-CA" b="1" dirty="0"/>
              <a:t>EJB-</a:t>
            </a:r>
            <a:r>
              <a:rPr lang="ru-RU" b="1" dirty="0"/>
              <a:t>компонентов </a:t>
            </a:r>
            <a:endParaRPr lang="ru-RU" dirty="0"/>
          </a:p>
        </p:txBody>
      </p:sp>
      <p:sp>
        <p:nvSpPr>
          <p:cNvPr id="3" name="Content Placeholder 2"/>
          <p:cNvSpPr>
            <a:spLocks noGrp="1"/>
          </p:cNvSpPr>
          <p:nvPr>
            <p:ph idx="1"/>
          </p:nvPr>
        </p:nvSpPr>
        <p:spPr/>
        <p:txBody>
          <a:bodyPr/>
          <a:lstStyle/>
          <a:p>
            <a:r>
              <a:rPr lang="en-US" kern="1200" dirty="0">
                <a:solidFill>
                  <a:srgbClr val="000000"/>
                </a:solidFill>
                <a:latin typeface="PragmaticaC"/>
                <a:cs typeface="Arial" charset="0"/>
              </a:rPr>
              <a:t>Stateless (</a:t>
            </a:r>
            <a:r>
              <a:rPr lang="ru-RU" kern="1200" dirty="0">
                <a:solidFill>
                  <a:srgbClr val="000000"/>
                </a:solidFill>
                <a:latin typeface="PragmaticaC"/>
                <a:cs typeface="Arial" charset="0"/>
              </a:rPr>
              <a:t>без сохранения состояния) — не поддерживает диалоговое состояние между методами, и любой экземпляр может быть использован для любого клиента. Он применяется для решения задач, с которыми можно справиться одним вызовом метода. </a:t>
            </a:r>
          </a:p>
          <a:p>
            <a:r>
              <a:rPr lang="en-US" kern="1200" dirty="0" err="1">
                <a:solidFill>
                  <a:srgbClr val="000000"/>
                </a:solidFill>
                <a:latin typeface="PragmaticaC"/>
                <a:cs typeface="Arial" charset="0"/>
              </a:rPr>
              <a:t>Stateful</a:t>
            </a:r>
            <a:r>
              <a:rPr lang="en-US" kern="1200" dirty="0">
                <a:solidFill>
                  <a:srgbClr val="000000"/>
                </a:solidFill>
                <a:latin typeface="PragmaticaC"/>
                <a:cs typeface="Arial" charset="0"/>
              </a:rPr>
              <a:t> (</a:t>
            </a:r>
            <a:r>
              <a:rPr lang="ru-RU" kern="1200" dirty="0">
                <a:solidFill>
                  <a:srgbClr val="000000"/>
                </a:solidFill>
                <a:latin typeface="PragmaticaC"/>
                <a:cs typeface="Arial" charset="0"/>
              </a:rPr>
              <a:t>с сохранением состояния) — поддерживает диалоговое состояние, которое может сохраняться между методами для одного пользователя. Он полезен для решения задач, с которыми можно справиться в несколько этапов. </a:t>
            </a:r>
          </a:p>
          <a:p>
            <a:r>
              <a:rPr lang="en-US" kern="1200" dirty="0">
                <a:solidFill>
                  <a:srgbClr val="000000"/>
                </a:solidFill>
                <a:latin typeface="PragmaticaC"/>
                <a:cs typeface="Arial" charset="0"/>
              </a:rPr>
              <a:t>Singleton (</a:t>
            </a:r>
            <a:r>
              <a:rPr lang="ru-RU" kern="1200" dirty="0">
                <a:solidFill>
                  <a:srgbClr val="000000"/>
                </a:solidFill>
                <a:latin typeface="PragmaticaC"/>
                <a:cs typeface="Arial" charset="0"/>
              </a:rPr>
              <a:t>одиночный</a:t>
            </a:r>
            <a:r>
              <a:rPr lang="en-US" kern="1200" dirty="0">
                <a:solidFill>
                  <a:srgbClr val="000000"/>
                </a:solidFill>
                <a:latin typeface="PragmaticaC"/>
                <a:cs typeface="Arial" charset="0"/>
              </a:rPr>
              <a:t>)</a:t>
            </a:r>
            <a:r>
              <a:rPr lang="ru-RU" kern="1200" dirty="0">
                <a:solidFill>
                  <a:srgbClr val="000000"/>
                </a:solidFill>
                <a:latin typeface="PragmaticaC"/>
                <a:cs typeface="Arial" charset="0"/>
              </a:rPr>
              <a:t> — один EJB-компонент совместно применяется клиентами и поддерживает конкурентный доступ. Контейнер позаботится о том, чтобы для всего приложения имелся только один экземпляр.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47</a:t>
            </a:fld>
            <a:endParaRPr lang="de-DE" dirty="0"/>
          </a:p>
        </p:txBody>
      </p:sp>
    </p:spTree>
    <p:extLst>
      <p:ext uri="{BB962C8B-B14F-4D97-AF65-F5344CB8AC3E}">
        <p14:creationId xmlns:p14="http://schemas.microsoft.com/office/powerpoint/2010/main" val="27558994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Класс </a:t>
            </a:r>
            <a:r>
              <a:rPr lang="en-CA" b="1" dirty="0"/>
              <a:t>EJB-</a:t>
            </a:r>
            <a:r>
              <a:rPr lang="ru-RU" b="1" dirty="0"/>
              <a:t>компонента </a:t>
            </a:r>
            <a:r>
              <a:rPr lang="ru-RU" dirty="0"/>
              <a:t/>
            </a:r>
            <a:br>
              <a:rPr lang="ru-RU" dirty="0"/>
            </a:br>
            <a:endParaRPr lang="ru-RU" dirty="0"/>
          </a:p>
        </p:txBody>
      </p:sp>
      <p:sp>
        <p:nvSpPr>
          <p:cNvPr id="3" name="Content Placeholder 2"/>
          <p:cNvSpPr>
            <a:spLocks noGrp="1"/>
          </p:cNvSpPr>
          <p:nvPr>
            <p:ph idx="1"/>
          </p:nvPr>
        </p:nvSpPr>
        <p:spPr/>
        <p:txBody>
          <a:bodyPr/>
          <a:lstStyle/>
          <a:p>
            <a:pPr marL="0" indent="0">
              <a:buNone/>
            </a:pPr>
            <a:r>
              <a:rPr lang="ru-RU" kern="1200" dirty="0">
                <a:solidFill>
                  <a:srgbClr val="000000"/>
                </a:solidFill>
                <a:latin typeface="PragmaticaC"/>
                <a:cs typeface="Arial" charset="0"/>
              </a:rPr>
              <a:t>Класс сессионного EJB-компонента — это любой </a:t>
            </a:r>
            <a:r>
              <a:rPr lang="ru-RU" kern="1200" dirty="0" err="1">
                <a:solidFill>
                  <a:srgbClr val="000000"/>
                </a:solidFill>
                <a:latin typeface="PragmaticaC"/>
                <a:cs typeface="Arial" charset="0"/>
              </a:rPr>
              <a:t>Java</a:t>
            </a:r>
            <a:r>
              <a:rPr lang="ru-RU" kern="1200" dirty="0">
                <a:solidFill>
                  <a:srgbClr val="000000"/>
                </a:solidFill>
                <a:latin typeface="PragmaticaC"/>
                <a:cs typeface="Arial" charset="0"/>
              </a:rPr>
              <a:t>-класс, который реализует бизнес-логику. Требования для разработки класса сессионного EJB-компонента таковы: </a:t>
            </a:r>
          </a:p>
          <a:p>
            <a:r>
              <a:rPr lang="ru-RU" kern="1200" dirty="0">
                <a:solidFill>
                  <a:srgbClr val="000000"/>
                </a:solidFill>
                <a:latin typeface="PragmaticaC"/>
                <a:cs typeface="Arial" charset="0"/>
              </a:rPr>
              <a:t>класс должен быть снабжен аннотацией @</a:t>
            </a:r>
            <a:r>
              <a:rPr lang="ru-RU" kern="1200" dirty="0" err="1">
                <a:solidFill>
                  <a:srgbClr val="000000"/>
                </a:solidFill>
                <a:latin typeface="PragmaticaC"/>
                <a:cs typeface="Arial" charset="0"/>
              </a:rPr>
              <a:t>Stateless</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Stateful</a:t>
            </a:r>
            <a:r>
              <a:rPr lang="ru-RU" kern="1200" dirty="0">
                <a:solidFill>
                  <a:srgbClr val="000000"/>
                </a:solidFill>
                <a:latin typeface="PragmaticaC"/>
                <a:cs typeface="Arial" charset="0"/>
              </a:rPr>
              <a:t>, @</a:t>
            </a:r>
            <a:r>
              <a:rPr lang="ru-RU" kern="1200" dirty="0" err="1">
                <a:solidFill>
                  <a:srgbClr val="000000"/>
                </a:solidFill>
                <a:latin typeface="PragmaticaC"/>
                <a:cs typeface="Arial" charset="0"/>
              </a:rPr>
              <a:t>Singleton</a:t>
            </a:r>
            <a:r>
              <a:rPr lang="ru-RU" kern="1200" dirty="0">
                <a:solidFill>
                  <a:srgbClr val="000000"/>
                </a:solidFill>
                <a:latin typeface="PragmaticaC"/>
                <a:cs typeface="Arial" charset="0"/>
              </a:rPr>
              <a:t> или XML-эквивалентом в дескрипторе развертывания; </a:t>
            </a:r>
          </a:p>
          <a:p>
            <a:r>
              <a:rPr lang="ru-RU" kern="1200" dirty="0">
                <a:solidFill>
                  <a:srgbClr val="000000"/>
                </a:solidFill>
                <a:latin typeface="PragmaticaC"/>
                <a:cs typeface="Arial" charset="0"/>
              </a:rPr>
              <a:t>он должен реализовывать методы своих интерфейсов при наличии таковых; </a:t>
            </a:r>
          </a:p>
          <a:p>
            <a:r>
              <a:rPr lang="ru-RU" kern="1200" dirty="0">
                <a:solidFill>
                  <a:srgbClr val="000000"/>
                </a:solidFill>
                <a:latin typeface="PragmaticaC"/>
                <a:cs typeface="Arial" charset="0"/>
              </a:rPr>
              <a:t>класс должен быть определен как </a:t>
            </a:r>
            <a:r>
              <a:rPr lang="ru-RU" kern="1200" dirty="0" err="1">
                <a:solidFill>
                  <a:srgbClr val="000000"/>
                </a:solidFill>
                <a:latin typeface="PragmaticaC"/>
                <a:cs typeface="Arial" charset="0"/>
              </a:rPr>
              <a:t>public</a:t>
            </a:r>
            <a:r>
              <a:rPr lang="ru-RU" kern="1200" dirty="0">
                <a:solidFill>
                  <a:srgbClr val="000000"/>
                </a:solidFill>
                <a:latin typeface="PragmaticaC"/>
                <a:cs typeface="Arial" charset="0"/>
              </a:rPr>
              <a:t> и не должен быть </a:t>
            </a:r>
            <a:r>
              <a:rPr lang="ru-RU" kern="1200" dirty="0" err="1">
                <a:solidFill>
                  <a:srgbClr val="000000"/>
                </a:solidFill>
                <a:latin typeface="PragmaticaC"/>
                <a:cs typeface="Arial" charset="0"/>
              </a:rPr>
              <a:t>final</a:t>
            </a:r>
            <a:r>
              <a:rPr lang="ru-RU" kern="1200" dirty="0">
                <a:solidFill>
                  <a:srgbClr val="000000"/>
                </a:solidFill>
                <a:latin typeface="PragmaticaC"/>
                <a:cs typeface="Arial" charset="0"/>
              </a:rPr>
              <a:t> или </a:t>
            </a:r>
            <a:r>
              <a:rPr lang="ru-RU" kern="1200" dirty="0" err="1">
                <a:solidFill>
                  <a:srgbClr val="000000"/>
                </a:solidFill>
                <a:latin typeface="PragmaticaC"/>
                <a:cs typeface="Arial" charset="0"/>
              </a:rPr>
              <a:t>abstract</a:t>
            </a:r>
            <a:r>
              <a:rPr lang="ru-RU" kern="1200" dirty="0">
                <a:solidFill>
                  <a:srgbClr val="000000"/>
                </a:solidFill>
                <a:latin typeface="PragmaticaC"/>
                <a:cs typeface="Arial" charset="0"/>
              </a:rPr>
              <a:t>; </a:t>
            </a:r>
          </a:p>
          <a:p>
            <a:r>
              <a:rPr lang="ru-RU" kern="1200" dirty="0">
                <a:solidFill>
                  <a:srgbClr val="000000"/>
                </a:solidFill>
                <a:latin typeface="PragmaticaC"/>
                <a:cs typeface="Arial" charset="0"/>
              </a:rPr>
              <a:t>класс должен располагать конструктором </a:t>
            </a:r>
            <a:r>
              <a:rPr lang="ru-RU" kern="1200" dirty="0" err="1">
                <a:solidFill>
                  <a:srgbClr val="000000"/>
                </a:solidFill>
                <a:latin typeface="PragmaticaC"/>
                <a:cs typeface="Arial" charset="0"/>
              </a:rPr>
              <a:t>public</a:t>
            </a:r>
            <a:r>
              <a:rPr lang="ru-RU" kern="1200" dirty="0">
                <a:solidFill>
                  <a:srgbClr val="000000"/>
                </a:solidFill>
                <a:latin typeface="PragmaticaC"/>
                <a:cs typeface="Arial" charset="0"/>
              </a:rPr>
              <a:t> без аргументов, который контейнер будет использовать для создания экземпляров; </a:t>
            </a:r>
          </a:p>
          <a:p>
            <a:r>
              <a:rPr lang="ru-RU" kern="1200" dirty="0">
                <a:solidFill>
                  <a:srgbClr val="000000"/>
                </a:solidFill>
                <a:latin typeface="PragmaticaC"/>
                <a:cs typeface="Arial" charset="0"/>
              </a:rPr>
              <a:t>класс не должен определять метод </a:t>
            </a:r>
            <a:r>
              <a:rPr lang="ru-RU" kern="1200" dirty="0" err="1">
                <a:solidFill>
                  <a:srgbClr val="000000"/>
                </a:solidFill>
                <a:latin typeface="PragmaticaC"/>
                <a:cs typeface="Arial" charset="0"/>
              </a:rPr>
              <a:t>finalize</a:t>
            </a:r>
            <a:r>
              <a:rPr lang="ru-RU" kern="1200" dirty="0">
                <a:solidFill>
                  <a:srgbClr val="000000"/>
                </a:solidFill>
                <a:latin typeface="PragmaticaC"/>
                <a:cs typeface="Arial" charset="0"/>
              </a:rPr>
              <a:t>(); </a:t>
            </a:r>
          </a:p>
          <a:p>
            <a:r>
              <a:rPr lang="ru-RU" kern="1200" dirty="0">
                <a:solidFill>
                  <a:srgbClr val="000000"/>
                </a:solidFill>
                <a:latin typeface="PragmaticaC"/>
                <a:cs typeface="Arial" charset="0"/>
              </a:rPr>
              <a:t>имена бизнес-методов не должны начинаться с </a:t>
            </a:r>
            <a:r>
              <a:rPr lang="ru-RU" kern="1200" dirty="0" err="1">
                <a:solidFill>
                  <a:srgbClr val="000000"/>
                </a:solidFill>
                <a:latin typeface="PragmaticaC"/>
                <a:cs typeface="Arial" charset="0"/>
              </a:rPr>
              <a:t>ejb</a:t>
            </a:r>
            <a:r>
              <a:rPr lang="ru-RU" kern="1200" dirty="0">
                <a:solidFill>
                  <a:srgbClr val="000000"/>
                </a:solidFill>
                <a:latin typeface="PragmaticaC"/>
                <a:cs typeface="Arial" charset="0"/>
              </a:rPr>
              <a:t>, при этом они не могут быть </a:t>
            </a:r>
            <a:r>
              <a:rPr lang="ru-RU" kern="1200" dirty="0" err="1">
                <a:solidFill>
                  <a:srgbClr val="000000"/>
                </a:solidFill>
                <a:latin typeface="PragmaticaC"/>
                <a:cs typeface="Arial" charset="0"/>
              </a:rPr>
              <a:t>final</a:t>
            </a:r>
            <a:r>
              <a:rPr lang="ru-RU" kern="1200" dirty="0">
                <a:solidFill>
                  <a:srgbClr val="000000"/>
                </a:solidFill>
                <a:latin typeface="PragmaticaC"/>
                <a:cs typeface="Arial" charset="0"/>
              </a:rPr>
              <a:t> или </a:t>
            </a:r>
            <a:r>
              <a:rPr lang="ru-RU" kern="1200" dirty="0" err="1">
                <a:solidFill>
                  <a:srgbClr val="000000"/>
                </a:solidFill>
                <a:latin typeface="PragmaticaC"/>
                <a:cs typeface="Arial" charset="0"/>
              </a:rPr>
              <a:t>static</a:t>
            </a:r>
            <a:r>
              <a:rPr lang="ru-RU" kern="1200" dirty="0">
                <a:solidFill>
                  <a:srgbClr val="000000"/>
                </a:solidFill>
                <a:latin typeface="PragmaticaC"/>
                <a:cs typeface="Arial" charset="0"/>
              </a:rPr>
              <a:t>; </a:t>
            </a:r>
          </a:p>
          <a:p>
            <a:r>
              <a:rPr lang="ru-RU" kern="1200" dirty="0">
                <a:solidFill>
                  <a:srgbClr val="000000"/>
                </a:solidFill>
                <a:latin typeface="PragmaticaC"/>
                <a:cs typeface="Arial" charset="0"/>
              </a:rPr>
              <a:t>аргумент и возвращаемое значение удаленного метода должны относиться к допустимым типам RMI.</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48</a:t>
            </a:fld>
            <a:endParaRPr lang="de-DE" dirty="0"/>
          </a:p>
        </p:txBody>
      </p:sp>
    </p:spTree>
    <p:extLst>
      <p:ext uri="{BB962C8B-B14F-4D97-AF65-F5344CB8AC3E}">
        <p14:creationId xmlns:p14="http://schemas.microsoft.com/office/powerpoint/2010/main" val="4702782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Bean</a:t>
            </a:r>
            <a:endParaRPr lang="en-US" dirty="0"/>
          </a:p>
        </p:txBody>
      </p:sp>
      <p:sp>
        <p:nvSpPr>
          <p:cNvPr id="3" name="Content Placeholder 2"/>
          <p:cNvSpPr>
            <a:spLocks noGrp="1"/>
          </p:cNvSpPr>
          <p:nvPr>
            <p:ph idx="1"/>
          </p:nvPr>
        </p:nvSpPr>
        <p:spPr/>
        <p:txBody>
          <a:bodyPr/>
          <a:lstStyle/>
          <a:p>
            <a:pPr lvl="0"/>
            <a:r>
              <a:rPr lang="ru-RU" sz="2800" dirty="0" smtClean="0">
                <a:latin typeface="Calibri" pitchFamily="34" charset="0"/>
              </a:rPr>
              <a:t>Служат для реализации бизнес логики без состояний</a:t>
            </a:r>
          </a:p>
          <a:p>
            <a:pPr lvl="0"/>
            <a:r>
              <a:rPr lang="ru-RU" sz="2800" dirty="0" smtClean="0">
                <a:latin typeface="Calibri" pitchFamily="34" charset="0"/>
              </a:rPr>
              <a:t>Идеальны для реализации сервисов </a:t>
            </a:r>
            <a:r>
              <a:rPr lang="en-US" sz="2800" dirty="0" smtClean="0">
                <a:latin typeface="Calibri" pitchFamily="34" charset="0"/>
              </a:rPr>
              <a:t>(SOA)</a:t>
            </a:r>
          </a:p>
          <a:p>
            <a:pPr lvl="0"/>
            <a:r>
              <a:rPr lang="ru-RU" sz="2800" dirty="0" smtClean="0">
                <a:latin typeface="Calibri" pitchFamily="34" charset="0"/>
              </a:rPr>
              <a:t>Поддерживают </a:t>
            </a:r>
            <a:r>
              <a:rPr lang="en-US" sz="2800" dirty="0" smtClean="0">
                <a:latin typeface="Calibri" pitchFamily="34" charset="0"/>
              </a:rPr>
              <a:t>Dependency Injection</a:t>
            </a:r>
          </a:p>
          <a:p>
            <a:r>
              <a:rPr lang="ru-RU" sz="2800" dirty="0" smtClean="0">
                <a:latin typeface="Calibri" pitchFamily="34" charset="0"/>
              </a:rPr>
              <a:t>Набор эквивалентных с точки зрения пользователя экземпляров хранится в пуле</a:t>
            </a:r>
          </a:p>
          <a:p>
            <a:r>
              <a:rPr lang="ru-RU" sz="2800" dirty="0" smtClean="0">
                <a:latin typeface="Calibri" pitchFamily="34" charset="0"/>
              </a:rPr>
              <a:t>Не переживаются подъем, опускание, крах сервера</a:t>
            </a:r>
          </a:p>
          <a:p>
            <a:r>
              <a:rPr lang="ru-RU" sz="2800" dirty="0" smtClean="0">
                <a:latin typeface="Calibri" pitchFamily="34" charset="0"/>
              </a:rPr>
              <a:t>Клиент НЕ может контролировать ЖЦ </a:t>
            </a:r>
            <a:r>
              <a:rPr lang="en-US" sz="2800" dirty="0" smtClean="0">
                <a:latin typeface="Calibri" pitchFamily="34" charset="0"/>
              </a:rPr>
              <a:t>Stateless</a:t>
            </a:r>
            <a:r>
              <a:rPr lang="ru-RU" sz="2800" dirty="0" smtClean="0">
                <a:latin typeface="Calibri" pitchFamily="34" charset="0"/>
              </a:rPr>
              <a:t> бина, потому что получает каждый раз другой его экземпляр</a:t>
            </a:r>
          </a:p>
          <a:p>
            <a:pPr lvl="0"/>
            <a:endParaRPr lang="ru-RU" sz="2800" dirty="0" smtClean="0">
              <a:latin typeface="Calibri" pitchFamily="34" charset="0"/>
            </a:endParaRPr>
          </a:p>
          <a:p>
            <a:pPr lvl="0"/>
            <a:endParaRPr lang="ru-RU" sz="2800" dirty="0" smtClean="0">
              <a:latin typeface="Calibri" pitchFamily="34" charset="0"/>
            </a:endParaRPr>
          </a:p>
          <a:p>
            <a:endParaRPr lang="ru-RU" sz="2600" dirty="0" smtClean="0">
              <a:latin typeface="Calibri"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49</a:t>
            </a:fld>
            <a:endParaRPr lang="de-DE" dirty="0"/>
          </a:p>
        </p:txBody>
      </p:sp>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coupling</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a:t>
            </a:fld>
            <a:endParaRPr lang="de-DE" dirty="0"/>
          </a:p>
        </p:txBody>
      </p:sp>
      <p:sp>
        <p:nvSpPr>
          <p:cNvPr id="9" name="Content Placeholder 2"/>
          <p:cNvSpPr>
            <a:spLocks noGrp="1"/>
          </p:cNvSpPr>
          <p:nvPr>
            <p:ph idx="1"/>
          </p:nvPr>
        </p:nvSpPr>
        <p:spPr>
          <a:xfrm>
            <a:off x="304800" y="764704"/>
            <a:ext cx="8532813" cy="5256584"/>
          </a:xfrm>
        </p:spPr>
        <p:txBody>
          <a:bodyPr/>
          <a:lstStyle/>
          <a:p>
            <a:pPr lvl="0"/>
            <a:r>
              <a:rPr lang="ru-RU" sz="2400" b="1" dirty="0" smtClean="0">
                <a:latin typeface="Calibri" pitchFamily="34" charset="0"/>
              </a:rPr>
              <a:t>Low Coupling </a:t>
            </a:r>
            <a:r>
              <a:rPr lang="ru-RU" sz="2400" dirty="0" smtClean="0">
                <a:latin typeface="Calibri" pitchFamily="34" charset="0"/>
              </a:rPr>
              <a:t>— это принцип, который позволяет распределить обязанности между объектами таким образом, чтобы степень связанности между системами оставалась низкой. Степень связанности (coupling) — это мера, определяющая, насколько жестко один элемент связан с другими элементами, либо каким количеством данных о других элементах он обладает. </a:t>
            </a:r>
            <a:endParaRPr lang="en-US" sz="2400" dirty="0" smtClean="0">
              <a:latin typeface="Calibri" pitchFamily="34" charset="0"/>
            </a:endParaRPr>
          </a:p>
          <a:p>
            <a:pPr lvl="0">
              <a:buNone/>
            </a:pPr>
            <a:r>
              <a:rPr lang="en-US" sz="2400" dirty="0" smtClean="0">
                <a:latin typeface="Calibri" pitchFamily="34" charset="0"/>
              </a:rPr>
              <a:t>	</a:t>
            </a:r>
            <a:r>
              <a:rPr lang="ru-RU" sz="2400" dirty="0" smtClean="0">
                <a:latin typeface="Calibri" pitchFamily="34" charset="0"/>
              </a:rPr>
              <a:t>Элемент с низкой степенью связанности зависит от не очень большого числа других элементов и имеет следующие свойства:</a:t>
            </a:r>
          </a:p>
          <a:p>
            <a:pPr lvl="0"/>
            <a:r>
              <a:rPr lang="ru-RU" sz="2400" dirty="0" smtClean="0">
                <a:latin typeface="Calibri" pitchFamily="34" charset="0"/>
              </a:rPr>
              <a:t>    Малое число зависимостей между классами (подсистемами).</a:t>
            </a:r>
          </a:p>
          <a:p>
            <a:pPr lvl="0"/>
            <a:r>
              <a:rPr lang="ru-RU" sz="2400" dirty="0" smtClean="0">
                <a:latin typeface="Calibri" pitchFamily="34" charset="0"/>
              </a:rPr>
              <a:t>    Слабая зависимость одного класса (подсистемы) от</a:t>
            </a:r>
            <a:r>
              <a:rPr lang="en-US" sz="2400" dirty="0" smtClean="0">
                <a:latin typeface="Calibri" pitchFamily="34" charset="0"/>
              </a:rPr>
              <a:t> </a:t>
            </a:r>
            <a:r>
              <a:rPr lang="ru-RU" sz="2400" dirty="0" smtClean="0">
                <a:latin typeface="Calibri" pitchFamily="34" charset="0"/>
              </a:rPr>
              <a:t>изменений в другом классе (подсистеме).</a:t>
            </a:r>
          </a:p>
          <a:p>
            <a:pPr lvl="0"/>
            <a:r>
              <a:rPr lang="ru-RU" sz="2400" dirty="0" smtClean="0">
                <a:latin typeface="Calibri" pitchFamily="34" charset="0"/>
              </a:rPr>
              <a:t>    Высокая степень повторного использования подсистем.</a:t>
            </a:r>
          </a:p>
          <a:p>
            <a:pPr lvl="0"/>
            <a:endParaRPr lang="ru-RU" sz="2400" dirty="0" smtClean="0">
              <a:latin typeface="Calibri" pitchFamily="34" charset="0"/>
            </a:endParaRPr>
          </a:p>
          <a:p>
            <a:pPr lvl="0"/>
            <a:endParaRPr lang="ru-RU" sz="2400" dirty="0" smtClean="0">
              <a:latin typeface="Calibri" pitchFamily="34" charset="0"/>
            </a:endParaRPr>
          </a:p>
          <a:p>
            <a:endParaRPr lang="ru-RU" sz="2400" dirty="0" smtClean="0">
              <a:latin typeface="Calibri" pitchFamily="34" charset="0"/>
              <a:cs typeface="Arial" pitchFamily="34" charset="0"/>
            </a:endParaRPr>
          </a:p>
        </p:txBody>
      </p:sp>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Bean</a:t>
            </a:r>
            <a:endParaRPr lang="en-US" dirty="0"/>
          </a:p>
        </p:txBody>
      </p:sp>
      <p:sp>
        <p:nvSpPr>
          <p:cNvPr id="3" name="Content Placeholder 2"/>
          <p:cNvSpPr>
            <a:spLocks noGrp="1"/>
          </p:cNvSpPr>
          <p:nvPr>
            <p:ph idx="1"/>
          </p:nvPr>
        </p:nvSpPr>
        <p:spPr/>
        <p:txBody>
          <a:bodyPr/>
          <a:lstStyle/>
          <a:p>
            <a:pPr lvl="0"/>
            <a:endParaRPr lang="ru-RU" sz="2800" dirty="0" smtClean="0">
              <a:latin typeface="Calibri" pitchFamily="34" charset="0"/>
            </a:endParaRPr>
          </a:p>
          <a:p>
            <a:pPr lvl="0"/>
            <a:endParaRPr lang="ru-RU" sz="2800" dirty="0" smtClean="0">
              <a:latin typeface="Calibri" pitchFamily="34" charset="0"/>
            </a:endParaRPr>
          </a:p>
          <a:p>
            <a:pPr lvl="1">
              <a:buNone/>
            </a:pPr>
            <a:endParaRPr lang="ru-RU" sz="2600" dirty="0" smtClean="0">
              <a:latin typeface="Calibri"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50</a:t>
            </a:fld>
            <a:endParaRPr lang="de-DE" dirty="0"/>
          </a:p>
        </p:txBody>
      </p:sp>
      <p:sp>
        <p:nvSpPr>
          <p:cNvPr id="9" name="Rectangle 4"/>
          <p:cNvSpPr>
            <a:spLocks noChangeArrowheads="1"/>
          </p:cNvSpPr>
          <p:nvPr/>
        </p:nvSpPr>
        <p:spPr bwMode="auto">
          <a:xfrm>
            <a:off x="1691680" y="1484784"/>
            <a:ext cx="54006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Stateless</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BookEJB</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PersistenceContext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unitName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"chapter07PU"</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findBookById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Statefull Bean</a:t>
            </a:r>
            <a:endParaRPr lang="en-US" dirty="0"/>
          </a:p>
        </p:txBody>
      </p:sp>
      <p:sp>
        <p:nvSpPr>
          <p:cNvPr id="3" name="Content Placeholder 2"/>
          <p:cNvSpPr>
            <a:spLocks noGrp="1"/>
          </p:cNvSpPr>
          <p:nvPr>
            <p:ph idx="1"/>
          </p:nvPr>
        </p:nvSpPr>
        <p:spPr/>
        <p:txBody>
          <a:bodyPr/>
          <a:lstStyle/>
          <a:p>
            <a:pPr lvl="0"/>
            <a:r>
              <a:rPr lang="ru-RU" sz="2800" dirty="0" smtClean="0">
                <a:latin typeface="Calibri" pitchFamily="34" charset="0"/>
              </a:rPr>
              <a:t>Последовательные вызовы методов клиентом обслуживаются одним и тем же экземпляром бина</a:t>
            </a:r>
          </a:p>
          <a:p>
            <a:pPr lvl="0"/>
            <a:r>
              <a:rPr lang="ru-RU" sz="2800" dirty="0" smtClean="0">
                <a:latin typeface="Calibri" pitchFamily="34" charset="0"/>
              </a:rPr>
              <a:t>Поддерживаются многоэтапные, </a:t>
            </a:r>
            <a:r>
              <a:rPr lang="en-US" sz="2800" dirty="0" smtClean="0">
                <a:latin typeface="Calibri" pitchFamily="34" charset="0"/>
              </a:rPr>
              <a:t>workflow</a:t>
            </a:r>
            <a:r>
              <a:rPr lang="ru-RU" sz="2800" dirty="0" smtClean="0">
                <a:latin typeface="Calibri" pitchFamily="34" charset="0"/>
              </a:rPr>
              <a:t> ориентированные бизнес процессы</a:t>
            </a:r>
          </a:p>
          <a:p>
            <a:pPr lvl="0"/>
            <a:r>
              <a:rPr lang="ru-RU" sz="2800" dirty="0" smtClean="0">
                <a:latin typeface="Calibri" pitchFamily="34" charset="0"/>
              </a:rPr>
              <a:t>Сохраняется состояние – бина, интерцепторов, всех бинов, которые доступны через ссылки</a:t>
            </a:r>
          </a:p>
          <a:p>
            <a:pPr lvl="0"/>
            <a:r>
              <a:rPr lang="ru-RU" sz="2800" dirty="0" smtClean="0">
                <a:latin typeface="Calibri" pitchFamily="34" charset="0"/>
              </a:rPr>
              <a:t>Переменные, в которых сохраняются состояние, должны быть примитивами или </a:t>
            </a:r>
            <a:r>
              <a:rPr lang="en-US" sz="2800" b="1" dirty="0" smtClean="0">
                <a:latin typeface="Calibri" pitchFamily="34" charset="0"/>
              </a:rPr>
              <a:t>Serializable</a:t>
            </a:r>
            <a:endParaRPr lang="ru-RU" sz="2800" dirty="0" smtClean="0">
              <a:latin typeface="Calibri" pitchFamily="34" charset="0"/>
            </a:endParaRPr>
          </a:p>
          <a:p>
            <a:pPr lvl="0">
              <a:buNone/>
            </a:pPr>
            <a:endParaRPr lang="ru-RU" sz="2800" dirty="0" smtClean="0">
              <a:latin typeface="Calibri" pitchFamily="34" charset="0"/>
            </a:endParaRPr>
          </a:p>
          <a:p>
            <a:pPr lvl="0"/>
            <a:endParaRPr lang="ru-RU" sz="2800" dirty="0" smtClean="0">
              <a:latin typeface="Calibri" pitchFamily="34" charset="0"/>
            </a:endParaRPr>
          </a:p>
          <a:p>
            <a:endParaRPr lang="ru-RU" sz="2600" dirty="0" smtClean="0">
              <a:latin typeface="Calibri"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51</a:t>
            </a:fld>
            <a:endParaRPr lang="de-DE" dirty="0"/>
          </a:p>
        </p:txBody>
      </p:sp>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Statefull Bean</a:t>
            </a:r>
            <a:endParaRPr lang="en-US" dirty="0"/>
          </a:p>
        </p:txBody>
      </p:sp>
      <p:sp>
        <p:nvSpPr>
          <p:cNvPr id="3" name="Content Placeholder 2"/>
          <p:cNvSpPr>
            <a:spLocks noGrp="1"/>
          </p:cNvSpPr>
          <p:nvPr>
            <p:ph idx="1"/>
          </p:nvPr>
        </p:nvSpPr>
        <p:spPr>
          <a:xfrm>
            <a:off x="304800" y="548680"/>
            <a:ext cx="8532813" cy="5472608"/>
          </a:xfrm>
        </p:spPr>
        <p:txBody>
          <a:bodyPr/>
          <a:lstStyle/>
          <a:p>
            <a:pPr lvl="0"/>
            <a:endParaRPr lang="ru-RU" sz="2800" dirty="0" smtClean="0">
              <a:latin typeface="Calibri" pitchFamily="34" charset="0"/>
            </a:endParaRPr>
          </a:p>
          <a:p>
            <a:pPr lvl="0"/>
            <a:endParaRPr lang="ru-RU" sz="2800" dirty="0" smtClean="0">
              <a:latin typeface="Calibri" pitchFamily="34" charset="0"/>
            </a:endParaRPr>
          </a:p>
          <a:p>
            <a:pPr lvl="1">
              <a:buNone/>
            </a:pPr>
            <a:endParaRPr lang="ru-RU" sz="2600" dirty="0" smtClean="0">
              <a:latin typeface="Calibri"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52</a:t>
            </a:fld>
            <a:endParaRPr lang="de-DE" dirty="0"/>
          </a:p>
        </p:txBody>
      </p:sp>
      <p:sp>
        <p:nvSpPr>
          <p:cNvPr id="7" name="Rectangle 2"/>
          <p:cNvSpPr>
            <a:spLocks noChangeArrowheads="1"/>
          </p:cNvSpPr>
          <p:nvPr/>
        </p:nvSpPr>
        <p:spPr bwMode="auto">
          <a:xfrm>
            <a:off x="1388270" y="511254"/>
            <a:ext cx="6912768"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Stateful</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StatefulTimeout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20</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unit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TimeUnit.</a:t>
            </a:r>
            <a:r>
              <a:rPr kumimoji="0" lang="ru-RU" altLang="ru-RU" sz="12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SECONDS</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ShoppingCartEJB</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cartItems</a:t>
            </a:r>
            <a:r>
              <a:rPr kumimoji="0" lang="ru-RU" altLang="ru-RU"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cartItems</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.contains</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cartItems</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cartItems</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.contains</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cartItems</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Float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getTotal</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cartItems</a:t>
            </a:r>
            <a:r>
              <a:rPr kumimoji="0" lang="ru-RU" altLang="ru-RU"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null</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cartItems</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.isEmpty</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0f</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Float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total</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0f</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for</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cartItem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cartItems</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total</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cartItem.getPrice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total</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checkout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Выполнить некоторую бизнес-логику</a:t>
            </a:r>
            <a:br>
              <a:rPr kumimoji="0" lang="ru-RU" altLang="ru-RU"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cartItems</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.clear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Statefull Bean – </a:t>
            </a:r>
            <a:r>
              <a:rPr lang="ru-RU" dirty="0" smtClean="0"/>
              <a:t>особенности</a:t>
            </a:r>
            <a:endParaRPr lang="en-US" dirty="0"/>
          </a:p>
        </p:txBody>
      </p:sp>
      <p:sp>
        <p:nvSpPr>
          <p:cNvPr id="3" name="Content Placeholder 2"/>
          <p:cNvSpPr>
            <a:spLocks noGrp="1"/>
          </p:cNvSpPr>
          <p:nvPr>
            <p:ph idx="1"/>
          </p:nvPr>
        </p:nvSpPr>
        <p:spPr/>
        <p:txBody>
          <a:bodyPr/>
          <a:lstStyle/>
          <a:p>
            <a:pPr lvl="0"/>
            <a:r>
              <a:rPr lang="ru-RU" sz="2400" dirty="0" smtClean="0">
                <a:latin typeface="Calibri" pitchFamily="34" charset="0"/>
              </a:rPr>
              <a:t>Не могут иметь таймер</a:t>
            </a:r>
          </a:p>
          <a:p>
            <a:r>
              <a:rPr lang="ru-RU" sz="2400" dirty="0" smtClean="0">
                <a:latin typeface="Calibri" pitchFamily="34" charset="0"/>
              </a:rPr>
              <a:t>Не используется пул, всегда создаются заново при первом вызове клиента</a:t>
            </a:r>
          </a:p>
          <a:p>
            <a:r>
              <a:rPr lang="ru-RU" sz="2400" dirty="0" smtClean="0">
                <a:latin typeface="Calibri" pitchFamily="34" charset="0"/>
              </a:rPr>
              <a:t>Два таймаута – для пассивации и для удаления</a:t>
            </a:r>
          </a:p>
          <a:p>
            <a:pPr lvl="0"/>
            <a:r>
              <a:rPr lang="ru-RU" sz="2400" dirty="0" smtClean="0">
                <a:latin typeface="Calibri" pitchFamily="34" charset="0"/>
              </a:rPr>
              <a:t>Переменные, в которых сохраняются состояние, должны быть примитивами или </a:t>
            </a:r>
            <a:r>
              <a:rPr lang="en-US" sz="2400" b="1" dirty="0" smtClean="0">
                <a:latin typeface="Calibri" pitchFamily="34" charset="0"/>
              </a:rPr>
              <a:t>Serializable</a:t>
            </a:r>
            <a:endParaRPr lang="ru-RU" sz="2400" b="1" dirty="0" smtClean="0">
              <a:latin typeface="Calibri" pitchFamily="34" charset="0"/>
            </a:endParaRPr>
          </a:p>
          <a:p>
            <a:r>
              <a:rPr lang="en-US" sz="2400" dirty="0" smtClean="0">
                <a:latin typeface="Calibri" pitchFamily="34" charset="0"/>
              </a:rPr>
              <a:t>EJB</a:t>
            </a:r>
            <a:r>
              <a:rPr lang="ru-RU" sz="2400" dirty="0" smtClean="0">
                <a:latin typeface="Calibri" pitchFamily="34" charset="0"/>
              </a:rPr>
              <a:t> сессии НЕ соответствуют </a:t>
            </a:r>
            <a:r>
              <a:rPr lang="en-US" sz="2400" dirty="0" smtClean="0">
                <a:latin typeface="Calibri" pitchFamily="34" charset="0"/>
              </a:rPr>
              <a:t>HTTP</a:t>
            </a:r>
            <a:r>
              <a:rPr lang="ru-RU" sz="2400" dirty="0" smtClean="0">
                <a:latin typeface="Calibri" pitchFamily="34" charset="0"/>
              </a:rPr>
              <a:t> сессии, то есть </a:t>
            </a:r>
            <a:r>
              <a:rPr lang="en-US" sz="2400" dirty="0" smtClean="0">
                <a:latin typeface="Calibri" pitchFamily="34" charset="0"/>
              </a:rPr>
              <a:t>DI SFSB</a:t>
            </a:r>
            <a:r>
              <a:rPr lang="ru-RU" sz="2400" dirty="0" smtClean="0">
                <a:latin typeface="Calibri" pitchFamily="34" charset="0"/>
              </a:rPr>
              <a:t> несколько раз внутри одной </a:t>
            </a:r>
            <a:r>
              <a:rPr lang="en-US" sz="2400" dirty="0" smtClean="0">
                <a:latin typeface="Calibri" pitchFamily="34" charset="0"/>
              </a:rPr>
              <a:t>HTTP</a:t>
            </a:r>
            <a:r>
              <a:rPr lang="ru-RU" sz="2400" dirty="0" smtClean="0">
                <a:latin typeface="Calibri" pitchFamily="34" charset="0"/>
              </a:rPr>
              <a:t> сессии в один или несколько сервлетов даст много экземпляров </a:t>
            </a:r>
            <a:r>
              <a:rPr lang="en-US" sz="2400" dirty="0" smtClean="0">
                <a:latin typeface="Calibri" pitchFamily="34" charset="0"/>
              </a:rPr>
              <a:t>SFSB</a:t>
            </a:r>
            <a:endParaRPr lang="ru-RU" sz="2400" dirty="0" smtClean="0">
              <a:latin typeface="Calibri" pitchFamily="34" charset="0"/>
            </a:endParaRPr>
          </a:p>
          <a:p>
            <a:r>
              <a:rPr lang="ru-RU" sz="2400" dirty="0" smtClean="0">
                <a:latin typeface="Calibri" pitchFamily="34" charset="0"/>
              </a:rPr>
              <a:t>Могут быть источником проблем с памятью и процессором. Поэтому используются редко.</a:t>
            </a:r>
          </a:p>
          <a:p>
            <a:pPr lvl="0"/>
            <a:endParaRPr lang="ru-RU" sz="2400" dirty="0" smtClean="0">
              <a:latin typeface="Calibri" pitchFamily="34" charset="0"/>
            </a:endParaRPr>
          </a:p>
          <a:p>
            <a:pPr lvl="0">
              <a:buNone/>
            </a:pPr>
            <a:endParaRPr lang="ru-RU" sz="2400" dirty="0" smtClean="0">
              <a:latin typeface="Calibri" pitchFamily="34" charset="0"/>
            </a:endParaRPr>
          </a:p>
          <a:p>
            <a:pPr lvl="0"/>
            <a:endParaRPr lang="ru-RU" sz="2400" dirty="0" smtClean="0">
              <a:latin typeface="Calibri" pitchFamily="34" charset="0"/>
            </a:endParaRPr>
          </a:p>
          <a:p>
            <a:endParaRPr lang="ru-RU" sz="2400" dirty="0" smtClean="0">
              <a:latin typeface="Calibri"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53</a:t>
            </a:fld>
            <a:endParaRPr lang="de-DE" dirty="0"/>
          </a:p>
        </p:txBody>
      </p:sp>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Statefull Bean </a:t>
            </a:r>
            <a:endParaRPr lang="en-US" dirty="0"/>
          </a:p>
        </p:txBody>
      </p:sp>
      <p:sp>
        <p:nvSpPr>
          <p:cNvPr id="3" name="Content Placeholder 2"/>
          <p:cNvSpPr>
            <a:spLocks noGrp="1"/>
          </p:cNvSpPr>
          <p:nvPr>
            <p:ph idx="1"/>
          </p:nvPr>
        </p:nvSpPr>
        <p:spPr>
          <a:xfrm>
            <a:off x="304800" y="3645024"/>
            <a:ext cx="8299647" cy="2376264"/>
          </a:xfrm>
        </p:spPr>
        <p:txBody>
          <a:bodyPr/>
          <a:lstStyle/>
          <a:p>
            <a:r>
              <a:rPr lang="ru-RU" sz="2600" dirty="0" smtClean="0">
                <a:latin typeface="Calibri" pitchFamily="34" charset="0"/>
                <a:cs typeface="Arial" pitchFamily="34" charset="0"/>
              </a:rPr>
              <a:t>Добавлены две новых стадии ЖЦ - </a:t>
            </a:r>
            <a:r>
              <a:rPr lang="en-US" sz="2600" dirty="0" smtClean="0">
                <a:latin typeface="Calibri" pitchFamily="34" charset="0"/>
                <a:cs typeface="Arial" pitchFamily="34" charset="0"/>
              </a:rPr>
              <a:t>@PrePassivate </a:t>
            </a:r>
            <a:r>
              <a:rPr lang="ru-RU" sz="2600" dirty="0" smtClean="0">
                <a:latin typeface="Calibri" pitchFamily="34" charset="0"/>
                <a:cs typeface="Arial" pitchFamily="34" charset="0"/>
              </a:rPr>
              <a:t>и </a:t>
            </a:r>
            <a:r>
              <a:rPr lang="en-US" sz="2600" dirty="0" smtClean="0">
                <a:latin typeface="Calibri" pitchFamily="34" charset="0"/>
                <a:cs typeface="Arial" pitchFamily="34" charset="0"/>
              </a:rPr>
              <a:t>@PostActivate</a:t>
            </a:r>
          </a:p>
          <a:p>
            <a:endParaRPr lang="ru-RU" sz="2600" dirty="0" smtClean="0">
              <a:latin typeface="Calibri"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54</a:t>
            </a:fld>
            <a:endParaRPr lang="de-DE" dirty="0"/>
          </a:p>
        </p:txBody>
      </p:sp>
      <p:pic>
        <p:nvPicPr>
          <p:cNvPr id="5" name="Picture 4"/>
          <p:cNvPicPr>
            <a:picLocks noChangeAspect="1"/>
          </p:cNvPicPr>
          <p:nvPr/>
        </p:nvPicPr>
        <p:blipFill>
          <a:blip r:embed="rId2"/>
          <a:stretch>
            <a:fillRect/>
          </a:stretch>
        </p:blipFill>
        <p:spPr>
          <a:xfrm>
            <a:off x="1691680" y="573052"/>
            <a:ext cx="4924425" cy="2762250"/>
          </a:xfrm>
          <a:prstGeom prst="rect">
            <a:avLst/>
          </a:prstGeom>
        </p:spPr>
      </p:pic>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Одиночные </a:t>
            </a:r>
            <a:r>
              <a:rPr lang="en-CA" b="1" dirty="0"/>
              <a:t>EJB-</a:t>
            </a:r>
            <a:r>
              <a:rPr lang="ru-RU" b="1" dirty="0"/>
              <a:t>компоненты </a:t>
            </a:r>
            <a:endParaRPr lang="ru-RU" dirty="0"/>
          </a:p>
        </p:txBody>
      </p:sp>
      <p:sp>
        <p:nvSpPr>
          <p:cNvPr id="3" name="Content Placeholder 2"/>
          <p:cNvSpPr>
            <a:spLocks noGrp="1"/>
          </p:cNvSpPr>
          <p:nvPr>
            <p:ph idx="1"/>
          </p:nvPr>
        </p:nvSpPr>
        <p:spPr/>
        <p:txBody>
          <a:bodyPr/>
          <a:lstStyle/>
          <a:p>
            <a:r>
              <a:rPr lang="ru-RU" sz="2400" dirty="0">
                <a:latin typeface="Calibri" pitchFamily="34" charset="0"/>
              </a:rPr>
              <a:t>Одиночный EJB-компонент — это сессионный EJB-компонент, экземпляр которого создается по одному на приложение. </a:t>
            </a:r>
          </a:p>
          <a:p>
            <a:r>
              <a:rPr lang="ru-RU" sz="2400" dirty="0">
                <a:latin typeface="Calibri" pitchFamily="34" charset="0"/>
              </a:rPr>
              <a:t>Использование одиночного EJB-компонента гарантирует, что во всем приложении будет только один экземпляр класса, и обеспечивает глобальную точку для доступа к нему. </a:t>
            </a:r>
          </a:p>
          <a:p>
            <a:r>
              <a:rPr lang="ru-RU" sz="2400" dirty="0">
                <a:latin typeface="Calibri" pitchFamily="34" charset="0"/>
              </a:rPr>
              <a:t>Распространенный сценарий применения — система кэширования, при которой все приложение совместно использует один кэш (например, </a:t>
            </a:r>
            <a:r>
              <a:rPr lang="ru-RU" sz="2400" dirty="0" err="1">
                <a:latin typeface="Calibri" pitchFamily="34" charset="0"/>
              </a:rPr>
              <a:t>Hashmap</a:t>
            </a:r>
            <a:r>
              <a:rPr lang="ru-RU" sz="2400" dirty="0">
                <a:latin typeface="Calibri" pitchFamily="34" charset="0"/>
              </a:rPr>
              <a:t>) для размещения объектов.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55</a:t>
            </a:fld>
            <a:endParaRPr lang="de-DE" dirty="0"/>
          </a:p>
        </p:txBody>
      </p:sp>
    </p:spTree>
    <p:extLst>
      <p:ext uri="{BB962C8B-B14F-4D97-AF65-F5344CB8AC3E}">
        <p14:creationId xmlns:p14="http://schemas.microsoft.com/office/powerpoint/2010/main" val="16913222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Singleton </a:t>
            </a:r>
            <a:r>
              <a:rPr lang="en-US" dirty="0" smtClean="0"/>
              <a:t>bean</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56</a:t>
            </a:fld>
            <a:endParaRPr lang="de-DE" dirty="0"/>
          </a:p>
        </p:txBody>
      </p:sp>
      <p:sp>
        <p:nvSpPr>
          <p:cNvPr id="5" name="Rectangle 1"/>
          <p:cNvSpPr>
            <a:spLocks noGrp="1" noChangeArrowheads="1"/>
          </p:cNvSpPr>
          <p:nvPr>
            <p:ph idx="1"/>
          </p:nvPr>
        </p:nvSpPr>
        <p:spPr bwMode="auto">
          <a:xfrm>
            <a:off x="1475656" y="836712"/>
            <a:ext cx="6408712"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Singleton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CacheEJB</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HashMap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endParaRPr kumimoji="0" lang="en-US"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addToCache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.containsKey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.put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removeFromCache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.containsKey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getFromCache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.containsKey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else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null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94957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Инициализация </a:t>
            </a:r>
            <a:r>
              <a:rPr lang="en-CA" dirty="0"/>
              <a:t>Singleton</a:t>
            </a:r>
            <a:r>
              <a:rPr lang="ru-RU" dirty="0" smtClean="0"/>
              <a:t> при запуске</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57</a:t>
            </a:fld>
            <a:endParaRPr lang="de-DE" dirty="0"/>
          </a:p>
        </p:txBody>
      </p:sp>
      <p:sp>
        <p:nvSpPr>
          <p:cNvPr id="5" name="Rectangle 1"/>
          <p:cNvSpPr>
            <a:spLocks noGrp="1" noChangeArrowheads="1"/>
          </p:cNvSpPr>
          <p:nvPr>
            <p:ph idx="1"/>
          </p:nvPr>
        </p:nvSpPr>
        <p:spPr bwMode="auto">
          <a:xfrm>
            <a:off x="2123728" y="3284984"/>
            <a:ext cx="628342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Singleton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Startup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CacheEJB</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55576" y="839324"/>
            <a:ext cx="7920880" cy="1938992"/>
          </a:xfrm>
          <a:prstGeom prst="rect">
            <a:avLst/>
          </a:prstGeom>
        </p:spPr>
        <p:txBody>
          <a:bodyPr wrap="square">
            <a:spAutoFit/>
          </a:bodyPr>
          <a:lstStyle/>
          <a:p>
            <a:r>
              <a:rPr lang="ru-RU" sz="2400" dirty="0">
                <a:latin typeface="Calibri" pitchFamily="34" charset="0"/>
                <a:cs typeface="+mn-cs"/>
              </a:rPr>
              <a:t>Инициализация одиночного EJB-компонента иногда может отнимать много времени. Если снабдить класс EJB- компонента аннотацией @</a:t>
            </a:r>
            <a:r>
              <a:rPr lang="ru-RU" sz="2400" dirty="0" err="1">
                <a:latin typeface="Calibri" pitchFamily="34" charset="0"/>
                <a:cs typeface="+mn-cs"/>
              </a:rPr>
              <a:t>Startup</a:t>
            </a:r>
            <a:r>
              <a:rPr lang="ru-RU" sz="2400" dirty="0">
                <a:latin typeface="Calibri" pitchFamily="34" charset="0"/>
                <a:cs typeface="+mn-cs"/>
              </a:rPr>
              <a:t>, то контейнер инициализирует его во время запуска приложения, а не в тот момент, когда клиент вызовет его. </a:t>
            </a:r>
          </a:p>
        </p:txBody>
      </p:sp>
    </p:spTree>
    <p:extLst>
      <p:ext uri="{BB962C8B-B14F-4D97-AF65-F5344CB8AC3E}">
        <p14:creationId xmlns:p14="http://schemas.microsoft.com/office/powerpoint/2010/main" val="19971187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Удаленные и локальные представления </a:t>
            </a:r>
            <a:endParaRPr lang="ru-RU" dirty="0"/>
          </a:p>
        </p:txBody>
      </p:sp>
      <p:sp>
        <p:nvSpPr>
          <p:cNvPr id="3" name="Content Placeholder 2"/>
          <p:cNvSpPr>
            <a:spLocks noGrp="1"/>
          </p:cNvSpPr>
          <p:nvPr>
            <p:ph idx="1"/>
          </p:nvPr>
        </p:nvSpPr>
        <p:spPr/>
        <p:txBody>
          <a:bodyPr/>
          <a:lstStyle/>
          <a:p>
            <a:pPr marL="0" indent="0">
              <a:buNone/>
            </a:pPr>
            <a:r>
              <a:rPr lang="ru-RU" kern="1200" dirty="0">
                <a:solidFill>
                  <a:srgbClr val="000000"/>
                </a:solidFill>
                <a:latin typeface="PragmaticaC"/>
                <a:cs typeface="Arial" charset="0"/>
              </a:rPr>
              <a:t>Сессионный EJB-компонент может реализовывать несколько интерфейсов или не реализовывать ни одного. Бизнес-интерфейс — это стандартный </a:t>
            </a:r>
            <a:r>
              <a:rPr lang="ru-RU" kern="1200" dirty="0" err="1">
                <a:solidFill>
                  <a:srgbClr val="000000"/>
                </a:solidFill>
                <a:latin typeface="PragmaticaC"/>
                <a:cs typeface="Arial" charset="0"/>
              </a:rPr>
              <a:t>Java</a:t>
            </a:r>
            <a:r>
              <a:rPr lang="ru-RU" kern="1200" dirty="0">
                <a:solidFill>
                  <a:srgbClr val="000000"/>
                </a:solidFill>
                <a:latin typeface="PragmaticaC"/>
                <a:cs typeface="Arial" charset="0"/>
              </a:rPr>
              <a:t>-интерфейс, который не расширяет никаких EJB-специфичных интерфейсов. Как и любой </a:t>
            </a:r>
            <a:r>
              <a:rPr lang="ru-RU" kern="1200" dirty="0" err="1">
                <a:solidFill>
                  <a:srgbClr val="000000"/>
                </a:solidFill>
                <a:latin typeface="PragmaticaC"/>
                <a:cs typeface="Arial" charset="0"/>
              </a:rPr>
              <a:t>Java</a:t>
            </a:r>
            <a:r>
              <a:rPr lang="ru-RU" kern="1200" dirty="0">
                <a:solidFill>
                  <a:srgbClr val="000000"/>
                </a:solidFill>
                <a:latin typeface="PragmaticaC"/>
                <a:cs typeface="Arial" charset="0"/>
              </a:rPr>
              <a:t>- интерфейс, бизнес-интерфейсы определяют список методов, которые будут доступны для клиентского приложения. Для них могут использоваться следующие аннотации: </a:t>
            </a:r>
            <a:endParaRPr lang="en-US" kern="1200" dirty="0">
              <a:solidFill>
                <a:srgbClr val="000000"/>
              </a:solidFill>
              <a:latin typeface="PragmaticaC"/>
              <a:cs typeface="Arial" charset="0"/>
            </a:endParaRPr>
          </a:p>
          <a:p>
            <a:r>
              <a:rPr lang="ru-RU" kern="1200" dirty="0">
                <a:solidFill>
                  <a:srgbClr val="000000"/>
                </a:solidFill>
                <a:latin typeface="PragmaticaC"/>
                <a:cs typeface="Arial" charset="0"/>
              </a:rPr>
              <a:t>@</a:t>
            </a:r>
            <a:r>
              <a:rPr lang="ru-RU" kern="1200" dirty="0" err="1">
                <a:solidFill>
                  <a:srgbClr val="000000"/>
                </a:solidFill>
                <a:latin typeface="PragmaticaC"/>
                <a:cs typeface="Arial" charset="0"/>
              </a:rPr>
              <a:t>Remote</a:t>
            </a:r>
            <a:r>
              <a:rPr lang="ru-RU" kern="1200" dirty="0">
                <a:solidFill>
                  <a:srgbClr val="000000"/>
                </a:solidFill>
                <a:latin typeface="PragmaticaC"/>
                <a:cs typeface="Arial" charset="0"/>
              </a:rPr>
              <a:t> — обозначает удаленный бизнес-интерфейс. Параметры методов передаются по значению и нуждаются в том, чтобы быть </a:t>
            </a:r>
            <a:r>
              <a:rPr lang="ru-RU" kern="1200" dirty="0" err="1">
                <a:solidFill>
                  <a:srgbClr val="000000"/>
                </a:solidFill>
                <a:latin typeface="PragmaticaC"/>
                <a:cs typeface="Arial" charset="0"/>
              </a:rPr>
              <a:t>сериализуемыми</a:t>
            </a:r>
            <a:r>
              <a:rPr lang="ru-RU" kern="1200" dirty="0">
                <a:solidFill>
                  <a:srgbClr val="000000"/>
                </a:solidFill>
                <a:latin typeface="PragmaticaC"/>
                <a:cs typeface="Arial" charset="0"/>
              </a:rPr>
              <a:t> как часть протокола RMI;</a:t>
            </a:r>
            <a:endParaRPr lang="en-US" kern="1200" dirty="0">
              <a:solidFill>
                <a:srgbClr val="000000"/>
              </a:solidFill>
              <a:latin typeface="PragmaticaC"/>
              <a:cs typeface="Arial" charset="0"/>
            </a:endParaRPr>
          </a:p>
          <a:p>
            <a:r>
              <a:rPr lang="ru-RU" kern="1200" dirty="0">
                <a:solidFill>
                  <a:srgbClr val="000000"/>
                </a:solidFill>
                <a:latin typeface="PragmaticaC"/>
                <a:cs typeface="Arial" charset="0"/>
              </a:rPr>
              <a:t>@</a:t>
            </a:r>
            <a:r>
              <a:rPr lang="ru-RU" kern="1200" dirty="0" err="1">
                <a:solidFill>
                  <a:srgbClr val="000000"/>
                </a:solidFill>
                <a:latin typeface="PragmaticaC"/>
                <a:cs typeface="Arial" charset="0"/>
              </a:rPr>
              <a:t>Local</a:t>
            </a:r>
            <a:r>
              <a:rPr lang="ru-RU" kern="1200" dirty="0">
                <a:solidFill>
                  <a:srgbClr val="000000"/>
                </a:solidFill>
                <a:latin typeface="PragmaticaC"/>
                <a:cs typeface="Arial" charset="0"/>
              </a:rPr>
              <a:t> — обозначает локальный бизнес-интерфейс. Параметры методов передаются по ссылке от клиента к EJB-компоненту.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58</a:t>
            </a:fld>
            <a:endParaRPr lang="de-DE" dirty="0"/>
          </a:p>
        </p:txBody>
      </p:sp>
    </p:spTree>
    <p:extLst>
      <p:ext uri="{BB962C8B-B14F-4D97-AF65-F5344CB8AC3E}">
        <p14:creationId xmlns:p14="http://schemas.microsoft.com/office/powerpoint/2010/main" val="24546232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8776"/>
            <a:ext cx="8587680" cy="459904"/>
          </a:xfrm>
        </p:spPr>
        <p:txBody>
          <a:bodyPr/>
          <a:lstStyle/>
          <a:p>
            <a:r>
              <a:rPr lang="ru-RU" dirty="0" smtClean="0"/>
              <a:t>Пример удалённого и локального </a:t>
            </a:r>
            <a:r>
              <a:rPr lang="ru-RU" dirty="0" err="1" smtClean="0"/>
              <a:t>итерфейсов</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59</a:t>
            </a:fld>
            <a:endParaRPr lang="de-DE" dirty="0"/>
          </a:p>
        </p:txBody>
      </p:sp>
      <p:sp>
        <p:nvSpPr>
          <p:cNvPr id="5" name="Rectangle 1"/>
          <p:cNvSpPr>
            <a:spLocks noGrp="1" noChangeArrowheads="1"/>
          </p:cNvSpPr>
          <p:nvPr>
            <p:ph idx="1"/>
          </p:nvPr>
        </p:nvSpPr>
        <p:spPr bwMode="auto">
          <a:xfrm>
            <a:off x="1259632" y="1196752"/>
            <a:ext cx="5635352"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ItemLocal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findBooks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&lt;CD&gt;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findCDs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ItemRemote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findBooks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&lt;CD&gt;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findCDs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CD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createCD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(CD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Stateless</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ItemEJB</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ItemLocal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ItemRemote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829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Locator</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a:t>
            </a:fld>
            <a:endParaRPr lang="de-DE" dirty="0"/>
          </a:p>
        </p:txBody>
      </p:sp>
      <p:sp>
        <p:nvSpPr>
          <p:cNvPr id="9" name="Content Placeholder 2"/>
          <p:cNvSpPr>
            <a:spLocks noGrp="1"/>
          </p:cNvSpPr>
          <p:nvPr>
            <p:ph idx="1"/>
          </p:nvPr>
        </p:nvSpPr>
        <p:spPr>
          <a:xfrm>
            <a:off x="304800" y="764704"/>
            <a:ext cx="8532813" cy="5256584"/>
          </a:xfrm>
        </p:spPr>
        <p:txBody>
          <a:bodyPr/>
          <a:lstStyle/>
          <a:p>
            <a:pPr lvl="0"/>
            <a:r>
              <a:rPr lang="ru-RU" sz="2400" dirty="0" smtClean="0">
                <a:latin typeface="Calibri" pitchFamily="34" charset="0"/>
              </a:rPr>
              <a:t>Как проще всего получить объект? Создать его! </a:t>
            </a:r>
            <a:r>
              <a:rPr lang="en-US" sz="2400" dirty="0" smtClean="0">
                <a:latin typeface="Calibri" pitchFamily="34" charset="0"/>
                <a:sym typeface="Wingdings" pitchFamily="2" charset="2"/>
              </a:rPr>
              <a:t></a:t>
            </a:r>
          </a:p>
          <a:p>
            <a:pPr lvl="0"/>
            <a:r>
              <a:rPr lang="ru-RU" sz="2400" dirty="0" smtClean="0">
                <a:latin typeface="Calibri" pitchFamily="34" charset="0"/>
                <a:sym typeface="Wingdings" pitchFamily="2" charset="2"/>
              </a:rPr>
              <a:t>Но для этого мы нарушим принципы </a:t>
            </a:r>
            <a:r>
              <a:rPr lang="en-US" sz="2400" dirty="0" smtClean="0">
                <a:latin typeface="Calibri" pitchFamily="34" charset="0"/>
                <a:sym typeface="Wingdings" pitchFamily="2" charset="2"/>
              </a:rPr>
              <a:t>Loose Coupling </a:t>
            </a:r>
          </a:p>
          <a:p>
            <a:pPr lvl="0"/>
            <a:endParaRPr lang="en-US" sz="2400" dirty="0" smtClean="0">
              <a:latin typeface="Calibri" pitchFamily="34" charset="0"/>
              <a:sym typeface="Wingdings" pitchFamily="2" charset="2"/>
            </a:endParaRPr>
          </a:p>
          <a:p>
            <a:pPr lvl="0"/>
            <a:r>
              <a:rPr lang="ru-RU" sz="2400" dirty="0" smtClean="0">
                <a:latin typeface="Calibri" pitchFamily="34" charset="0"/>
                <a:sym typeface="Wingdings" pitchFamily="2" charset="2"/>
              </a:rPr>
              <a:t>Локатор сервисов</a:t>
            </a:r>
            <a:r>
              <a:rPr lang="en-US" sz="2400" dirty="0" smtClean="0">
                <a:latin typeface="Calibri" pitchFamily="34" charset="0"/>
                <a:sym typeface="Wingdings" pitchFamily="2" charset="2"/>
              </a:rPr>
              <a:t> (Service Locator)</a:t>
            </a:r>
            <a:r>
              <a:rPr lang="ru-RU" sz="2400" dirty="0" smtClean="0">
                <a:latin typeface="Calibri" pitchFamily="34" charset="0"/>
                <a:sym typeface="Wingdings" pitchFamily="2" charset="2"/>
              </a:rPr>
              <a:t> представляет собой некий глобальный, известный всем объект, предоставляющий по запросу информацию, необходимую для выполнения задачи.</a:t>
            </a:r>
          </a:p>
          <a:p>
            <a:pPr lvl="0">
              <a:buNone/>
            </a:pPr>
            <a:endParaRPr lang="en-US" sz="2400" dirty="0" smtClean="0">
              <a:latin typeface="Calibri" pitchFamily="34" charset="0"/>
              <a:sym typeface="Wingdings" pitchFamily="2" charset="2"/>
            </a:endParaRPr>
          </a:p>
          <a:p>
            <a:pPr lvl="0"/>
            <a:endParaRPr lang="ru-RU" sz="2400" dirty="0" smtClean="0">
              <a:latin typeface="Calibri" pitchFamily="34" charset="0"/>
            </a:endParaRPr>
          </a:p>
          <a:p>
            <a:pPr lvl="0"/>
            <a:endParaRPr lang="ru-RU" sz="2400" dirty="0" smtClean="0">
              <a:latin typeface="Calibri" pitchFamily="34" charset="0"/>
            </a:endParaRPr>
          </a:p>
          <a:p>
            <a:endParaRPr lang="ru-RU" sz="2400" dirty="0" smtClean="0">
              <a:latin typeface="Calibri" pitchFamily="34" charset="0"/>
              <a:cs typeface="Arial" pitchFamily="34" charset="0"/>
            </a:endParaRPr>
          </a:p>
        </p:txBody>
      </p:sp>
      <p:pic>
        <p:nvPicPr>
          <p:cNvPr id="41986" name="Picture 2"/>
          <p:cNvPicPr>
            <a:picLocks noChangeAspect="1" noChangeArrowheads="1"/>
          </p:cNvPicPr>
          <p:nvPr/>
        </p:nvPicPr>
        <p:blipFill>
          <a:blip r:embed="rId2"/>
          <a:srcRect/>
          <a:stretch>
            <a:fillRect/>
          </a:stretch>
        </p:blipFill>
        <p:spPr bwMode="auto">
          <a:xfrm>
            <a:off x="1331640" y="3356992"/>
            <a:ext cx="6048672" cy="2481506"/>
          </a:xfrm>
          <a:prstGeom prst="rect">
            <a:avLst/>
          </a:prstGeom>
          <a:noFill/>
          <a:ln w="9525">
            <a:noFill/>
            <a:miter lim="800000"/>
            <a:headEnd/>
            <a:tailEnd/>
          </a:ln>
        </p:spPr>
      </p:pic>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Конкурентный доступ, управляемый контейнером</a:t>
            </a:r>
            <a:endParaRPr lang="ru-RU" dirty="0"/>
          </a:p>
        </p:txBody>
      </p:sp>
      <p:sp>
        <p:nvSpPr>
          <p:cNvPr id="3" name="Content Placeholder 2"/>
          <p:cNvSpPr>
            <a:spLocks noGrp="1"/>
          </p:cNvSpPr>
          <p:nvPr>
            <p:ph idx="1"/>
          </p:nvPr>
        </p:nvSpPr>
        <p:spPr/>
        <p:txBody>
          <a:bodyPr/>
          <a:lstStyle/>
          <a:p>
            <a:r>
              <a:rPr lang="ru-RU" sz="2200" dirty="0">
                <a:latin typeface="Calibri" panose="020F0502020204030204" pitchFamily="34" charset="0"/>
                <a:cs typeface="Calibri" panose="020F0502020204030204" pitchFamily="34" charset="0"/>
              </a:rPr>
              <a:t>@</a:t>
            </a:r>
            <a:r>
              <a:rPr lang="ru-RU" sz="2200" dirty="0" err="1">
                <a:latin typeface="Calibri" panose="020F0502020204030204" pitchFamily="34" charset="0"/>
                <a:cs typeface="Calibri" panose="020F0502020204030204" pitchFamily="34" charset="0"/>
              </a:rPr>
              <a:t>Lock</a:t>
            </a:r>
            <a:r>
              <a:rPr lang="ru-RU" sz="2200" dirty="0">
                <a:latin typeface="Calibri" panose="020F0502020204030204" pitchFamily="34" charset="0"/>
                <a:cs typeface="Calibri" panose="020F0502020204030204" pitchFamily="34" charset="0"/>
              </a:rPr>
              <a:t>(</a:t>
            </a:r>
            <a:r>
              <a:rPr lang="ru-RU" sz="2200" dirty="0" err="1">
                <a:latin typeface="Calibri" panose="020F0502020204030204" pitchFamily="34" charset="0"/>
                <a:cs typeface="Calibri" panose="020F0502020204030204" pitchFamily="34" charset="0"/>
              </a:rPr>
              <a:t>LockType.WRITE</a:t>
            </a:r>
            <a:r>
              <a:rPr lang="ru-RU" sz="2200" dirty="0">
                <a:latin typeface="Calibri" panose="020F0502020204030204" pitchFamily="34" charset="0"/>
                <a:cs typeface="Calibri" panose="020F0502020204030204" pitchFamily="34" charset="0"/>
              </a:rPr>
              <a:t>) — метод, ассоциированный с эксклюзивной блокировкой, не позволит выполнять конкурентные вызовы до тех пор, пока не завершится обработка, осуществляемая этим методом. Например, если клиент C1 вызовет метод с эксклюзивной блокировкой, то клиент C2 не сможет вызвать этот метод, пока клиент C1 не закончит. </a:t>
            </a:r>
          </a:p>
          <a:p>
            <a:r>
              <a:rPr lang="ru-RU" sz="2200" dirty="0">
                <a:latin typeface="Calibri" panose="020F0502020204030204" pitchFamily="34" charset="0"/>
                <a:cs typeface="Calibri" panose="020F0502020204030204" pitchFamily="34" charset="0"/>
              </a:rPr>
              <a:t>@</a:t>
            </a:r>
            <a:r>
              <a:rPr lang="ru-RU" sz="2200" dirty="0" err="1">
                <a:latin typeface="Calibri" panose="020F0502020204030204" pitchFamily="34" charset="0"/>
                <a:cs typeface="Calibri" panose="020F0502020204030204" pitchFamily="34" charset="0"/>
              </a:rPr>
              <a:t>Lock</a:t>
            </a:r>
            <a:r>
              <a:rPr lang="ru-RU" sz="2200" dirty="0">
                <a:latin typeface="Calibri" panose="020F0502020204030204" pitchFamily="34" charset="0"/>
                <a:cs typeface="Calibri" panose="020F0502020204030204" pitchFamily="34" charset="0"/>
              </a:rPr>
              <a:t>(</a:t>
            </a:r>
            <a:r>
              <a:rPr lang="ru-RU" sz="2200" dirty="0" err="1">
                <a:latin typeface="Calibri" panose="020F0502020204030204" pitchFamily="34" charset="0"/>
                <a:cs typeface="Calibri" panose="020F0502020204030204" pitchFamily="34" charset="0"/>
              </a:rPr>
              <a:t>LockType.READ</a:t>
            </a:r>
            <a:r>
              <a:rPr lang="ru-RU" sz="2200" dirty="0">
                <a:latin typeface="Calibri" panose="020F0502020204030204" pitchFamily="34" charset="0"/>
                <a:cs typeface="Calibri" panose="020F0502020204030204" pitchFamily="34" charset="0"/>
              </a:rPr>
              <a:t>) — метод, ассоциированный с общей блокировкой, позволит выполнять любое количество других конкурентных вызовов для экземпляра EJB-компонента. Например, два клиента — C1 и C2 — смогут одновременно получить доступ к методу с общей блокировкой.</a:t>
            </a:r>
            <a:endParaRPr lang="en-US" sz="2200" dirty="0">
              <a:latin typeface="Calibri" panose="020F0502020204030204" pitchFamily="34" charset="0"/>
              <a:cs typeface="Calibri" panose="020F0502020204030204" pitchFamily="34" charset="0"/>
            </a:endParaRPr>
          </a:p>
          <a:p>
            <a:r>
              <a:rPr lang="ru-RU" sz="2200" dirty="0">
                <a:latin typeface="Calibri" panose="020F0502020204030204" pitchFamily="34" charset="0"/>
                <a:cs typeface="Calibri" panose="020F0502020204030204" pitchFamily="34" charset="0"/>
              </a:rPr>
              <a:t>@</a:t>
            </a:r>
            <a:r>
              <a:rPr lang="ru-RU" sz="2200" dirty="0" err="1">
                <a:latin typeface="Calibri" panose="020F0502020204030204" pitchFamily="34" charset="0"/>
                <a:cs typeface="Calibri" panose="020F0502020204030204" pitchFamily="34" charset="0"/>
              </a:rPr>
              <a:t>AccessTimeout</a:t>
            </a:r>
            <a:r>
              <a:rPr lang="ru-RU" sz="2200" dirty="0">
                <a:latin typeface="Calibri" panose="020F0502020204030204" pitchFamily="34" charset="0"/>
                <a:cs typeface="Calibri" panose="020F0502020204030204" pitchFamily="34" charset="0"/>
              </a:rPr>
              <a:t>. При блокировке конкурентного доступа можно указать время ожидания для отклонения запроса, если блокировка не будет применена в течение определенного времени. Если вызов </a:t>
            </a:r>
            <a:r>
              <a:rPr lang="ru-RU" sz="2200" dirty="0" smtClean="0">
                <a:latin typeface="Calibri" panose="020F0502020204030204" pitchFamily="34" charset="0"/>
                <a:cs typeface="Calibri" panose="020F0502020204030204" pitchFamily="34" charset="0"/>
              </a:rPr>
              <a:t>станет </a:t>
            </a:r>
            <a:r>
              <a:rPr lang="ru-RU" sz="2200" dirty="0">
                <a:latin typeface="Calibri" panose="020F0502020204030204" pitchFamily="34" charset="0"/>
                <a:cs typeface="Calibri" panose="020F0502020204030204" pitchFamily="34" charset="0"/>
              </a:rPr>
              <a:t>блокироваться более </a:t>
            </a:r>
            <a:r>
              <a:rPr lang="ru-RU" sz="2200" dirty="0" smtClean="0">
                <a:latin typeface="Calibri" panose="020F0502020204030204" pitchFamily="34" charset="0"/>
                <a:cs typeface="Calibri" panose="020F0502020204030204" pitchFamily="34" charset="0"/>
              </a:rPr>
              <a:t>чем на указанное время, </a:t>
            </a:r>
            <a:r>
              <a:rPr lang="ru-RU" sz="2200" dirty="0">
                <a:latin typeface="Calibri" panose="020F0502020204030204" pitchFamily="34" charset="0"/>
                <a:cs typeface="Calibri" panose="020F0502020204030204" pitchFamily="34" charset="0"/>
              </a:rPr>
              <a:t>то для клиента будет сгенерировано исключение </a:t>
            </a:r>
            <a:r>
              <a:rPr lang="ru-RU" sz="2200" dirty="0" err="1" smtClean="0">
                <a:latin typeface="Calibri" panose="020F0502020204030204" pitchFamily="34" charset="0"/>
                <a:cs typeface="Calibri" panose="020F0502020204030204" pitchFamily="34" charset="0"/>
              </a:rPr>
              <a:t>ConcurrentAccessTimeoutException</a:t>
            </a:r>
            <a:r>
              <a:rPr lang="ru-RU" sz="2200" dirty="0">
                <a:latin typeface="Calibri" panose="020F0502020204030204" pitchFamily="34" charset="0"/>
                <a:cs typeface="Calibri" panose="020F0502020204030204" pitchFamily="34" charset="0"/>
              </a:rPr>
              <a:t>.</a:t>
            </a:r>
            <a:endParaRPr lang="ru-RU" sz="2200" kern="12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60</a:t>
            </a:fld>
            <a:endParaRPr lang="de-DE" dirty="0"/>
          </a:p>
        </p:txBody>
      </p:sp>
    </p:spTree>
    <p:extLst>
      <p:ext uri="{BB962C8B-B14F-4D97-AF65-F5344CB8AC3E}">
        <p14:creationId xmlns:p14="http://schemas.microsoft.com/office/powerpoint/2010/main" val="19824456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bean </a:t>
            </a:r>
            <a:r>
              <a:rPr lang="ru-RU" dirty="0" smtClean="0"/>
              <a:t>с </a:t>
            </a:r>
            <a:r>
              <a:rPr lang="ru-RU" dirty="0"/>
              <a:t>конкурентным доступом</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61</a:t>
            </a:fld>
            <a:endParaRPr lang="de-DE" dirty="0"/>
          </a:p>
        </p:txBody>
      </p:sp>
      <p:sp>
        <p:nvSpPr>
          <p:cNvPr id="5" name="Rectangle 1"/>
          <p:cNvSpPr>
            <a:spLocks noGrp="1" noChangeArrowheads="1"/>
          </p:cNvSpPr>
          <p:nvPr>
            <p:ph idx="1"/>
          </p:nvPr>
        </p:nvSpPr>
        <p:spPr bwMode="auto">
          <a:xfrm>
            <a:off x="1321482" y="908720"/>
            <a:ext cx="6499448"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Singleton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LockType.WRITE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AccessTimeout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20</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unit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TimeUnit.</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SECONDS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CacheEJB</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HashMap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addToCache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.containsKey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.put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removeFromCache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.containsKey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LockType.READ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getFromCache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.containsKey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cache</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else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null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68784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Внедрение зависимостей</a:t>
            </a:r>
            <a:endParaRPr lang="ru-RU" dirty="0"/>
          </a:p>
        </p:txBody>
      </p:sp>
      <p:sp>
        <p:nvSpPr>
          <p:cNvPr id="3" name="Content Placeholder 2"/>
          <p:cNvSpPr>
            <a:spLocks noGrp="1"/>
          </p:cNvSpPr>
          <p:nvPr>
            <p:ph idx="1"/>
          </p:nvPr>
        </p:nvSpPr>
        <p:spPr>
          <a:xfrm>
            <a:off x="304800" y="764704"/>
            <a:ext cx="8659688" cy="5256584"/>
          </a:xfrm>
        </p:spPr>
        <p:txBody>
          <a:bodyPr/>
          <a:lstStyle/>
          <a:p>
            <a:r>
              <a:rPr lang="ru-RU" sz="2400" kern="1200" dirty="0">
                <a:latin typeface="Calibri" pitchFamily="34" charset="0"/>
              </a:rPr>
              <a:t>@EJB — внедряет ссылку на локальное представление, удаленное </a:t>
            </a:r>
            <a:r>
              <a:rPr lang="ru-RU" sz="2400" kern="1200" dirty="0" smtClean="0">
                <a:latin typeface="Calibri" pitchFamily="34" charset="0"/>
              </a:rPr>
              <a:t>представление и </a:t>
            </a:r>
            <a:r>
              <a:rPr lang="ru-RU" sz="2400" kern="1200" dirty="0">
                <a:latin typeface="Calibri" pitchFamily="34" charset="0"/>
              </a:rPr>
              <a:t>представление без интерфейса EJB-компонента в аннотированную переменную;</a:t>
            </a:r>
          </a:p>
          <a:p>
            <a:r>
              <a:rPr lang="ru-RU" sz="2400" kern="1200" dirty="0">
                <a:latin typeface="Calibri" pitchFamily="34" charset="0"/>
              </a:rPr>
              <a:t>@</a:t>
            </a:r>
            <a:r>
              <a:rPr lang="ru-RU" sz="2400" kern="1200" dirty="0" err="1">
                <a:latin typeface="Calibri" pitchFamily="34" charset="0"/>
              </a:rPr>
              <a:t>PersistenceContext</a:t>
            </a:r>
            <a:r>
              <a:rPr lang="ru-RU" sz="2400" kern="1200" dirty="0">
                <a:latin typeface="Calibri" pitchFamily="34" charset="0"/>
              </a:rPr>
              <a:t> и @</a:t>
            </a:r>
            <a:r>
              <a:rPr lang="ru-RU" sz="2400" kern="1200" dirty="0" err="1">
                <a:latin typeface="Calibri" pitchFamily="34" charset="0"/>
              </a:rPr>
              <a:t>PersistenceUnit</a:t>
            </a:r>
            <a:r>
              <a:rPr lang="ru-RU" sz="2400" kern="1200" dirty="0">
                <a:latin typeface="Calibri" pitchFamily="34" charset="0"/>
              </a:rPr>
              <a:t> — выражают зависимость от </a:t>
            </a:r>
            <a:r>
              <a:rPr lang="ru-RU" sz="2400" kern="1200" dirty="0" err="1" smtClean="0">
                <a:latin typeface="Calibri" pitchFamily="34" charset="0"/>
              </a:rPr>
              <a:t>EntityManager</a:t>
            </a:r>
            <a:r>
              <a:rPr lang="ru-RU" sz="2400" kern="1200" dirty="0" smtClean="0">
                <a:latin typeface="Calibri" pitchFamily="34" charset="0"/>
              </a:rPr>
              <a:t> и </a:t>
            </a:r>
            <a:r>
              <a:rPr lang="ru-RU" sz="2400" kern="1200" dirty="0" err="1">
                <a:latin typeface="Calibri" pitchFamily="34" charset="0"/>
              </a:rPr>
              <a:t>EntityManagerFactory</a:t>
            </a:r>
            <a:r>
              <a:rPr lang="ru-RU" sz="2400" kern="1200" dirty="0">
                <a:latin typeface="Calibri" pitchFamily="34" charset="0"/>
              </a:rPr>
              <a:t> соответственно;</a:t>
            </a:r>
          </a:p>
          <a:p>
            <a:r>
              <a:rPr lang="ru-RU" sz="2400" kern="1200" dirty="0">
                <a:latin typeface="Calibri" pitchFamily="34" charset="0"/>
              </a:rPr>
              <a:t>@</a:t>
            </a:r>
            <a:r>
              <a:rPr lang="ru-RU" sz="2400" kern="1200" dirty="0" err="1">
                <a:latin typeface="Calibri" pitchFamily="34" charset="0"/>
              </a:rPr>
              <a:t>WebServiceRef</a:t>
            </a:r>
            <a:r>
              <a:rPr lang="ru-RU" sz="2400" kern="1200" dirty="0">
                <a:latin typeface="Calibri" pitchFamily="34" charset="0"/>
              </a:rPr>
              <a:t> — внедряет ссылку на веб-службу;</a:t>
            </a:r>
          </a:p>
          <a:p>
            <a:r>
              <a:rPr lang="ru-RU" sz="2400" kern="1200" dirty="0">
                <a:latin typeface="Calibri" pitchFamily="34" charset="0"/>
              </a:rPr>
              <a:t>@</a:t>
            </a:r>
            <a:r>
              <a:rPr lang="ru-RU" sz="2400" kern="1200" dirty="0" err="1">
                <a:latin typeface="Calibri" pitchFamily="34" charset="0"/>
              </a:rPr>
              <a:t>Resource</a:t>
            </a:r>
            <a:r>
              <a:rPr lang="ru-RU" sz="2400" kern="1200" dirty="0">
                <a:latin typeface="Calibri" pitchFamily="34" charset="0"/>
              </a:rPr>
              <a:t> — внедряет ряд ресурсов, например источники данных </a:t>
            </a:r>
            <a:r>
              <a:rPr lang="ru-RU" sz="2400" kern="1200" dirty="0" smtClean="0">
                <a:latin typeface="Calibri" pitchFamily="34" charset="0"/>
              </a:rPr>
              <a:t>JDBC, </a:t>
            </a:r>
            <a:r>
              <a:rPr lang="ru-RU" sz="2400" kern="1200" dirty="0" err="1" smtClean="0">
                <a:latin typeface="Calibri" pitchFamily="34" charset="0"/>
              </a:rPr>
              <a:t>SessionContext</a:t>
            </a:r>
            <a:r>
              <a:rPr lang="ru-RU" sz="2400" kern="1200" dirty="0">
                <a:latin typeface="Calibri" pitchFamily="34" charset="0"/>
              </a:rPr>
              <a:t>, пользовательские транзакции, фабрики подключений и </a:t>
            </a:r>
            <a:r>
              <a:rPr lang="ru-RU" sz="2400" kern="1200" dirty="0" smtClean="0">
                <a:latin typeface="Calibri" pitchFamily="34" charset="0"/>
              </a:rPr>
              <a:t>пункты назначения </a:t>
            </a:r>
            <a:r>
              <a:rPr lang="ru-RU" sz="2400" kern="1200" dirty="0">
                <a:latin typeface="Calibri" pitchFamily="34" charset="0"/>
              </a:rPr>
              <a:t>JMS, записи окружения, </a:t>
            </a:r>
            <a:r>
              <a:rPr lang="ru-RU" sz="2400" kern="1200" dirty="0" err="1">
                <a:latin typeface="Calibri" pitchFamily="34" charset="0"/>
              </a:rPr>
              <a:t>TimerService</a:t>
            </a:r>
            <a:r>
              <a:rPr lang="ru-RU" sz="2400" kern="1200" dirty="0">
                <a:latin typeface="Calibri" pitchFamily="34" charset="0"/>
              </a:rPr>
              <a:t> и т. д.;</a:t>
            </a:r>
          </a:p>
          <a:p>
            <a:r>
              <a:rPr lang="ru-RU" sz="2400" kern="1200" dirty="0">
                <a:latin typeface="Calibri" pitchFamily="34" charset="0"/>
              </a:rPr>
              <a:t>@</a:t>
            </a:r>
            <a:r>
              <a:rPr lang="ru-RU" sz="2400" kern="1200" dirty="0" err="1">
                <a:latin typeface="Calibri" pitchFamily="34" charset="0"/>
              </a:rPr>
              <a:t>Inject</a:t>
            </a:r>
            <a:r>
              <a:rPr lang="ru-RU" sz="2400" kern="1200" dirty="0">
                <a:latin typeface="Calibri" pitchFamily="34" charset="0"/>
              </a:rPr>
              <a:t> — внедряет почти все с использованием @</a:t>
            </a:r>
            <a:r>
              <a:rPr lang="ru-RU" sz="2400" kern="1200" dirty="0" err="1">
                <a:latin typeface="Calibri" pitchFamily="34" charset="0"/>
              </a:rPr>
              <a:t>Inject</a:t>
            </a:r>
            <a:r>
              <a:rPr lang="ru-RU" sz="2400" kern="1200" dirty="0">
                <a:latin typeface="Calibri" pitchFamily="34" charset="0"/>
              </a:rPr>
              <a:t> и @</a:t>
            </a:r>
            <a:r>
              <a:rPr lang="ru-RU" sz="2400" kern="1200" dirty="0" err="1">
                <a:latin typeface="Calibri" pitchFamily="34" charset="0"/>
              </a:rPr>
              <a:t>Produces</a:t>
            </a:r>
            <a:r>
              <a:rPr lang="ru-RU" sz="2400" kern="1200" dirty="0">
                <a:latin typeface="Calibri" pitchFamily="34" charset="0"/>
              </a:rPr>
              <a:t>.</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62</a:t>
            </a:fld>
            <a:endParaRPr lang="de-DE" dirty="0"/>
          </a:p>
        </p:txBody>
      </p:sp>
    </p:spTree>
    <p:extLst>
      <p:ext uri="{BB962C8B-B14F-4D97-AF65-F5344CB8AC3E}">
        <p14:creationId xmlns:p14="http://schemas.microsoft.com/office/powerpoint/2010/main" val="31872052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Асинхронные вызовы</a:t>
            </a:r>
            <a:endParaRPr lang="ru-RU" dirty="0"/>
          </a:p>
        </p:txBody>
      </p:sp>
      <p:sp>
        <p:nvSpPr>
          <p:cNvPr id="3" name="Content Placeholder 2"/>
          <p:cNvSpPr>
            <a:spLocks noGrp="1"/>
          </p:cNvSpPr>
          <p:nvPr>
            <p:ph idx="1"/>
          </p:nvPr>
        </p:nvSpPr>
        <p:spPr>
          <a:xfrm>
            <a:off x="304800" y="764704"/>
            <a:ext cx="8532813" cy="2448272"/>
          </a:xfrm>
        </p:spPr>
        <p:txBody>
          <a:bodyPr/>
          <a:lstStyle/>
          <a:p>
            <a:r>
              <a:rPr lang="ru-RU" dirty="0">
                <a:latin typeface="Calibri" panose="020F0502020204030204" pitchFamily="34" charset="0"/>
                <a:cs typeface="Calibri" panose="020F0502020204030204" pitchFamily="34" charset="0"/>
              </a:rPr>
              <a:t>С выходом EJB 3.1 у </a:t>
            </a:r>
            <a:r>
              <a:rPr lang="ru-RU" dirty="0" smtClean="0">
                <a:latin typeface="Calibri" panose="020F0502020204030204" pitchFamily="34" charset="0"/>
                <a:cs typeface="Calibri" panose="020F0502020204030204" pitchFamily="34" charset="0"/>
              </a:rPr>
              <a:t>появилась </a:t>
            </a:r>
            <a:r>
              <a:rPr lang="ru-RU" dirty="0">
                <a:latin typeface="Calibri" panose="020F0502020204030204" pitchFamily="34" charset="0"/>
                <a:cs typeface="Calibri" panose="020F0502020204030204" pitchFamily="34" charset="0"/>
              </a:rPr>
              <a:t>возможность вызывать методы асинхронно, просто снабдив метод сессионного EJB-компонента аннотацией @</a:t>
            </a:r>
            <a:r>
              <a:rPr lang="ru-RU" dirty="0" err="1">
                <a:latin typeface="Calibri" panose="020F0502020204030204" pitchFamily="34" charset="0"/>
                <a:cs typeface="Calibri" panose="020F0502020204030204" pitchFamily="34" charset="0"/>
              </a:rPr>
              <a:t>javax.ejb.Asynchronous</a:t>
            </a:r>
            <a:r>
              <a:rPr lang="ru-RU" dirty="0">
                <a:latin typeface="Calibri" panose="020F0502020204030204" pitchFamily="34" charset="0"/>
                <a:cs typeface="Calibri" panose="020F0502020204030204" pitchFamily="34" charset="0"/>
              </a:rPr>
              <a:t>. В </a:t>
            </a:r>
            <a:r>
              <a:rPr lang="ru-RU" dirty="0" smtClean="0">
                <a:latin typeface="Calibri" panose="020F0502020204030204" pitchFamily="34" charset="0"/>
                <a:cs typeface="Calibri" panose="020F0502020204030204" pitchFamily="34" charset="0"/>
              </a:rPr>
              <a:t>примере </a:t>
            </a:r>
            <a:r>
              <a:rPr lang="ru-RU" dirty="0">
                <a:latin typeface="Calibri" panose="020F0502020204030204" pitchFamily="34" charset="0"/>
                <a:cs typeface="Calibri" panose="020F0502020204030204" pitchFamily="34" charset="0"/>
              </a:rPr>
              <a:t>приведен </a:t>
            </a:r>
            <a:r>
              <a:rPr lang="ru-RU" dirty="0" err="1">
                <a:latin typeface="Calibri" panose="020F0502020204030204" pitchFamily="34" charset="0"/>
                <a:cs typeface="Calibri" panose="020F0502020204030204" pitchFamily="34" charset="0"/>
              </a:rPr>
              <a:t>OrderEJB</a:t>
            </a:r>
            <a:r>
              <a:rPr lang="ru-RU" dirty="0">
                <a:latin typeface="Calibri" panose="020F0502020204030204" pitchFamily="34" charset="0"/>
                <a:cs typeface="Calibri" panose="020F0502020204030204" pitchFamily="34" charset="0"/>
              </a:rPr>
              <a:t>, у которого имеется один метод для отправки клиенту сообщений по электронной почте и другой метод для печати заказа. Поскольку выполнение обоих методов занимает много времени, они оба снабжены аннотацией @</a:t>
            </a:r>
            <a:r>
              <a:rPr lang="ru-RU" dirty="0" err="1" smtClean="0">
                <a:latin typeface="Calibri" panose="020F0502020204030204" pitchFamily="34" charset="0"/>
                <a:cs typeface="Calibri" panose="020F0502020204030204" pitchFamily="34" charset="0"/>
              </a:rPr>
              <a:t>Asynchronous</a:t>
            </a:r>
            <a:r>
              <a:rPr lang="ru-RU" dirty="0" smtClean="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Когда клиент вызывает метод </a:t>
            </a:r>
            <a:r>
              <a:rPr lang="ru-RU" dirty="0" err="1">
                <a:latin typeface="Calibri" panose="020F0502020204030204" pitchFamily="34" charset="0"/>
                <a:cs typeface="Calibri" panose="020F0502020204030204" pitchFamily="34" charset="0"/>
              </a:rPr>
              <a:t>printOrder</a:t>
            </a:r>
            <a:r>
              <a:rPr lang="ru-RU" dirty="0">
                <a:latin typeface="Calibri" panose="020F0502020204030204" pitchFamily="34" charset="0"/>
                <a:cs typeface="Calibri" panose="020F0502020204030204" pitchFamily="34" charset="0"/>
              </a:rPr>
              <a:t>() либо </a:t>
            </a:r>
            <a:r>
              <a:rPr lang="ru-RU" dirty="0" err="1">
                <a:latin typeface="Calibri" panose="020F0502020204030204" pitchFamily="34" charset="0"/>
                <a:cs typeface="Calibri" panose="020F0502020204030204" pitchFamily="34" charset="0"/>
              </a:rPr>
              <a:t>sendEmailOrderComplete</a:t>
            </a:r>
            <a:r>
              <a:rPr lang="ru-RU" dirty="0">
                <a:latin typeface="Calibri" panose="020F0502020204030204" pitchFamily="34" charset="0"/>
                <a:cs typeface="Calibri" panose="020F0502020204030204" pitchFamily="34" charset="0"/>
              </a:rPr>
              <a:t>(), контейнер незамедлительно возвращает управление клиенту и продолжает обработку вызова в отдельном потоке выполнения. </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63</a:t>
            </a:fld>
            <a:endParaRPr lang="de-DE" dirty="0"/>
          </a:p>
        </p:txBody>
      </p:sp>
      <p:sp>
        <p:nvSpPr>
          <p:cNvPr id="5" name="Rectangle 1"/>
          <p:cNvSpPr>
            <a:spLocks noChangeArrowheads="1"/>
          </p:cNvSpPr>
          <p:nvPr/>
        </p:nvSpPr>
        <p:spPr bwMode="auto">
          <a:xfrm>
            <a:off x="539552" y="3392706"/>
            <a:ext cx="7920880"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Stateless</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OrderEJB</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Asynchronous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sendEmailOrderComplete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Задача, на решение которой требуется очень много времени</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Asynchronous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printOrder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Задача, на решение которой требуется очень много времени</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33742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Асинхронный метод, возвращающий </a:t>
            </a:r>
            <a:r>
              <a:rPr lang="en-CA" dirty="0"/>
              <a:t>Future</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64</a:t>
            </a:fld>
            <a:endParaRPr lang="de-DE" dirty="0"/>
          </a:p>
        </p:txBody>
      </p:sp>
      <p:sp>
        <p:nvSpPr>
          <p:cNvPr id="5" name="Rectangle 1"/>
          <p:cNvSpPr>
            <a:spLocks noGrp="1" noChangeArrowheads="1"/>
          </p:cNvSpPr>
          <p:nvPr>
            <p:ph idx="1"/>
          </p:nvPr>
        </p:nvSpPr>
        <p:spPr bwMode="auto">
          <a:xfrm>
            <a:off x="1203136" y="1052736"/>
            <a:ext cx="673613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Stateless</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Asynchronous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OrderEJB</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Resource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SessionContext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ctx</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Future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Integer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sendOrderToWorkflow</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Integer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status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обработка</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status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if</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ctx</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wasCancelCalled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AsyncResult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обработка</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AsyncResult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status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43119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65</a:t>
            </a:fld>
            <a:endParaRPr lang="de-DE" dirty="0"/>
          </a:p>
        </p:txBody>
      </p:sp>
      <p:pic>
        <p:nvPicPr>
          <p:cNvPr id="7" name="Picture 6"/>
          <p:cNvPicPr>
            <a:picLocks noChangeAspect="1"/>
          </p:cNvPicPr>
          <p:nvPr/>
        </p:nvPicPr>
        <p:blipFill>
          <a:blip r:embed="rId2"/>
          <a:stretch>
            <a:fillRect/>
          </a:stretch>
        </p:blipFill>
        <p:spPr>
          <a:xfrm>
            <a:off x="3203848" y="1267446"/>
            <a:ext cx="2411139" cy="3809379"/>
          </a:xfrm>
          <a:prstGeom prst="rect">
            <a:avLst/>
          </a:prstGeom>
        </p:spPr>
      </p:pic>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Служба таймера</a:t>
            </a:r>
            <a:endParaRPr lang="ru-RU" dirty="0"/>
          </a:p>
        </p:txBody>
      </p:sp>
      <p:sp>
        <p:nvSpPr>
          <p:cNvPr id="3" name="Content Placeholder 2"/>
          <p:cNvSpPr>
            <a:spLocks noGrp="1"/>
          </p:cNvSpPr>
          <p:nvPr>
            <p:ph idx="1"/>
          </p:nvPr>
        </p:nvSpPr>
        <p:spPr>
          <a:xfrm>
            <a:off x="304800" y="764704"/>
            <a:ext cx="8532813" cy="1656184"/>
          </a:xfrm>
        </p:spPr>
        <p:txBody>
          <a:bodyPr/>
          <a:lstStyle/>
          <a:p>
            <a:r>
              <a:rPr lang="ru-RU" sz="2400" kern="1200" dirty="0">
                <a:latin typeface="Calibri" pitchFamily="34" charset="0"/>
              </a:rPr>
              <a:t>Служба таймера в EJB представляет собой службу контейнера, которая позволяет компонентам регистрироваться для использования методов обратного вызова. Уведомления EJB могут быть назначены в соответствии с графиком на основе календаря, в определенное время, по истечении определенного промежутка времени, или в конкретные повторяющиеся интервалы.</a:t>
            </a: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66</a:t>
            </a:fld>
            <a:endParaRPr lang="de-DE" dirty="0"/>
          </a:p>
        </p:txBody>
      </p:sp>
      <p:pic>
        <p:nvPicPr>
          <p:cNvPr id="5" name="Picture 4"/>
          <p:cNvPicPr>
            <a:picLocks noChangeAspect="1"/>
          </p:cNvPicPr>
          <p:nvPr/>
        </p:nvPicPr>
        <p:blipFill>
          <a:blip r:embed="rId2"/>
          <a:stretch>
            <a:fillRect/>
          </a:stretch>
        </p:blipFill>
        <p:spPr>
          <a:xfrm>
            <a:off x="1907704" y="3082900"/>
            <a:ext cx="5114925" cy="1428750"/>
          </a:xfrm>
          <a:prstGeom prst="rect">
            <a:avLst/>
          </a:prstGeom>
        </p:spPr>
      </p:pic>
      <p:sp>
        <p:nvSpPr>
          <p:cNvPr id="6" name="Rectangle 5"/>
          <p:cNvSpPr/>
          <p:nvPr/>
        </p:nvSpPr>
        <p:spPr>
          <a:xfrm>
            <a:off x="395536" y="4581128"/>
            <a:ext cx="7776864" cy="1323439"/>
          </a:xfrm>
          <a:prstGeom prst="rect">
            <a:avLst/>
          </a:prstGeom>
        </p:spPr>
        <p:txBody>
          <a:bodyPr wrap="square">
            <a:spAutoFit/>
          </a:bodyPr>
          <a:lstStyle/>
          <a:p>
            <a:r>
              <a:rPr lang="ru-RU" dirty="0">
                <a:solidFill>
                  <a:srgbClr val="000000"/>
                </a:solidFill>
                <a:latin typeface="PetersburgC"/>
              </a:rPr>
              <a:t>Компоненты, не сохраняющие состояния, </a:t>
            </a:r>
            <a:r>
              <a:rPr lang="ru-RU" dirty="0" err="1">
                <a:solidFill>
                  <a:srgbClr val="000000"/>
                </a:solidFill>
                <a:latin typeface="PetersburgC"/>
              </a:rPr>
              <a:t>синглтоны</a:t>
            </a:r>
            <a:r>
              <a:rPr lang="ru-RU" dirty="0">
                <a:solidFill>
                  <a:srgbClr val="000000"/>
                </a:solidFill>
                <a:latin typeface="PetersburgC"/>
              </a:rPr>
              <a:t> и MDB могут быть зарегистрированы службой таймера, но компоненты, сохраняющие состояние, такой возможности не имеют, а также не могут пользоваться API для планирования. </a:t>
            </a:r>
            <a:endParaRPr lang="ru-RU" dirty="0"/>
          </a:p>
        </p:txBody>
      </p:sp>
    </p:spTree>
    <p:extLst>
      <p:ext uri="{BB962C8B-B14F-4D97-AF65-F5344CB8AC3E}">
        <p14:creationId xmlns:p14="http://schemas.microsoft.com/office/powerpoint/2010/main" val="24726714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Декларативное создание таймера </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67</a:t>
            </a:fld>
            <a:endParaRPr lang="de-DE" dirty="0"/>
          </a:p>
        </p:txBody>
      </p:sp>
      <p:sp>
        <p:nvSpPr>
          <p:cNvPr id="9" name="Rectangle 5"/>
          <p:cNvSpPr>
            <a:spLocks noChangeArrowheads="1"/>
          </p:cNvSpPr>
          <p:nvPr/>
        </p:nvSpPr>
        <p:spPr bwMode="auto">
          <a:xfrm>
            <a:off x="466750" y="980728"/>
            <a:ext cx="8208912"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Stateless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StatisticsEJB</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Schedule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dayOfMonth</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hour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"5"</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minute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"30"</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statisticsItemsSold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Schedules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Schedule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hour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"2"</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Schedule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hour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"14"</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dayOfWeek</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Wed</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generateReport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Schedule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minute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hour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persistent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false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refreshCache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Программное создание таймера </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68</a:t>
            </a:fld>
            <a:endParaRPr lang="de-DE" dirty="0"/>
          </a:p>
        </p:txBody>
      </p:sp>
      <p:sp>
        <p:nvSpPr>
          <p:cNvPr id="5" name="Rectangle 1"/>
          <p:cNvSpPr>
            <a:spLocks noGrp="1" noChangeArrowheads="1"/>
          </p:cNvSpPr>
          <p:nvPr>
            <p:ph idx="1"/>
          </p:nvPr>
        </p:nvSpPr>
        <p:spPr bwMode="auto">
          <a:xfrm>
            <a:off x="35496" y="1009764"/>
            <a:ext cx="8928992"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Stateless</a:t>
            </a: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CustomerEJB</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Resource</a:t>
            </a: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TimerService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imerService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eaLnBrk="0" hangingPunct="0">
              <a:lnSpc>
                <a:spcPct val="100000"/>
              </a:lnSpc>
              <a:spcBef>
                <a:spcPct val="0"/>
              </a:spcBef>
              <a:buClrTx/>
              <a:buSzTx/>
              <a:buNone/>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lang="ru-RU" altLang="ru-RU" sz="1200" dirty="0">
                <a:solidFill>
                  <a:srgbClr val="808000"/>
                </a:solidFill>
                <a:latin typeface="Courier New" panose="02070309020205020404" pitchFamily="49" charset="0"/>
                <a:cs typeface="Courier New" panose="02070309020205020404" pitchFamily="49" charset="0"/>
              </a:rPr>
              <a:t>@</a:t>
            </a:r>
            <a:r>
              <a:rPr lang="ru-RU" altLang="ru-RU" sz="1200" dirty="0" err="1">
                <a:solidFill>
                  <a:srgbClr val="808000"/>
                </a:solidFill>
                <a:latin typeface="Courier New" panose="02070309020205020404" pitchFamily="49" charset="0"/>
                <a:cs typeface="Courier New" panose="02070309020205020404" pitchFamily="49" charset="0"/>
              </a:rPr>
              <a:t>PersistenceContext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unitName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ru-RU" altLang="ru-RU" sz="1200" b="1" dirty="0">
                <a:solidFill>
                  <a:srgbClr val="008000"/>
                </a:solidFill>
                <a:latin typeface="Courier New" panose="02070309020205020404" pitchFamily="49" charset="0"/>
                <a:cs typeface="Courier New" panose="02070309020205020404" pitchFamily="49" charset="0"/>
              </a:rPr>
              <a:t>"</a:t>
            </a:r>
            <a:r>
              <a:rPr kumimoji="0" lang="en-US"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lection12</a:t>
            </a:r>
            <a:r>
              <a:rPr kumimoji="0" lang="ru-RU" altLang="ru-RU"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PU"</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createCustomer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.persist</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ScheduleExpression</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birthDay</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ScheduleExpression</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dayOfMonth</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customer.getBirthDay</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month</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customer.getBirthMonth</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timerService.createCalendarTimer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birthDay</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TimerConfig</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true</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Timeout</a:t>
            </a: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sendBirthdayEmail</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Customer</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timer.getInfo</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93464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a:t>
            </a:r>
            <a:endParaRPr lang="ru-RU"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69</a:t>
            </a:fld>
            <a:endParaRPr lang="de-DE" dirty="0"/>
          </a:p>
        </p:txBody>
      </p:sp>
      <p:sp>
        <p:nvSpPr>
          <p:cNvPr id="10" name="Content Placeholder 9"/>
          <p:cNvSpPr>
            <a:spLocks noGrp="1"/>
          </p:cNvSpPr>
          <p:nvPr>
            <p:ph idx="1"/>
          </p:nvPr>
        </p:nvSpPr>
        <p:spPr>
          <a:xfrm>
            <a:off x="304800" y="620688"/>
            <a:ext cx="8532813" cy="2088232"/>
          </a:xfrm>
        </p:spPr>
        <p:txBody>
          <a:bodyPr/>
          <a:lstStyle/>
          <a:p>
            <a:r>
              <a:rPr lang="ru-RU" dirty="0" smtClean="0"/>
              <a:t>Создайте проект из </a:t>
            </a:r>
            <a:r>
              <a:rPr lang="en-US" dirty="0" smtClean="0"/>
              <a:t>maven </a:t>
            </a:r>
            <a:r>
              <a:rPr lang="ru-RU" dirty="0" smtClean="0"/>
              <a:t>архетипа:</a:t>
            </a:r>
          </a:p>
          <a:p>
            <a:pPr marL="360363" lvl="1" indent="0">
              <a:buNone/>
            </a:pPr>
            <a:r>
              <a:rPr lang="en-CA" dirty="0" err="1" smtClean="0">
                <a:solidFill>
                  <a:srgbClr val="0070C0"/>
                </a:solidFill>
              </a:rPr>
              <a:t>mvn</a:t>
            </a:r>
            <a:r>
              <a:rPr lang="en-CA" dirty="0" smtClean="0">
                <a:solidFill>
                  <a:srgbClr val="0070C0"/>
                </a:solidFill>
              </a:rPr>
              <a:t> </a:t>
            </a:r>
            <a:r>
              <a:rPr lang="en-CA" dirty="0" err="1">
                <a:solidFill>
                  <a:srgbClr val="0070C0"/>
                </a:solidFill>
              </a:rPr>
              <a:t>archetype:generate</a:t>
            </a:r>
            <a:r>
              <a:rPr lang="en-CA" dirty="0">
                <a:solidFill>
                  <a:srgbClr val="0070C0"/>
                </a:solidFill>
              </a:rPr>
              <a:t> -B -</a:t>
            </a:r>
            <a:r>
              <a:rPr lang="en-CA" dirty="0" err="1">
                <a:solidFill>
                  <a:srgbClr val="0070C0"/>
                </a:solidFill>
              </a:rPr>
              <a:t>DarchetypeGroupId</a:t>
            </a:r>
            <a:r>
              <a:rPr lang="en-CA" dirty="0">
                <a:solidFill>
                  <a:srgbClr val="0070C0"/>
                </a:solidFill>
              </a:rPr>
              <a:t>=</a:t>
            </a:r>
            <a:r>
              <a:rPr lang="en-CA" dirty="0" err="1">
                <a:solidFill>
                  <a:srgbClr val="0070C0"/>
                </a:solidFill>
              </a:rPr>
              <a:t>org.wildfly.archetype</a:t>
            </a:r>
            <a:r>
              <a:rPr lang="en-CA" dirty="0">
                <a:solidFill>
                  <a:srgbClr val="0070C0"/>
                </a:solidFill>
              </a:rPr>
              <a:t> -</a:t>
            </a:r>
            <a:r>
              <a:rPr lang="en-CA" dirty="0" err="1">
                <a:solidFill>
                  <a:srgbClr val="0070C0"/>
                </a:solidFill>
              </a:rPr>
              <a:t>DarchetypeArtifactId</a:t>
            </a:r>
            <a:r>
              <a:rPr lang="en-CA" dirty="0">
                <a:solidFill>
                  <a:srgbClr val="0070C0"/>
                </a:solidFill>
              </a:rPr>
              <a:t>=wildfly-javaee7-webapp-ear-archetype -</a:t>
            </a:r>
            <a:r>
              <a:rPr lang="en-CA" dirty="0" err="1">
                <a:solidFill>
                  <a:srgbClr val="0070C0"/>
                </a:solidFill>
              </a:rPr>
              <a:t>DarchetypeVersion</a:t>
            </a:r>
            <a:r>
              <a:rPr lang="en-CA" dirty="0">
                <a:solidFill>
                  <a:srgbClr val="0070C0"/>
                </a:solidFill>
              </a:rPr>
              <a:t>=8.2.0.Final -</a:t>
            </a:r>
            <a:r>
              <a:rPr lang="en-CA" dirty="0" err="1">
                <a:solidFill>
                  <a:srgbClr val="0070C0"/>
                </a:solidFill>
              </a:rPr>
              <a:t>DgroupId</a:t>
            </a:r>
            <a:r>
              <a:rPr lang="en-CA" dirty="0">
                <a:solidFill>
                  <a:srgbClr val="0070C0"/>
                </a:solidFill>
              </a:rPr>
              <a:t>=</a:t>
            </a:r>
            <a:r>
              <a:rPr lang="en-CA" dirty="0" err="1">
                <a:solidFill>
                  <a:srgbClr val="0070C0"/>
                </a:solidFill>
              </a:rPr>
              <a:t>tsystems-javaschool</a:t>
            </a:r>
            <a:r>
              <a:rPr lang="en-CA" dirty="0">
                <a:solidFill>
                  <a:srgbClr val="0070C0"/>
                </a:solidFill>
              </a:rPr>
              <a:t> -</a:t>
            </a:r>
            <a:r>
              <a:rPr lang="en-CA" dirty="0" err="1">
                <a:solidFill>
                  <a:srgbClr val="0070C0"/>
                </a:solidFill>
              </a:rPr>
              <a:t>DartifactId</a:t>
            </a:r>
            <a:r>
              <a:rPr lang="en-CA" dirty="0">
                <a:solidFill>
                  <a:srgbClr val="0070C0"/>
                </a:solidFill>
              </a:rPr>
              <a:t>=lection-</a:t>
            </a:r>
            <a:r>
              <a:rPr lang="en-CA" dirty="0" err="1">
                <a:solidFill>
                  <a:srgbClr val="0070C0"/>
                </a:solidFill>
              </a:rPr>
              <a:t>ejb</a:t>
            </a:r>
            <a:r>
              <a:rPr lang="en-CA" dirty="0">
                <a:solidFill>
                  <a:srgbClr val="0070C0"/>
                </a:solidFill>
              </a:rPr>
              <a:t> -</a:t>
            </a:r>
            <a:r>
              <a:rPr lang="en-CA" dirty="0" err="1">
                <a:solidFill>
                  <a:srgbClr val="0070C0"/>
                </a:solidFill>
              </a:rPr>
              <a:t>Dversion</a:t>
            </a:r>
            <a:r>
              <a:rPr lang="en-CA" dirty="0">
                <a:solidFill>
                  <a:srgbClr val="0070C0"/>
                </a:solidFill>
              </a:rPr>
              <a:t>=1.0-SNAPSHOT -</a:t>
            </a:r>
            <a:r>
              <a:rPr lang="en-CA" dirty="0" err="1" smtClean="0">
                <a:solidFill>
                  <a:srgbClr val="0070C0"/>
                </a:solidFill>
              </a:rPr>
              <a:t>Dpackage</a:t>
            </a:r>
            <a:r>
              <a:rPr lang="en-CA" dirty="0" smtClean="0">
                <a:solidFill>
                  <a:srgbClr val="0070C0"/>
                </a:solidFill>
              </a:rPr>
              <a:t>=</a:t>
            </a:r>
            <a:r>
              <a:rPr lang="en-CA" dirty="0" err="1" smtClean="0">
                <a:solidFill>
                  <a:srgbClr val="0070C0"/>
                </a:solidFill>
              </a:rPr>
              <a:t>com.tsystems.javaschool</a:t>
            </a:r>
            <a:endParaRPr lang="ru-RU" dirty="0" smtClean="0">
              <a:solidFill>
                <a:srgbClr val="0070C0"/>
              </a:solidFill>
            </a:endParaRPr>
          </a:p>
          <a:p>
            <a:r>
              <a:rPr lang="ru-RU" dirty="0" smtClean="0"/>
              <a:t>В </a:t>
            </a:r>
            <a:r>
              <a:rPr lang="en-US" dirty="0" err="1" smtClean="0"/>
              <a:t>pom</a:t>
            </a:r>
            <a:r>
              <a:rPr lang="en-US" dirty="0" smtClean="0"/>
              <a:t> </a:t>
            </a:r>
            <a:r>
              <a:rPr lang="ru-RU" dirty="0" smtClean="0"/>
              <a:t>файл модуля </a:t>
            </a:r>
            <a:r>
              <a:rPr lang="en-US" dirty="0" smtClean="0"/>
              <a:t>ear </a:t>
            </a:r>
            <a:r>
              <a:rPr lang="ru-RU" dirty="0" smtClean="0"/>
              <a:t>добавьте настройки </a:t>
            </a:r>
            <a:r>
              <a:rPr lang="en-US" dirty="0" err="1" smtClean="0"/>
              <a:t>wildfly</a:t>
            </a:r>
            <a:r>
              <a:rPr lang="ru-RU" dirty="0" smtClean="0"/>
              <a:t>:</a:t>
            </a:r>
          </a:p>
          <a:p>
            <a:endParaRPr lang="ru-RU" dirty="0"/>
          </a:p>
        </p:txBody>
      </p:sp>
      <p:sp>
        <p:nvSpPr>
          <p:cNvPr id="11" name="Rectangle 5"/>
          <p:cNvSpPr>
            <a:spLocks noChangeArrowheads="1"/>
          </p:cNvSpPr>
          <p:nvPr/>
        </p:nvSpPr>
        <p:spPr bwMode="auto">
          <a:xfrm>
            <a:off x="1187624" y="2420888"/>
            <a:ext cx="7291536"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plugin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org.wildfly.plugins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wildfly-maven-plugin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configuration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hostname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localhost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hostname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port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&gt;9990&lt;/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port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username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admin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username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password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admin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password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filename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project.artifactId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ear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filename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skip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false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skip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configuration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plugin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3" name="Content Placeholder 9"/>
          <p:cNvSpPr txBox="1">
            <a:spLocks/>
          </p:cNvSpPr>
          <p:nvPr/>
        </p:nvSpPr>
        <p:spPr bwMode="gray">
          <a:xfrm>
            <a:off x="436758" y="5013176"/>
            <a:ext cx="8134155"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indent="-222250"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ea typeface="+mn-ea"/>
                <a:cs typeface="+mn-cs"/>
              </a:defRPr>
            </a:lvl1pPr>
            <a:lvl2pPr marL="582613" indent="-222250"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2pPr>
            <a:lvl3pPr marL="941388" indent="-220663"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4pPr>
            <a:lvl5pPr marL="16621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9pPr>
          </a:lstStyle>
          <a:p>
            <a:r>
              <a:rPr lang="ru-RU" kern="0" dirty="0" smtClean="0"/>
              <a:t>Запустите сервер</a:t>
            </a:r>
            <a:r>
              <a:rPr lang="en-US" kern="0" dirty="0"/>
              <a:t>: </a:t>
            </a:r>
            <a:r>
              <a:rPr lang="en-US" kern="0" dirty="0" smtClean="0">
                <a:solidFill>
                  <a:srgbClr val="0070C0"/>
                </a:solidFill>
              </a:rPr>
              <a:t>JBOSS_HOME\bin\standalone.bat</a:t>
            </a:r>
          </a:p>
          <a:p>
            <a:r>
              <a:rPr lang="ru-RU" kern="0" dirty="0" smtClean="0"/>
              <a:t>Выполните команду из корневой папки проекта: </a:t>
            </a:r>
            <a:r>
              <a:rPr lang="en-CA" kern="0" dirty="0" err="1">
                <a:solidFill>
                  <a:srgbClr val="0070C0"/>
                </a:solidFill>
              </a:rPr>
              <a:t>mvn</a:t>
            </a:r>
            <a:r>
              <a:rPr lang="en-CA" kern="0" dirty="0">
                <a:solidFill>
                  <a:srgbClr val="0070C0"/>
                </a:solidFill>
              </a:rPr>
              <a:t> clean package </a:t>
            </a:r>
            <a:r>
              <a:rPr lang="en-CA" kern="0" dirty="0" err="1" smtClean="0">
                <a:solidFill>
                  <a:srgbClr val="0070C0"/>
                </a:solidFill>
              </a:rPr>
              <a:t>wildfly:deploy</a:t>
            </a:r>
            <a:endParaRPr lang="ru-RU" kern="0" dirty="0" smtClean="0">
              <a:solidFill>
                <a:srgbClr val="0070C0"/>
              </a:solidFill>
            </a:endParaRPr>
          </a:p>
          <a:p>
            <a:r>
              <a:rPr lang="ru-RU" kern="0" dirty="0"/>
              <a:t>Откройте в </a:t>
            </a:r>
            <a:r>
              <a:rPr lang="ru-RU" kern="0" dirty="0" smtClean="0"/>
              <a:t>браузере: </a:t>
            </a:r>
            <a:r>
              <a:rPr lang="en-CA" kern="0" dirty="0">
                <a:hlinkClick r:id="rId2"/>
              </a:rPr>
              <a:t>http://localhost:8080/lection-ejb-web/index.jsf</a:t>
            </a:r>
            <a:endParaRPr lang="ru-RU" kern="0" dirty="0"/>
          </a:p>
          <a:p>
            <a:endParaRPr lang="ru-RU" kern="0" dirty="0">
              <a:solidFill>
                <a:srgbClr val="0070C0"/>
              </a:solidFill>
            </a:endParaRPr>
          </a:p>
        </p:txBody>
      </p:sp>
    </p:spTree>
    <p:extLst>
      <p:ext uri="{BB962C8B-B14F-4D97-AF65-F5344CB8AC3E}">
        <p14:creationId xmlns:p14="http://schemas.microsoft.com/office/powerpoint/2010/main" val="1269658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7</a:t>
            </a:fld>
            <a:endParaRPr lang="de-DE" dirty="0"/>
          </a:p>
        </p:txBody>
      </p:sp>
      <p:sp>
        <p:nvSpPr>
          <p:cNvPr id="9" name="Content Placeholder 2"/>
          <p:cNvSpPr>
            <a:spLocks noGrp="1"/>
          </p:cNvSpPr>
          <p:nvPr>
            <p:ph idx="1"/>
          </p:nvPr>
        </p:nvSpPr>
        <p:spPr>
          <a:xfrm>
            <a:off x="304800" y="764704"/>
            <a:ext cx="8532813" cy="5256584"/>
          </a:xfrm>
        </p:spPr>
        <p:txBody>
          <a:bodyPr/>
          <a:lstStyle/>
          <a:p>
            <a:pPr lvl="0"/>
            <a:r>
              <a:rPr lang="ru-RU" sz="2400" dirty="0" smtClean="0">
                <a:latin typeface="Calibri" pitchFamily="34" charset="0"/>
              </a:rPr>
              <a:t>Принцип Dependency Injection – внедрения зависимостей – состоит в том, что необходимые объекты поставляются в требующий их объект извне, некой третьей стороной.</a:t>
            </a:r>
          </a:p>
          <a:p>
            <a:pPr lvl="0"/>
            <a:endParaRPr lang="ru-RU" sz="2400" dirty="0" smtClean="0">
              <a:latin typeface="Calibri" pitchFamily="34" charset="0"/>
            </a:endParaRPr>
          </a:p>
          <a:p>
            <a:pPr lvl="0"/>
            <a:endParaRPr lang="ru-RU" sz="2400" dirty="0" smtClean="0">
              <a:latin typeface="Calibri" pitchFamily="34" charset="0"/>
            </a:endParaRPr>
          </a:p>
          <a:p>
            <a:endParaRPr lang="ru-RU" sz="2400" dirty="0" smtClean="0">
              <a:latin typeface="Calibri" pitchFamily="34" charset="0"/>
              <a:cs typeface="Arial" pitchFamily="34" charset="0"/>
            </a:endParaRPr>
          </a:p>
        </p:txBody>
      </p:sp>
      <p:pic>
        <p:nvPicPr>
          <p:cNvPr id="40968" name="Picture 8"/>
          <p:cNvPicPr>
            <a:picLocks noChangeAspect="1" noChangeArrowheads="1"/>
          </p:cNvPicPr>
          <p:nvPr/>
        </p:nvPicPr>
        <p:blipFill>
          <a:blip r:embed="rId2"/>
          <a:srcRect/>
          <a:stretch>
            <a:fillRect/>
          </a:stretch>
        </p:blipFill>
        <p:spPr bwMode="auto">
          <a:xfrm>
            <a:off x="1835696" y="2132856"/>
            <a:ext cx="4375170" cy="3456384"/>
          </a:xfrm>
          <a:prstGeom prst="rect">
            <a:avLst/>
          </a:prstGeom>
          <a:noFill/>
          <a:ln w="9525">
            <a:noFill/>
            <a:miter lim="800000"/>
            <a:headEnd/>
            <a:tailEnd/>
          </a:ln>
        </p:spPr>
      </p:pic>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a:t>
            </a:r>
            <a:r>
              <a:rPr lang="en-US" dirty="0" err="1" smtClean="0"/>
              <a:t>Wildfly</a:t>
            </a:r>
            <a:r>
              <a:rPr lang="en-US" dirty="0" smtClean="0"/>
              <a:t> application</a:t>
            </a:r>
            <a:endParaRPr lang="ru-RU" dirty="0"/>
          </a:p>
        </p:txBody>
      </p:sp>
      <p:pic>
        <p:nvPicPr>
          <p:cNvPr id="5" name="Content Placeholder 4"/>
          <p:cNvPicPr>
            <a:picLocks noGrp="1" noChangeAspect="1"/>
          </p:cNvPicPr>
          <p:nvPr>
            <p:ph idx="1"/>
          </p:nvPr>
        </p:nvPicPr>
        <p:blipFill>
          <a:blip r:embed="rId2"/>
          <a:stretch>
            <a:fillRect/>
          </a:stretch>
        </p:blipFill>
        <p:spPr>
          <a:xfrm>
            <a:off x="1535975" y="765175"/>
            <a:ext cx="6070462" cy="5256213"/>
          </a:xfrm>
          <a:prstGeom prst="rect">
            <a:avLst/>
          </a:prstGeom>
        </p:spPr>
      </p:pic>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70</a:t>
            </a:fld>
            <a:endParaRPr lang="de-DE" dirty="0"/>
          </a:p>
        </p:txBody>
      </p:sp>
    </p:spTree>
    <p:extLst>
      <p:ext uri="{BB962C8B-B14F-4D97-AF65-F5344CB8AC3E}">
        <p14:creationId xmlns:p14="http://schemas.microsoft.com/office/powerpoint/2010/main" val="18770582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Литература</a:t>
            </a:r>
            <a:endParaRPr lang="en-US" dirty="0"/>
          </a:p>
        </p:txBody>
      </p:sp>
      <p:sp>
        <p:nvSpPr>
          <p:cNvPr id="3" name="Content Placeholder 2"/>
          <p:cNvSpPr>
            <a:spLocks noGrp="1"/>
          </p:cNvSpPr>
          <p:nvPr>
            <p:ph idx="1"/>
          </p:nvPr>
        </p:nvSpPr>
        <p:spPr/>
        <p:txBody>
          <a:bodyPr/>
          <a:lstStyle/>
          <a:p>
            <a:r>
              <a:rPr lang="ru-RU" sz="2400" kern="1200" dirty="0">
                <a:latin typeface="Calibri" pitchFamily="34" charset="0"/>
              </a:rPr>
              <a:t>Энтони </a:t>
            </a:r>
            <a:r>
              <a:rPr lang="ru-RU" sz="2400" kern="1200" dirty="0" err="1">
                <a:latin typeface="Calibri" pitchFamily="34" charset="0"/>
              </a:rPr>
              <a:t>Гонсалвес</a:t>
            </a:r>
            <a:r>
              <a:rPr lang="ru-RU" sz="2400" kern="1200" dirty="0">
                <a:latin typeface="Calibri" pitchFamily="34" charset="0"/>
              </a:rPr>
              <a:t> - Изучаем </a:t>
            </a:r>
            <a:r>
              <a:rPr lang="en-CA" sz="2400" kern="1200" dirty="0">
                <a:latin typeface="Calibri" pitchFamily="34" charset="0"/>
              </a:rPr>
              <a:t>Java EE 7</a:t>
            </a:r>
          </a:p>
          <a:p>
            <a:r>
              <a:rPr lang="ru-RU" sz="2400" kern="1200" dirty="0">
                <a:latin typeface="Calibri" pitchFamily="34" charset="0"/>
              </a:rPr>
              <a:t>Дэвид </a:t>
            </a:r>
            <a:r>
              <a:rPr lang="ru-RU" sz="2400" kern="1200" dirty="0" err="1">
                <a:latin typeface="Calibri" pitchFamily="34" charset="0"/>
              </a:rPr>
              <a:t>Хеффельфингер</a:t>
            </a:r>
            <a:r>
              <a:rPr lang="ru-RU" sz="2400" kern="1200" dirty="0">
                <a:latin typeface="Calibri" pitchFamily="34" charset="0"/>
              </a:rPr>
              <a:t> - </a:t>
            </a:r>
            <a:r>
              <a:rPr lang="en-CA" sz="2400" kern="1200" dirty="0">
                <a:latin typeface="Calibri" pitchFamily="34" charset="0"/>
              </a:rPr>
              <a:t>Java EE7 </a:t>
            </a:r>
            <a:r>
              <a:rPr lang="ru-RU" sz="2400" kern="1200" dirty="0">
                <a:latin typeface="Calibri" pitchFamily="34" charset="0"/>
              </a:rPr>
              <a:t>и сервер приложений </a:t>
            </a:r>
            <a:r>
              <a:rPr lang="en-US" sz="2400" kern="1200" dirty="0" err="1">
                <a:latin typeface="Calibri" pitchFamily="34" charset="0"/>
              </a:rPr>
              <a:t>GlassFish</a:t>
            </a:r>
            <a:r>
              <a:rPr lang="en-US" sz="2400" kern="1200" dirty="0">
                <a:latin typeface="Calibri" pitchFamily="34" charset="0"/>
              </a:rPr>
              <a:t> 4</a:t>
            </a:r>
            <a:endParaRPr lang="ru-RU" sz="2400" kern="1200" dirty="0">
              <a:latin typeface="Calibri" pitchFamily="34" charset="0"/>
            </a:endParaRPr>
          </a:p>
          <a:p>
            <a:pPr lvl="0">
              <a:buNone/>
            </a:pPr>
            <a:endParaRPr lang="ru-RU" sz="2400" dirty="0" smtClean="0">
              <a:latin typeface="Calibri" pitchFamily="34" charset="0"/>
            </a:endParaRPr>
          </a:p>
          <a:p>
            <a:pPr lvl="0"/>
            <a:endParaRPr lang="ru-RU" sz="2400" dirty="0" smtClean="0">
              <a:latin typeface="Calibri" pitchFamily="34" charset="0"/>
            </a:endParaRPr>
          </a:p>
          <a:p>
            <a:endParaRPr lang="ru-RU" sz="2400" dirty="0" smtClean="0">
              <a:latin typeface="Calibri"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71</a:t>
            </a:fld>
            <a:endParaRPr lang="de-DE" dirty="0"/>
          </a:p>
        </p:txBody>
      </p:sp>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of Control</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8</a:t>
            </a:fld>
            <a:endParaRPr lang="de-DE" dirty="0"/>
          </a:p>
        </p:txBody>
      </p:sp>
      <p:sp>
        <p:nvSpPr>
          <p:cNvPr id="9" name="Content Placeholder 2"/>
          <p:cNvSpPr>
            <a:spLocks noGrp="1"/>
          </p:cNvSpPr>
          <p:nvPr>
            <p:ph idx="1"/>
          </p:nvPr>
        </p:nvSpPr>
        <p:spPr>
          <a:xfrm>
            <a:off x="304800" y="764704"/>
            <a:ext cx="8532813" cy="5256584"/>
          </a:xfrm>
        </p:spPr>
        <p:txBody>
          <a:bodyPr/>
          <a:lstStyle/>
          <a:p>
            <a:pPr lvl="0"/>
            <a:r>
              <a:rPr lang="ru-RU" sz="2400" dirty="0" smtClean="0">
                <a:latin typeface="Calibri" pitchFamily="34" charset="0"/>
              </a:rPr>
              <a:t>Концепция, лежащая в основе инверсии управления, часто выражается "голливудским принципом": "Не звоните мне, я вам сам позвоню". IoC переносит ответственность за выполнение действий с кода приложения на фреймворк</a:t>
            </a:r>
            <a:r>
              <a:rPr lang="en-US" sz="2400" dirty="0" smtClean="0">
                <a:latin typeface="Calibri" pitchFamily="34" charset="0"/>
              </a:rPr>
              <a:t>.</a:t>
            </a:r>
            <a:endParaRPr lang="ru-RU" sz="2400" dirty="0" smtClean="0">
              <a:latin typeface="Calibri" pitchFamily="34" charset="0"/>
            </a:endParaRPr>
          </a:p>
          <a:p>
            <a:pPr lvl="0"/>
            <a:endParaRPr lang="ru-RU" sz="2400" dirty="0" smtClean="0">
              <a:latin typeface="Calibri" pitchFamily="34" charset="0"/>
            </a:endParaRPr>
          </a:p>
          <a:p>
            <a:pPr lvl="0"/>
            <a:endParaRPr lang="ru-RU" sz="2400" dirty="0" smtClean="0">
              <a:latin typeface="Calibri" pitchFamily="34" charset="0"/>
            </a:endParaRPr>
          </a:p>
          <a:p>
            <a:endParaRPr lang="ru-RU" sz="2400" dirty="0" smtClean="0">
              <a:latin typeface="Calibri" pitchFamily="34" charset="0"/>
              <a:cs typeface="Arial" pitchFamily="34" charset="0"/>
            </a:endParaRPr>
          </a:p>
        </p:txBody>
      </p:sp>
      <p:pic>
        <p:nvPicPr>
          <p:cNvPr id="15" name="Picture 2"/>
          <p:cNvPicPr>
            <a:picLocks noChangeAspect="1" noChangeArrowheads="1"/>
          </p:cNvPicPr>
          <p:nvPr/>
        </p:nvPicPr>
        <p:blipFill>
          <a:blip r:embed="rId2"/>
          <a:srcRect/>
          <a:stretch>
            <a:fillRect/>
          </a:stretch>
        </p:blipFill>
        <p:spPr bwMode="auto">
          <a:xfrm>
            <a:off x="467544" y="2420888"/>
            <a:ext cx="3533003" cy="2880320"/>
          </a:xfrm>
          <a:prstGeom prst="rect">
            <a:avLst/>
          </a:prstGeom>
          <a:noFill/>
          <a:ln w="9525">
            <a:noFill/>
            <a:miter lim="800000"/>
            <a:headEnd/>
            <a:tailEnd/>
          </a:ln>
        </p:spPr>
      </p:pic>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IoC – </a:t>
            </a:r>
            <a:r>
              <a:rPr lang="ru-RU" dirty="0" smtClean="0"/>
              <a:t>варианты</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9</a:t>
            </a:fld>
            <a:endParaRPr lang="de-DE" dirty="0"/>
          </a:p>
        </p:txBody>
      </p:sp>
      <p:pic>
        <p:nvPicPr>
          <p:cNvPr id="8" name="Picture 1"/>
          <p:cNvPicPr>
            <a:picLocks noChangeAspect="1" noChangeArrowheads="1"/>
          </p:cNvPicPr>
          <p:nvPr/>
        </p:nvPicPr>
        <p:blipFill>
          <a:blip r:embed="rId2"/>
          <a:srcRect/>
          <a:stretch>
            <a:fillRect/>
          </a:stretch>
        </p:blipFill>
        <p:spPr bwMode="auto">
          <a:xfrm>
            <a:off x="0" y="620688"/>
            <a:ext cx="8924925" cy="5048250"/>
          </a:xfrm>
          <a:prstGeom prst="rect">
            <a:avLst/>
          </a:prstGeom>
          <a:noFill/>
          <a:ln w="9525">
            <a:noFill/>
            <a:miter lim="800000"/>
            <a:headEnd/>
            <a:tailEnd/>
          </a:ln>
        </p:spPr>
      </p:pic>
    </p:spTree>
    <p:extLst>
      <p:ext uri="{BB962C8B-B14F-4D97-AF65-F5344CB8AC3E}">
        <p14:creationId xmlns:p14="http://schemas.microsoft.com/office/powerpoint/2010/main" val="3867320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
  <a:themeElements>
    <a:clrScheme name="">
      <a:dk1>
        <a:srgbClr val="000000"/>
      </a:dk1>
      <a:lt1>
        <a:srgbClr val="FFFFFF"/>
      </a:lt1>
      <a:dk2>
        <a:srgbClr val="E20074"/>
      </a:dk2>
      <a:lt2>
        <a:srgbClr val="CCCCCC"/>
      </a:lt2>
      <a:accent1>
        <a:srgbClr val="427BAB"/>
      </a:accent1>
      <a:accent2>
        <a:srgbClr val="FDD167"/>
      </a:accent2>
      <a:accent3>
        <a:srgbClr val="FFFFFF"/>
      </a:accent3>
      <a:accent4>
        <a:srgbClr val="000000"/>
      </a:accent4>
      <a:accent5>
        <a:srgbClr val="B0BFD2"/>
      </a:accent5>
      <a:accent6>
        <a:srgbClr val="E5BD5D"/>
      </a:accent6>
      <a:hlink>
        <a:srgbClr val="E20074"/>
      </a:hlink>
      <a:folHlink>
        <a:srgbClr val="64B9E4"/>
      </a:folHlink>
    </a:clrScheme>
    <a:fontScheme name="2_DTE Master">
      <a:majorFont>
        <a:latin typeface="Tele-GroteskNor"/>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lnDef>
  </a:objectDefaults>
  <a:extraClrSchemeLst>
    <a:extraClrScheme>
      <a:clrScheme name="2_DTE Master 1">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E20074"/>
    </a:dk2>
    <a:lt2>
      <a:srgbClr val="CCCCCC"/>
    </a:lt2>
    <a:accent1>
      <a:srgbClr val="427BAB"/>
    </a:accent1>
    <a:accent2>
      <a:srgbClr val="FDD167"/>
    </a:accent2>
    <a:accent3>
      <a:srgbClr val="FFFFFF"/>
    </a:accent3>
    <a:accent4>
      <a:srgbClr val="000000"/>
    </a:accent4>
    <a:accent5>
      <a:srgbClr val="B0BFD2"/>
    </a:accent5>
    <a:accent6>
      <a:srgbClr val="E5BD5D"/>
    </a:accent6>
    <a:hlink>
      <a:srgbClr val="E20074"/>
    </a:hlink>
    <a:folHlink>
      <a:srgbClr val="64B9E4"/>
    </a:folHlink>
  </a:clrScheme>
</a:themeOverride>
</file>

<file path=ppt/theme/themeOverride2.xml><?xml version="1.0" encoding="utf-8"?>
<a:themeOverride xmlns:a="http://schemas.openxmlformats.org/drawingml/2006/main">
  <a:clrScheme name="">
    <a:dk1>
      <a:srgbClr val="000000"/>
    </a:dk1>
    <a:lt1>
      <a:srgbClr val="FFFFFF"/>
    </a:lt1>
    <a:dk2>
      <a:srgbClr val="E20074"/>
    </a:dk2>
    <a:lt2>
      <a:srgbClr val="CCCCCC"/>
    </a:lt2>
    <a:accent1>
      <a:srgbClr val="427BAB"/>
    </a:accent1>
    <a:accent2>
      <a:srgbClr val="FDD167"/>
    </a:accent2>
    <a:accent3>
      <a:srgbClr val="FFFFFF"/>
    </a:accent3>
    <a:accent4>
      <a:srgbClr val="000000"/>
    </a:accent4>
    <a:accent5>
      <a:srgbClr val="B0BFD2"/>
    </a:accent5>
    <a:accent6>
      <a:srgbClr val="E5BD5D"/>
    </a:accent6>
    <a:hlink>
      <a:srgbClr val="E20074"/>
    </a:hlink>
    <a:folHlink>
      <a:srgbClr val="64B9E4"/>
    </a:folHlink>
  </a:clrScheme>
</a:themeOverride>
</file>

<file path=docProps/app.xml><?xml version="1.0" encoding="utf-8"?>
<Properties xmlns="http://schemas.openxmlformats.org/officeDocument/2006/extended-properties" xmlns:vt="http://schemas.openxmlformats.org/officeDocument/2006/docPropsVTypes">
  <Template/>
  <TotalTime>0</TotalTime>
  <Words>3149</Words>
  <Application>Microsoft Office PowerPoint</Application>
  <PresentationFormat>On-screen Show (4:3)</PresentationFormat>
  <Paragraphs>353</Paragraphs>
  <Slides>71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Arial</vt:lpstr>
      <vt:lpstr>Arial Narrow</vt:lpstr>
      <vt:lpstr>Calibri</vt:lpstr>
      <vt:lpstr>Courier New</vt:lpstr>
      <vt:lpstr>Letter Gothic</vt:lpstr>
      <vt:lpstr>PetersburgC</vt:lpstr>
      <vt:lpstr>PragmaticaC</vt:lpstr>
      <vt:lpstr>Tele-GroteskFet</vt:lpstr>
      <vt:lpstr>Tele-GroteskNor</vt:lpstr>
      <vt:lpstr>Wingdings</vt:lpstr>
      <vt:lpstr>lecture</vt:lpstr>
      <vt:lpstr>Java Lecture #12   Enterprise Java Beans 3.2</vt:lpstr>
      <vt:lpstr>Dependency Inversion (DIP)</vt:lpstr>
      <vt:lpstr>Single Responsibility</vt:lpstr>
      <vt:lpstr>Liskov Substitution Principle (LSP)</vt:lpstr>
      <vt:lpstr>Loose coupling</vt:lpstr>
      <vt:lpstr>Service Locator</vt:lpstr>
      <vt:lpstr>Dependency Injection</vt:lpstr>
      <vt:lpstr>Inversion of Control</vt:lpstr>
      <vt:lpstr>IoC – варианты</vt:lpstr>
      <vt:lpstr>CDI (context and dependency injection)</vt:lpstr>
      <vt:lpstr>Базовая реализация </vt:lpstr>
      <vt:lpstr>Создание компонента CDI </vt:lpstr>
      <vt:lpstr>Пример компонента</vt:lpstr>
      <vt:lpstr>Внедрение зависимостей</vt:lpstr>
      <vt:lpstr>Точки внедрения </vt:lpstr>
      <vt:lpstr>Внедрение по умолчанию</vt:lpstr>
      <vt:lpstr>Квалификаторы</vt:lpstr>
      <vt:lpstr>Объявление квалификаторов </vt:lpstr>
      <vt:lpstr>Применение квалификаторов</vt:lpstr>
      <vt:lpstr>Внедрение с помощью квалификаторов</vt:lpstr>
      <vt:lpstr>Множественные квалификаторы. </vt:lpstr>
      <vt:lpstr>Альтернативы</vt:lpstr>
      <vt:lpstr>Производители данных</vt:lpstr>
      <vt:lpstr>Поля и методы производителей данных</vt:lpstr>
      <vt:lpstr>IsbnGenerator, внедряющий произведенные типы</vt:lpstr>
      <vt:lpstr>InjectionPoint API</vt:lpstr>
      <vt:lpstr>Утилизаторы</vt:lpstr>
      <vt:lpstr>Производитель данных и утилизатор соединения JDBC</vt:lpstr>
      <vt:lpstr>Внедрение соединения JDBC</vt:lpstr>
      <vt:lpstr>Области видимости </vt:lpstr>
      <vt:lpstr>ConversationScoped</vt:lpstr>
      <vt:lpstr>Компоненты в языке выражений </vt:lpstr>
      <vt:lpstr>Перехватчики (interceptors)</vt:lpstr>
      <vt:lpstr>Класс перехватчика с Around-Invoke и Around-Construct</vt:lpstr>
      <vt:lpstr>CustomerService использующий перехватчик</vt:lpstr>
      <vt:lpstr>Перехватчик с жизненным циклом и Around-Invoke</vt:lpstr>
      <vt:lpstr>Использование перехватчика и аннотаци @PostConstruct</vt:lpstr>
      <vt:lpstr>Декораторы </vt:lpstr>
      <vt:lpstr>Пример декоратора </vt:lpstr>
      <vt:lpstr>События </vt:lpstr>
      <vt:lpstr>Производитель событий </vt:lpstr>
      <vt:lpstr>Наблюдатель событий</vt:lpstr>
      <vt:lpstr>EJB – зачем?</vt:lpstr>
      <vt:lpstr>Понятие корпоративных EJB-компонентов </vt:lpstr>
      <vt:lpstr>EJB – слой бизнес-логики</vt:lpstr>
      <vt:lpstr>EJB</vt:lpstr>
      <vt:lpstr>Типы EJB-компонентов </vt:lpstr>
      <vt:lpstr>Класс EJB-компонента  </vt:lpstr>
      <vt:lpstr>Stateless Bean</vt:lpstr>
      <vt:lpstr>Stateless Bean</vt:lpstr>
      <vt:lpstr>Statefull Bean</vt:lpstr>
      <vt:lpstr>Statefull Bean</vt:lpstr>
      <vt:lpstr>Statefull Bean – особенности</vt:lpstr>
      <vt:lpstr>Statefull Bean </vt:lpstr>
      <vt:lpstr>Одиночные EJB-компоненты </vt:lpstr>
      <vt:lpstr>Singleton bean</vt:lpstr>
      <vt:lpstr>Инициализация Singleton при запуске</vt:lpstr>
      <vt:lpstr>Удаленные и локальные представления </vt:lpstr>
      <vt:lpstr>Пример удалённого и локального итерфейсов</vt:lpstr>
      <vt:lpstr>Конкурентный доступ, управляемый контейнером</vt:lpstr>
      <vt:lpstr>Singleton bean с конкурентным доступом</vt:lpstr>
      <vt:lpstr>Внедрение зависимостей</vt:lpstr>
      <vt:lpstr>Асинхронные вызовы</vt:lpstr>
      <vt:lpstr>Асинхронный метод, возвращающий Future</vt:lpstr>
      <vt:lpstr>Packaging</vt:lpstr>
      <vt:lpstr>Служба таймера</vt:lpstr>
      <vt:lpstr>Декларативное создание таймера </vt:lpstr>
      <vt:lpstr>Программное создание таймера </vt:lpstr>
      <vt:lpstr>Пример</vt:lpstr>
      <vt:lpstr>Welcome to Wildfly application</vt:lpstr>
      <vt:lpstr>Литература</vt:lpstr>
    </vt:vector>
  </TitlesOfParts>
  <Company>T-SYSTEMS CIS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Lecture #  JavaEE</dc:title>
  <dc:creator>Daniil Shulgin</dc:creator>
  <cp:lastModifiedBy>Laristov Andrey</cp:lastModifiedBy>
  <cp:revision>475</cp:revision>
  <cp:lastPrinted>2008-10-06T12:12:35Z</cp:lastPrinted>
  <dcterms:created xsi:type="dcterms:W3CDTF">2012-02-20T05:43:21Z</dcterms:created>
  <dcterms:modified xsi:type="dcterms:W3CDTF">2018-11-23T15:02:13Z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0008003618000000000001023720</vt:lpwstr>
  </property>
</Properties>
</file>