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7"/>
  </p:notesMasterIdLst>
  <p:handoutMasterIdLst>
    <p:handoutMasterId r:id="rId68"/>
  </p:handoutMasterIdLst>
  <p:sldIdLst>
    <p:sldId id="256" r:id="rId2"/>
    <p:sldId id="475" r:id="rId3"/>
    <p:sldId id="363" r:id="rId4"/>
    <p:sldId id="474" r:id="rId5"/>
    <p:sldId id="476" r:id="rId6"/>
    <p:sldId id="471" r:id="rId7"/>
    <p:sldId id="473" r:id="rId8"/>
    <p:sldId id="472" r:id="rId9"/>
    <p:sldId id="469" r:id="rId10"/>
    <p:sldId id="447" r:id="rId11"/>
    <p:sldId id="448" r:id="rId12"/>
    <p:sldId id="449" r:id="rId13"/>
    <p:sldId id="450" r:id="rId14"/>
    <p:sldId id="452" r:id="rId15"/>
    <p:sldId id="455" r:id="rId16"/>
    <p:sldId id="432" r:id="rId17"/>
    <p:sldId id="433" r:id="rId18"/>
    <p:sldId id="434" r:id="rId19"/>
    <p:sldId id="435" r:id="rId20"/>
    <p:sldId id="436" r:id="rId21"/>
    <p:sldId id="437" r:id="rId22"/>
    <p:sldId id="438" r:id="rId23"/>
    <p:sldId id="439" r:id="rId24"/>
    <p:sldId id="440" r:id="rId25"/>
    <p:sldId id="441" r:id="rId26"/>
    <p:sldId id="442" r:id="rId27"/>
    <p:sldId id="445" r:id="rId28"/>
    <p:sldId id="456" r:id="rId29"/>
    <p:sldId id="381" r:id="rId30"/>
    <p:sldId id="427" r:id="rId31"/>
    <p:sldId id="386" r:id="rId32"/>
    <p:sldId id="428" r:id="rId33"/>
    <p:sldId id="387" r:id="rId34"/>
    <p:sldId id="388" r:id="rId35"/>
    <p:sldId id="382" r:id="rId36"/>
    <p:sldId id="383" r:id="rId37"/>
    <p:sldId id="384" r:id="rId38"/>
    <p:sldId id="385" r:id="rId39"/>
    <p:sldId id="446" r:id="rId40"/>
    <p:sldId id="457" r:id="rId41"/>
    <p:sldId id="418" r:id="rId42"/>
    <p:sldId id="419" r:id="rId43"/>
    <p:sldId id="420" r:id="rId44"/>
    <p:sldId id="458" r:id="rId45"/>
    <p:sldId id="465" r:id="rId46"/>
    <p:sldId id="399" r:id="rId47"/>
    <p:sldId id="400" r:id="rId48"/>
    <p:sldId id="414" r:id="rId49"/>
    <p:sldId id="401" r:id="rId50"/>
    <p:sldId id="424" r:id="rId51"/>
    <p:sldId id="425" r:id="rId52"/>
    <p:sldId id="423" r:id="rId53"/>
    <p:sldId id="466" r:id="rId54"/>
    <p:sldId id="468" r:id="rId55"/>
    <p:sldId id="464" r:id="rId56"/>
    <p:sldId id="459" r:id="rId57"/>
    <p:sldId id="462" r:id="rId58"/>
    <p:sldId id="461" r:id="rId59"/>
    <p:sldId id="403" r:id="rId60"/>
    <p:sldId id="404" r:id="rId61"/>
    <p:sldId id="405" r:id="rId62"/>
    <p:sldId id="429" r:id="rId63"/>
    <p:sldId id="431" r:id="rId64"/>
    <p:sldId id="463" r:id="rId65"/>
    <p:sldId id="477" r:id="rId66"/>
  </p:sldIdLst>
  <p:sldSz cx="9144000" cy="6858000" type="screen4x3"/>
  <p:notesSz cx="6724650" cy="97742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Tele-GroteskNor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Tele-GroteskNor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Tele-GroteskNor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Tele-GroteskNor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Tele-GroteskNor"/>
        <a:ea typeface="+mn-ea"/>
        <a:cs typeface="Arial" charset="0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Tele-GroteskNor"/>
        <a:ea typeface="+mn-ea"/>
        <a:cs typeface="Arial" charset="0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Tele-GroteskNor"/>
        <a:ea typeface="+mn-ea"/>
        <a:cs typeface="Arial" charset="0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Tele-GroteskNor"/>
        <a:ea typeface="+mn-ea"/>
        <a:cs typeface="Arial" charset="0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Tele-GroteskNor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7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A95A"/>
    <a:srgbClr val="DDD674"/>
    <a:srgbClr val="BABD5A"/>
    <a:srgbClr val="64B9E4"/>
    <a:srgbClr val="427BAB"/>
    <a:srgbClr val="CCCCCC"/>
    <a:srgbClr val="262626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087" autoAdjust="0"/>
    <p:restoredTop sz="77958" autoAdjust="0"/>
  </p:normalViewPr>
  <p:slideViewPr>
    <p:cSldViewPr>
      <p:cViewPr varScale="1">
        <p:scale>
          <a:sx n="102" d="100"/>
          <a:sy n="102" d="100"/>
        </p:scale>
        <p:origin x="1506" y="108"/>
      </p:cViewPr>
      <p:guideLst>
        <p:guide orient="horz" pos="379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26628" y="9374"/>
            <a:ext cx="3265765" cy="126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46149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latin typeface="Tele-GroteskNor" pitchFamily="2" charset="0"/>
                <a:cs typeface="Arial" charset="0"/>
              </a:defRPr>
            </a:lvl1pPr>
          </a:lstStyle>
          <a:p>
            <a:pPr>
              <a:defRPr/>
            </a:pPr>
            <a:fld id="{030270DE-C332-4C25-A69E-1351D41BE0C0}" type="datetime1">
              <a:rPr lang="ru-RU"/>
              <a:pPr>
                <a:defRPr/>
              </a:pPr>
              <a:t>21.09.2017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26628" y="199984"/>
            <a:ext cx="3265765" cy="126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46149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latin typeface="Tele-GroteskNor" pitchFamily="2" charset="0"/>
                <a:cs typeface="Arial" charset="0"/>
              </a:defRPr>
            </a:lvl1pPr>
          </a:lstStyle>
          <a:p>
            <a:pPr>
              <a:defRPr/>
            </a:pPr>
            <a:fld id="{FE475ED2-A061-439C-BEC2-3224DDF2DA9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26628" y="104680"/>
            <a:ext cx="3265765" cy="126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46149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latin typeface="Tele-GroteskNor" pitchFamily="2" charset="0"/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5365" name="Picture 11" descr="T_Kurzform_1K"/>
          <p:cNvPicPr>
            <a:picLocks noChangeAspect="1" noChangeArrowheads="1"/>
          </p:cNvPicPr>
          <p:nvPr/>
        </p:nvPicPr>
        <p:blipFill>
          <a:blip r:embed="rId2" cstate="print"/>
          <a:srcRect l="2551" t="23399" r="2734" b="23399"/>
          <a:stretch>
            <a:fillRect/>
          </a:stretch>
        </p:blipFill>
        <p:spPr bwMode="auto">
          <a:xfrm>
            <a:off x="579360" y="1563"/>
            <a:ext cx="1612471" cy="32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1959361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47713" y="808038"/>
            <a:ext cx="5232400" cy="3924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6967" y="4963676"/>
            <a:ext cx="5655426" cy="4234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87" tIns="45443" rIns="90887" bIns="454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26628" y="9374"/>
            <a:ext cx="3265765" cy="126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46149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latin typeface="Tele-GroteskNor" pitchFamily="2" charset="0"/>
                <a:cs typeface="Arial" charset="0"/>
              </a:defRPr>
            </a:lvl1pPr>
          </a:lstStyle>
          <a:p>
            <a:pPr>
              <a:defRPr/>
            </a:pPr>
            <a:fld id="{F829B71D-6394-4FF7-9234-2217750651F0}" type="datetime1">
              <a:rPr lang="ru-RU"/>
              <a:pPr>
                <a:defRPr/>
              </a:pPr>
              <a:t>21.09.2017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26628" y="199984"/>
            <a:ext cx="3265765" cy="126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46149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latin typeface="Tele-GroteskNor" pitchFamily="2" charset="0"/>
                <a:cs typeface="Arial" charset="0"/>
              </a:defRPr>
            </a:lvl1pPr>
          </a:lstStyle>
          <a:p>
            <a:pPr>
              <a:defRPr/>
            </a:pPr>
            <a:fld id="{9E4573E2-A422-4FE1-B537-4DDAE50B73DF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26628" y="104680"/>
            <a:ext cx="3265765" cy="126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46149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latin typeface="Tele-GroteskNor" pitchFamily="2" charset="0"/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4343" name="Picture 17" descr="T_Kurzform_1K"/>
          <p:cNvPicPr>
            <a:picLocks noChangeAspect="1" noChangeArrowheads="1"/>
          </p:cNvPicPr>
          <p:nvPr/>
        </p:nvPicPr>
        <p:blipFill>
          <a:blip r:embed="rId2"/>
          <a:srcRect l="2551" t="23399" r="2734" b="23399"/>
          <a:stretch>
            <a:fillRect/>
          </a:stretch>
        </p:blipFill>
        <p:spPr bwMode="auto">
          <a:xfrm>
            <a:off x="579360" y="1563"/>
            <a:ext cx="1612471" cy="32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31460005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180975" indent="-180975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1pPr>
    <a:lvl2pPr marL="541338" indent="-2032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2pPr>
    <a:lvl3pPr marL="903288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3pPr>
    <a:lvl4pPr marL="1263650" indent="-1905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4pPr>
    <a:lvl5pPr marL="1625600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829B71D-6394-4FF7-9234-2217750651F0}" type="datetime1">
              <a:rPr lang="ru-RU" smtClean="0"/>
              <a:pPr>
                <a:defRPr/>
              </a:pPr>
              <a:t>21.09.2017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0324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829B71D-6394-4FF7-9234-2217750651F0}" type="datetime1">
              <a:rPr lang="ru-RU" smtClean="0"/>
              <a:pPr>
                <a:defRPr/>
              </a:pPr>
              <a:t>21.09.2017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6911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идеале вся разработка должна вестись через одно окно – окно</a:t>
            </a:r>
            <a:r>
              <a:rPr lang="ru-RU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IDE</a:t>
            </a:r>
            <a:endParaRPr lang="ru-RU" dirty="0">
              <a:solidFill>
                <a:schemeClr val="tx2"/>
              </a:solidFill>
            </a:endParaRPr>
          </a:p>
          <a:p>
            <a:pPr marL="178459" indent="-178459" defTabSz="901690">
              <a:defRPr/>
            </a:pPr>
            <a:r>
              <a:rPr lang="ru-RU" dirty="0"/>
              <a:t>Некоторые предпочитают разработку без </a:t>
            </a:r>
            <a:r>
              <a:rPr lang="en-US" dirty="0">
                <a:solidFill>
                  <a:schemeClr val="tx2"/>
                </a:solidFill>
              </a:rPr>
              <a:t>IDE</a:t>
            </a:r>
            <a:r>
              <a:rPr lang="en-US" dirty="0"/>
              <a:t>,</a:t>
            </a:r>
            <a:r>
              <a:rPr lang="ru-RU" dirty="0"/>
              <a:t> в легковесном текстовом редакторе с подсветкой синтаксиса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829B71D-6394-4FF7-9234-2217750651F0}" type="datetime1">
              <a:rPr lang="ru-RU" smtClean="0"/>
              <a:pPr>
                <a:defRPr/>
              </a:pPr>
              <a:t>21.09.2017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2580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генерирует огромное количество</a:t>
            </a:r>
            <a:r>
              <a:rPr lang="en-US" dirty="0"/>
              <a:t> </a:t>
            </a:r>
            <a:r>
              <a:rPr lang="ru-RU" dirty="0"/>
              <a:t>трудноизменяемого мусора прямо в исходный код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829B71D-6394-4FF7-9234-2217750651F0}" type="datetime1">
              <a:rPr lang="ru-RU" smtClean="0"/>
              <a:pPr>
                <a:defRPr/>
              </a:pPr>
              <a:t>21.09.2017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2819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5422" indent="-225422">
              <a:buAutoNum type="arabicPeriod"/>
            </a:pPr>
            <a:r>
              <a:rPr lang="ru-RU" dirty="0" smtClean="0"/>
              <a:t>Скачать</a:t>
            </a:r>
            <a:r>
              <a:rPr lang="ru-RU" baseline="0" dirty="0" smtClean="0"/>
              <a:t> и установить</a:t>
            </a:r>
            <a:r>
              <a:rPr lang="en-US" baseline="0" dirty="0" smtClean="0"/>
              <a:t> Maven</a:t>
            </a:r>
            <a:endParaRPr lang="ru-RU" baseline="0" dirty="0" smtClean="0"/>
          </a:p>
          <a:p>
            <a:pPr marL="580776" lvl="1" indent="-225422">
              <a:buAutoNum type="arabicPeriod"/>
            </a:pPr>
            <a:r>
              <a:rPr lang="ru-RU" baseline="0" dirty="0" smtClean="0"/>
              <a:t>Установить </a:t>
            </a:r>
            <a:r>
              <a:rPr lang="en-US" baseline="0" dirty="0" smtClean="0"/>
              <a:t>M2_HOME</a:t>
            </a:r>
            <a:r>
              <a:rPr lang="ru-RU" baseline="0" dirty="0" smtClean="0"/>
              <a:t> в переменные среды</a:t>
            </a:r>
            <a:endParaRPr lang="en-US" baseline="0" dirty="0" smtClean="0"/>
          </a:p>
          <a:p>
            <a:pPr marL="580776" lvl="1" indent="-225422">
              <a:buAutoNum type="arabicPeriod"/>
            </a:pPr>
            <a:r>
              <a:rPr lang="ru-RU" baseline="0" dirty="0" smtClean="0"/>
              <a:t>Прописать </a:t>
            </a:r>
            <a:r>
              <a:rPr lang="en-US" baseline="0" dirty="0" smtClean="0"/>
              <a:t>%M2_HOME%\bin </a:t>
            </a:r>
            <a:r>
              <a:rPr lang="ru-RU" baseline="0" dirty="0" smtClean="0"/>
              <a:t>в </a:t>
            </a:r>
            <a:r>
              <a:rPr lang="en-US" baseline="0" dirty="0" smtClean="0"/>
              <a:t>Path</a:t>
            </a:r>
          </a:p>
          <a:p>
            <a:pPr marL="580776" lvl="1" indent="-225422">
              <a:buAutoNum type="arabicPeriod"/>
            </a:pPr>
            <a:r>
              <a:rPr lang="ru-RU" baseline="0" dirty="0" smtClean="0"/>
              <a:t>Проверить через </a:t>
            </a:r>
            <a:r>
              <a:rPr lang="en-US" baseline="0" dirty="0" err="1" smtClean="0"/>
              <a:t>cmd</a:t>
            </a:r>
            <a:endParaRPr lang="ru-RU" baseline="0" dirty="0" smtClean="0"/>
          </a:p>
          <a:p>
            <a:pPr marL="580776" lvl="1" indent="-225422">
              <a:buAutoNum type="arabicPeriod"/>
            </a:pPr>
            <a:r>
              <a:rPr lang="ru-RU" baseline="0" dirty="0" smtClean="0"/>
              <a:t>Прописать</a:t>
            </a:r>
            <a:r>
              <a:rPr lang="en-US" baseline="0" dirty="0" smtClean="0"/>
              <a:t> JAVA_HOME</a:t>
            </a:r>
          </a:p>
          <a:p>
            <a:pPr marL="580776" lvl="1" indent="-225422">
              <a:buAutoNum type="arabicPeriod"/>
            </a:pPr>
            <a:r>
              <a:rPr lang="ru-RU" baseline="0" dirty="0" smtClean="0"/>
              <a:t>Проверить еще раз</a:t>
            </a:r>
            <a:endParaRPr lang="en-US" baseline="0" dirty="0" smtClean="0"/>
          </a:p>
          <a:p>
            <a:pPr marL="225422" indent="-225422">
              <a:buAutoNum type="arabicPeriod"/>
            </a:pPr>
            <a:r>
              <a:rPr lang="ru-RU" baseline="0" dirty="0" smtClean="0"/>
              <a:t>Создать проект из архетипа</a:t>
            </a:r>
            <a:endParaRPr lang="en-US" baseline="0" dirty="0" smtClean="0"/>
          </a:p>
          <a:p>
            <a:pPr marL="580776" lvl="1" indent="-225422">
              <a:buAutoNum type="arabicPeriod"/>
            </a:pPr>
            <a:r>
              <a:rPr lang="ru-RU" baseline="0" dirty="0" smtClean="0"/>
              <a:t>Используем Архетип </a:t>
            </a:r>
            <a:r>
              <a:rPr lang="en-US" baseline="0" dirty="0" smtClean="0"/>
              <a:t> </a:t>
            </a:r>
            <a:r>
              <a:rPr lang="en-US" b="1" baseline="0" dirty="0" smtClean="0"/>
              <a:t>maven-archetype-</a:t>
            </a:r>
            <a:r>
              <a:rPr lang="en-US" b="1" baseline="0" dirty="0" err="1" smtClean="0"/>
              <a:t>webapp</a:t>
            </a:r>
            <a:endParaRPr lang="en-US" b="1" baseline="0" dirty="0" smtClean="0"/>
          </a:p>
          <a:p>
            <a:pPr marL="580776" lvl="1" indent="-225422">
              <a:buAutoNum type="arabicPeriod"/>
            </a:pPr>
            <a:r>
              <a:rPr lang="en-US" baseline="0" dirty="0" smtClean="0"/>
              <a:t> </a:t>
            </a:r>
            <a:r>
              <a:rPr lang="en-US" baseline="0" dirty="0" err="1" smtClean="0"/>
              <a:t>mvn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archetype:create</a:t>
            </a:r>
            <a:r>
              <a:rPr lang="en-US" baseline="0" dirty="0" smtClean="0"/>
              <a:t> -</a:t>
            </a:r>
            <a:r>
              <a:rPr lang="en-US" baseline="0" dirty="0" err="1" smtClean="0"/>
              <a:t>DgroupId</a:t>
            </a:r>
            <a:r>
              <a:rPr lang="en-US" baseline="0" dirty="0" smtClean="0"/>
              <a:t>=</a:t>
            </a:r>
            <a:r>
              <a:rPr lang="en-US" baseline="0" dirty="0" err="1" smtClean="0"/>
              <a:t>com.mycompany.app</a:t>
            </a:r>
            <a:r>
              <a:rPr lang="en-US" baseline="0" dirty="0" smtClean="0"/>
              <a:t> -</a:t>
            </a:r>
            <a:r>
              <a:rPr lang="en-US" baseline="0" dirty="0" err="1" smtClean="0"/>
              <a:t>DartifactId</a:t>
            </a:r>
            <a:r>
              <a:rPr lang="en-US" baseline="0" dirty="0" smtClean="0"/>
              <a:t>=my-</a:t>
            </a:r>
            <a:r>
              <a:rPr lang="en-US" baseline="0" dirty="0" err="1" smtClean="0"/>
              <a:t>webapp</a:t>
            </a:r>
            <a:r>
              <a:rPr lang="en-US" baseline="0" dirty="0" smtClean="0"/>
              <a:t>-</a:t>
            </a:r>
            <a:r>
              <a:rPr lang="en-US" baseline="0" dirty="0" err="1" smtClean="0"/>
              <a:t>DarchetypeArtifactId</a:t>
            </a:r>
            <a:r>
              <a:rPr lang="en-US" baseline="0" dirty="0" smtClean="0"/>
              <a:t>=maven-archetype-</a:t>
            </a:r>
            <a:r>
              <a:rPr lang="en-US" baseline="0" dirty="0" err="1" smtClean="0"/>
              <a:t>webapp</a:t>
            </a:r>
            <a:endParaRPr lang="ru-RU" baseline="0" dirty="0" smtClean="0"/>
          </a:p>
          <a:p>
            <a:pPr marL="225422" indent="-225422">
              <a:buAutoNum type="arabicPeriod"/>
            </a:pPr>
            <a:r>
              <a:rPr lang="ru-RU" baseline="0" dirty="0" smtClean="0"/>
              <a:t>Собрать проект</a:t>
            </a:r>
          </a:p>
          <a:p>
            <a:pPr marL="225422" indent="-225422">
              <a:buAutoNum type="arabicPeriod"/>
            </a:pPr>
            <a:r>
              <a:rPr lang="ru-RU" baseline="0" dirty="0" smtClean="0"/>
              <a:t>Импортировать в </a:t>
            </a:r>
            <a:r>
              <a:rPr lang="en-US" baseline="0" dirty="0" smtClean="0"/>
              <a:t>Eclipse</a:t>
            </a:r>
          </a:p>
          <a:p>
            <a:pPr marL="355354" lvl="1" indent="0">
              <a:buNone/>
            </a:pPr>
            <a:endParaRPr lang="en-US" baseline="0" dirty="0" smtClean="0"/>
          </a:p>
          <a:p>
            <a:pPr marL="355354" lvl="1" indent="0">
              <a:buNone/>
            </a:pPr>
            <a:endParaRPr lang="en-US" baseline="0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829B71D-6394-4FF7-9234-2217750651F0}" type="datetime1">
              <a:rPr lang="ru-RU" smtClean="0"/>
              <a:pPr>
                <a:defRPr/>
              </a:pPr>
              <a:t>21.09.2017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2214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T_Menschen_Blanko"/>
          <p:cNvPicPr>
            <a:picLocks noChangeAspect="1" noChangeArrowheads="1"/>
          </p:cNvPicPr>
          <p:nvPr/>
        </p:nvPicPr>
        <p:blipFill>
          <a:blip r:embed="rId2" cstate="print"/>
          <a:srcRect t="14970"/>
          <a:stretch>
            <a:fillRect/>
          </a:stretch>
        </p:blipFill>
        <p:spPr bwMode="auto">
          <a:xfrm>
            <a:off x="2771775" y="0"/>
            <a:ext cx="5821363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TSY_PPT_Label_neu"/>
          <p:cNvPicPr preferRelativeResize="0">
            <a:picLocks noChangeAspect="1" noChangeArrowheads="1"/>
          </p:cNvPicPr>
          <p:nvPr userDrawn="1"/>
        </p:nvPicPr>
        <p:blipFill>
          <a:blip r:embed="rId3" cstate="print"/>
          <a:srcRect r="84" b="1210"/>
          <a:stretch>
            <a:fillRect/>
          </a:stretch>
        </p:blipFill>
        <p:spPr bwMode="auto">
          <a:xfrm>
            <a:off x="304800" y="5929313"/>
            <a:ext cx="8524875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04801" y="3603029"/>
            <a:ext cx="4123184" cy="1554163"/>
          </a:xfrm>
        </p:spPr>
        <p:txBody>
          <a:bodyPr lIns="216000" tIns="126000"/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949280"/>
            <a:ext cx="8532813" cy="281434"/>
          </a:xfrm>
        </p:spPr>
        <p:txBody>
          <a:bodyPr lIns="234000"/>
          <a:lstStyle>
            <a:lvl1pPr marL="0" indent="0" algn="r">
              <a:buFont typeface="Wingdings" pitchFamily="2" charset="2"/>
              <a:buNone/>
              <a:defRPr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12A184-1483-495C-8961-69BA36A37D8E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2861CA-D7AD-45C8-B573-C33BA5E878F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304800"/>
            <a:ext cx="2132013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2484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C04DB8-9402-42EE-B206-1B71A399D08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88900"/>
            <a:ext cx="8532813" cy="46037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304800" y="765175"/>
            <a:ext cx="4189413" cy="52562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6613" y="765175"/>
            <a:ext cx="4191000" cy="52562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4F97DD-17E3-4513-A2C5-FBFFF0DA90C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3760A2-4AA7-43C4-AD3F-6EC669C21E4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2C79AC-1438-4559-9D20-1BC9D1BBAA6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85900"/>
            <a:ext cx="4189413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485900"/>
            <a:ext cx="41910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CEF245-7440-4F91-B741-845B2414BBC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809903-3DF8-4385-B9B8-C18764CE1D0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7269163" y="6602413"/>
            <a:ext cx="809625" cy="144462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Tele-GroteskNor" pitchFamily="2" charset="0"/>
              </a:defRPr>
            </a:lvl1pPr>
          </a:lstStyle>
          <a:p>
            <a:pPr>
              <a:defRPr/>
            </a:pPr>
            <a:fld id="{8792FCB0-A586-41CA-826B-CC896E821255}" type="datetime1">
              <a:rPr lang="ru-RU"/>
              <a:pPr>
                <a:defRPr/>
              </a:pPr>
              <a:t>21.09.2017</a:t>
            </a:fld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989013" y="6602413"/>
            <a:ext cx="6607175" cy="193675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Tele-GroteskNor" pitchFamily="2" charset="0"/>
              </a:defRPr>
            </a:lvl1pPr>
          </a:lstStyle>
          <a:p>
            <a:pPr>
              <a:defRPr/>
            </a:pPr>
            <a:r>
              <a:rPr lang="en-US"/>
              <a:t>–strictly confidentia -lAlexey Toskin / SI Head Introduction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53F90B-0F66-433B-AD9E-C824929C9B2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C375B-99DF-49B3-99A1-51B1D4F9FC2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841CAA-E24E-45A7-B158-32A5313D60D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0A83C2-B29F-4229-A3E2-CDEC1519371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88900"/>
            <a:ext cx="8532813" cy="4603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301038" y="6602413"/>
            <a:ext cx="53975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900">
                <a:latin typeface="Tele-GroteskNor" pitchFamily="2" charset="0"/>
                <a:cs typeface="+mn-cs"/>
              </a:defRPr>
            </a:lvl1pPr>
          </a:lstStyle>
          <a:p>
            <a:pPr>
              <a:defRPr/>
            </a:pPr>
            <a:fld id="{A2367D0A-AFB3-4D65-8560-F0B8C3676C9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765175"/>
            <a:ext cx="8532813" cy="525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cxnSp>
        <p:nvCxnSpPr>
          <p:cNvPr id="1029" name="Straight Connector 2"/>
          <p:cNvCxnSpPr>
            <a:cxnSpLocks noChangeShapeType="1"/>
          </p:cNvCxnSpPr>
          <p:nvPr/>
        </p:nvCxnSpPr>
        <p:spPr bwMode="auto">
          <a:xfrm>
            <a:off x="304800" y="476250"/>
            <a:ext cx="8532813" cy="0"/>
          </a:xfrm>
          <a:prstGeom prst="line">
            <a:avLst/>
          </a:prstGeom>
          <a:noFill/>
          <a:ln w="12700" algn="ctr">
            <a:solidFill>
              <a:schemeClr val="tx2"/>
            </a:solidFill>
            <a:round/>
            <a:headEnd/>
            <a:tailEnd/>
          </a:ln>
        </p:spPr>
      </p:cxnSp>
      <p:pic>
        <p:nvPicPr>
          <p:cNvPr id="1030" name="Picture 8" descr="TSY_PPT_Label_neu"/>
          <p:cNvPicPr preferRelativeResize="0">
            <a:picLocks noChangeAspect="1" noChangeArrowheads="1"/>
          </p:cNvPicPr>
          <p:nvPr/>
        </p:nvPicPr>
        <p:blipFill>
          <a:blip r:embed="rId14" cstate="print"/>
          <a:srcRect r="84" b="1210"/>
          <a:stretch>
            <a:fillRect/>
          </a:stretch>
        </p:blipFill>
        <p:spPr bwMode="auto">
          <a:xfrm>
            <a:off x="304800" y="5929313"/>
            <a:ext cx="8524875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3" r:id="rId2"/>
    <p:sldLayoutId id="2147483664" r:id="rId3"/>
    <p:sldLayoutId id="2147483665" r:id="rId4"/>
    <p:sldLayoutId id="2147483666" r:id="rId5"/>
    <p:sldLayoutId id="2147483674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Narrow" pitchFamily="34" charset="0"/>
          <a:ea typeface="+mj-ea"/>
          <a:cs typeface="Arial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Narrow" pitchFamily="34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9pPr>
    </p:titleStyle>
    <p:bodyStyle>
      <a:lvl1pPr marL="222250" indent="-2222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582613" indent="-2222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2pPr>
      <a:lvl3pPr marL="941388" indent="-22066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3pPr>
      <a:lvl4pPr marL="1209675" indent="-1381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4pPr>
      <a:lvl5pPr marL="1662113" indent="-230188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5pPr>
      <a:lvl6pPr marL="21193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765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337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909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netbeans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eclipse.org/downloads/packages/eclipse-ide-java-ee-developers/lunasr1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tschool/javaschool" TargetMode="External"/><Relationship Id="rId2" Type="http://schemas.openxmlformats.org/officeDocument/2006/relationships/hyperlink" Target="https://vk.com/t_schoo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Andrey.Bulov@t-systems.ru" TargetMode="External"/><Relationship Id="rId4" Type="http://schemas.openxmlformats.org/officeDocument/2006/relationships/hyperlink" Target="mailto:Daniil.Shulgin@t-systems.ru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community.jboss.org/wiki/MavenProblem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habrahabr.ru/post/77382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slife.ru/12" TargetMode="External"/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528" y="5949280"/>
            <a:ext cx="8532812" cy="3333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Saint Petersburg, 201</a:t>
            </a:r>
            <a:r>
              <a:rPr lang="ru-RU" dirty="0"/>
              <a:t>7</a:t>
            </a:r>
            <a:endParaRPr lang="en-US" dirty="0" smtClean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3068638"/>
            <a:ext cx="8532813" cy="15541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Java School #</a:t>
            </a:r>
            <a:r>
              <a:rPr lang="ru-RU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22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</a:b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</a:b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Opening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  <a:cs typeface="Arial" charset="0"/>
              </a:rPr>
              <a:t>IDE</a:t>
            </a:r>
            <a:endParaRPr lang="ru-RU" smtClean="0">
              <a:effectLst/>
              <a:cs typeface="Arial" charset="0"/>
            </a:endParaRP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620713"/>
            <a:ext cx="8513763" cy="5400675"/>
          </a:xfrm>
        </p:spPr>
        <p:txBody>
          <a:bodyPr/>
          <a:lstStyle/>
          <a:p>
            <a:r>
              <a:rPr lang="en-US" sz="2400" dirty="0" smtClean="0"/>
              <a:t>I</a:t>
            </a:r>
            <a:r>
              <a:rPr lang="ru-RU" sz="2400" dirty="0" smtClean="0"/>
              <a:t>ntegrated </a:t>
            </a:r>
            <a:r>
              <a:rPr lang="en-US" sz="2400" dirty="0" smtClean="0"/>
              <a:t>D</a:t>
            </a:r>
            <a:r>
              <a:rPr lang="ru-RU" sz="2400" dirty="0" smtClean="0"/>
              <a:t>evelopment </a:t>
            </a:r>
            <a:r>
              <a:rPr lang="en-US" sz="2400" dirty="0" smtClean="0"/>
              <a:t>E</a:t>
            </a:r>
            <a:r>
              <a:rPr lang="ru-RU" sz="2400" dirty="0" smtClean="0"/>
              <a:t>nvironment</a:t>
            </a:r>
          </a:p>
          <a:p>
            <a:endParaRPr lang="en-US" sz="2400" dirty="0" smtClean="0"/>
          </a:p>
          <a:p>
            <a:r>
              <a:rPr lang="ru-RU" sz="2400" dirty="0" smtClean="0"/>
              <a:t>Попытка совместить весь необходимый инструментарий в одном приложении</a:t>
            </a:r>
          </a:p>
          <a:p>
            <a:r>
              <a:rPr lang="ru-RU" sz="2400" dirty="0" smtClean="0"/>
              <a:t>Расширяема за счет плагинов</a:t>
            </a:r>
          </a:p>
          <a:p>
            <a:r>
              <a:rPr lang="ru-RU" sz="2400" dirty="0" smtClean="0"/>
              <a:t>Потребляет очень много ресурсов </a:t>
            </a:r>
            <a:endParaRPr lang="en-US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Популярные </a:t>
            </a:r>
            <a:r>
              <a:rPr lang="en-US" sz="2400" dirty="0" smtClean="0">
                <a:solidFill>
                  <a:schemeClr val="tx2"/>
                </a:solidFill>
              </a:rPr>
              <a:t>IDE</a:t>
            </a:r>
            <a:r>
              <a:rPr lang="en-US" sz="2400" dirty="0" smtClean="0"/>
              <a:t> </a:t>
            </a:r>
            <a:r>
              <a:rPr lang="ru-RU" sz="2400" dirty="0" smtClean="0"/>
              <a:t>для </a:t>
            </a:r>
            <a:r>
              <a:rPr lang="en-US" sz="2400" dirty="0" smtClean="0"/>
              <a:t>Java-</a:t>
            </a:r>
            <a:r>
              <a:rPr lang="ru-RU" sz="2400" dirty="0" smtClean="0"/>
              <a:t>разработки</a:t>
            </a:r>
          </a:p>
          <a:p>
            <a:pPr lvl="1"/>
            <a:r>
              <a:rPr lang="en-US" sz="2400" dirty="0" err="1" smtClean="0"/>
              <a:t>NetBeans</a:t>
            </a:r>
            <a:endParaRPr lang="en-US" sz="2400" dirty="0" smtClean="0"/>
          </a:p>
          <a:p>
            <a:pPr lvl="1"/>
            <a:r>
              <a:rPr lang="en-US" sz="2400" dirty="0" smtClean="0"/>
              <a:t>Eclipse</a:t>
            </a:r>
          </a:p>
          <a:p>
            <a:pPr lvl="1"/>
            <a:r>
              <a:rPr lang="en-US" sz="2400" dirty="0" err="1" smtClean="0"/>
              <a:t>Intellij</a:t>
            </a:r>
            <a:r>
              <a:rPr lang="en-US" sz="2400" dirty="0" smtClean="0"/>
              <a:t> Idea</a:t>
            </a:r>
          </a:p>
          <a:p>
            <a:pPr lvl="1"/>
            <a:endParaRPr lang="ru-RU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3789040"/>
            <a:ext cx="24479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48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  <a:cs typeface="Arial" charset="0"/>
              </a:rPr>
              <a:t>NetBeans</a:t>
            </a:r>
            <a:endParaRPr lang="ru-RU" smtClean="0">
              <a:effectLst/>
              <a:cs typeface="Arial" charset="0"/>
            </a:endParaRP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725009"/>
            <a:ext cx="8532813" cy="5400675"/>
          </a:xfrm>
        </p:spPr>
        <p:txBody>
          <a:bodyPr/>
          <a:lstStyle/>
          <a:p>
            <a:r>
              <a:rPr lang="en-US" sz="2200" dirty="0" smtClean="0"/>
              <a:t>IDE </a:t>
            </a:r>
            <a:r>
              <a:rPr lang="ru-RU" sz="2200" dirty="0" smtClean="0"/>
              <a:t>с открытым исходным кодом, первоначально разрабатывалась в </a:t>
            </a:r>
            <a:r>
              <a:rPr lang="en-US" sz="2200" dirty="0" smtClean="0"/>
              <a:t>Sun</a:t>
            </a:r>
            <a:endParaRPr lang="ru-RU" sz="2200" dirty="0" smtClean="0"/>
          </a:p>
          <a:p>
            <a:endParaRPr lang="en-US" sz="2200" dirty="0" smtClean="0"/>
          </a:p>
          <a:p>
            <a:r>
              <a:rPr lang="ru-RU" sz="2200" u="sng" dirty="0" smtClean="0"/>
              <a:t>Достоинства</a:t>
            </a:r>
          </a:p>
          <a:p>
            <a:pPr marL="742950" lvl="1" indent="-285750"/>
            <a:r>
              <a:rPr lang="ru-RU" sz="2200" dirty="0" smtClean="0"/>
              <a:t>Отличный встроенный профайлер</a:t>
            </a:r>
          </a:p>
          <a:p>
            <a:pPr marL="742950" lvl="1" indent="-285750"/>
            <a:r>
              <a:rPr lang="ru-RU" sz="2200" dirty="0" smtClean="0"/>
              <a:t>Модульная структура</a:t>
            </a:r>
          </a:p>
          <a:p>
            <a:pPr marL="742950" lvl="1" indent="-285750"/>
            <a:r>
              <a:rPr lang="ru-RU" sz="2200" dirty="0" smtClean="0"/>
              <a:t>Подробная </a:t>
            </a:r>
            <a:r>
              <a:rPr lang="en-US" sz="2200" dirty="0" smtClean="0"/>
              <a:t>wiki: </a:t>
            </a:r>
            <a:r>
              <a:rPr lang="ru-RU" sz="2200" dirty="0" smtClean="0">
                <a:hlinkClick r:id="rId3"/>
              </a:rPr>
              <a:t>http://wiki.netbeans.org</a:t>
            </a:r>
            <a:r>
              <a:rPr lang="ru-RU" sz="2200" dirty="0" smtClean="0"/>
              <a:t> </a:t>
            </a:r>
          </a:p>
          <a:p>
            <a:pPr marL="742950" lvl="1" indent="-285750"/>
            <a:endParaRPr lang="ru-RU" sz="2200" dirty="0" smtClean="0"/>
          </a:p>
          <a:p>
            <a:r>
              <a:rPr lang="ru-RU" sz="2200" u="sng" dirty="0" smtClean="0"/>
              <a:t>Недостатки</a:t>
            </a:r>
            <a:endParaRPr lang="en-US" sz="2200" u="sng" dirty="0" smtClean="0"/>
          </a:p>
          <a:p>
            <a:pPr marL="742950" lvl="1" indent="-285750"/>
            <a:r>
              <a:rPr lang="ru-RU" sz="2200" dirty="0" smtClean="0"/>
              <a:t>Огромное количество мастеров и помощников, скрывающих реально происходящие вещи</a:t>
            </a:r>
          </a:p>
          <a:p>
            <a:pPr marL="742950" lvl="1" indent="-285750"/>
            <a:r>
              <a:rPr lang="ru-RU" sz="2200" dirty="0" smtClean="0"/>
              <a:t>Медленная работа с </a:t>
            </a:r>
            <a:r>
              <a:rPr lang="en-US" sz="2200" dirty="0" smtClean="0"/>
              <a:t>remote-</a:t>
            </a:r>
            <a:r>
              <a:rPr lang="ru-RU" sz="2200" dirty="0" smtClean="0"/>
              <a:t>проектами</a:t>
            </a:r>
          </a:p>
          <a:p>
            <a:pPr marL="742950" lvl="1" indent="-285750"/>
            <a:r>
              <a:rPr lang="en-US" sz="2200" dirty="0" smtClean="0"/>
              <a:t>GUI-</a:t>
            </a:r>
            <a:r>
              <a:rPr lang="ru-RU" sz="2200" dirty="0" smtClean="0"/>
              <a:t>дизайнер </a:t>
            </a:r>
            <a:r>
              <a:rPr lang="en-US" sz="2200" dirty="0" smtClean="0">
                <a:solidFill>
                  <a:schemeClr val="tx2"/>
                </a:solidFill>
              </a:rPr>
              <a:t>Matisse</a:t>
            </a:r>
            <a:endParaRPr lang="ru-RU" sz="2200" dirty="0" smtClean="0"/>
          </a:p>
          <a:p>
            <a:pPr marL="742950" lvl="1" indent="-285750"/>
            <a:r>
              <a:rPr lang="en-US" sz="2200" dirty="0" smtClean="0"/>
              <a:t>Open source – </a:t>
            </a:r>
            <a:r>
              <a:rPr lang="ru-RU" sz="2200" dirty="0" smtClean="0"/>
              <a:t>багфиксы происходят «по желанию»</a:t>
            </a:r>
          </a:p>
        </p:txBody>
      </p:sp>
      <p:pic>
        <p:nvPicPr>
          <p:cNvPr id="117762" name="Picture 2" descr="Картинки по запросу netbean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4653136"/>
            <a:ext cx="1296144" cy="131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19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  <a:cs typeface="Arial" charset="0"/>
              </a:rPr>
              <a:t>Eclipse</a:t>
            </a:r>
            <a:endParaRPr lang="ru-RU" smtClean="0">
              <a:effectLst/>
              <a:cs typeface="Arial" charset="0"/>
            </a:endParaRP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400" dirty="0" smtClean="0"/>
              <a:t>Бесплатная </a:t>
            </a:r>
            <a:r>
              <a:rPr lang="en-US" sz="2400" dirty="0" smtClean="0"/>
              <a:t>IDE </a:t>
            </a:r>
            <a:r>
              <a:rPr lang="ru-RU" sz="2400" dirty="0" smtClean="0"/>
              <a:t>с открытым исходным кодом</a:t>
            </a:r>
          </a:p>
          <a:p>
            <a:r>
              <a:rPr lang="ru-RU" sz="2400" u="sng" dirty="0" smtClean="0"/>
              <a:t>Достоинства</a:t>
            </a:r>
          </a:p>
          <a:p>
            <a:pPr marL="742950" lvl="1" indent="-285750"/>
            <a:r>
              <a:rPr lang="ru-RU" sz="2400" dirty="0" smtClean="0"/>
              <a:t>Возможность хранения </a:t>
            </a:r>
            <a:r>
              <a:rPr lang="en-US" sz="2400" dirty="0" smtClean="0"/>
              <a:t>Workspace – </a:t>
            </a:r>
            <a:r>
              <a:rPr lang="ru-RU" sz="2400" dirty="0" smtClean="0"/>
              <a:t>независимой от проекта конфигурации </a:t>
            </a:r>
            <a:r>
              <a:rPr lang="en-US" sz="2400" dirty="0" smtClean="0"/>
              <a:t>IDE</a:t>
            </a:r>
            <a:endParaRPr lang="ru-RU" sz="2400" dirty="0" smtClean="0"/>
          </a:p>
          <a:p>
            <a:pPr marL="742950" lvl="1" indent="-285750"/>
            <a:r>
              <a:rPr lang="ru-RU" sz="2400" dirty="0" smtClean="0"/>
              <a:t>Огромная коллекция плагинов для самых разных технологий</a:t>
            </a:r>
          </a:p>
          <a:p>
            <a:pPr marL="742950" lvl="1" indent="-285750"/>
            <a:r>
              <a:rPr lang="ru-RU" sz="2400" dirty="0" smtClean="0"/>
              <a:t>Специализированные сборки </a:t>
            </a:r>
            <a:r>
              <a:rPr lang="en-US" sz="2400" dirty="0" smtClean="0"/>
              <a:t>IDE</a:t>
            </a:r>
            <a:r>
              <a:rPr lang="ru-RU" sz="2400" dirty="0"/>
              <a:t>:</a:t>
            </a:r>
            <a:r>
              <a:rPr lang="en-US" sz="2400" dirty="0" smtClean="0"/>
              <a:t> STS, </a:t>
            </a:r>
            <a:r>
              <a:rPr lang="en-US" sz="2400" dirty="0" err="1" smtClean="0"/>
              <a:t>JBoss</a:t>
            </a:r>
            <a:r>
              <a:rPr lang="en-US" sz="2400" dirty="0" smtClean="0"/>
              <a:t> Tools</a:t>
            </a:r>
            <a:endParaRPr lang="ru-RU" sz="2400" dirty="0" smtClean="0"/>
          </a:p>
          <a:p>
            <a:pPr marL="742950" lvl="1" indent="-285750"/>
            <a:endParaRPr lang="ru-RU" sz="2400" dirty="0" smtClean="0"/>
          </a:p>
          <a:p>
            <a:r>
              <a:rPr lang="ru-RU" sz="2400" u="sng" dirty="0" smtClean="0"/>
              <a:t>Недостатки</a:t>
            </a:r>
          </a:p>
          <a:p>
            <a:pPr marL="742950" lvl="1" indent="-285750"/>
            <a:r>
              <a:rPr lang="ru-RU" sz="2400" dirty="0" smtClean="0"/>
              <a:t>На каждый </a:t>
            </a:r>
            <a:r>
              <a:rPr lang="en-US" sz="2400" dirty="0" smtClean="0"/>
              <a:t>“</a:t>
            </a:r>
            <a:r>
              <a:rPr lang="ru-RU" sz="2400" dirty="0" smtClean="0"/>
              <a:t>чих</a:t>
            </a:r>
            <a:r>
              <a:rPr lang="en-US" sz="2400" dirty="0" smtClean="0"/>
              <a:t>”</a:t>
            </a:r>
            <a:r>
              <a:rPr lang="ru-RU" sz="2400" dirty="0" smtClean="0"/>
              <a:t> нужен плагин</a:t>
            </a:r>
          </a:p>
          <a:p>
            <a:pPr marL="742950" lvl="1" indent="-285750"/>
            <a:r>
              <a:rPr lang="ru-RU" sz="2400" dirty="0" smtClean="0"/>
              <a:t>Средства рефакторинга</a:t>
            </a:r>
          </a:p>
          <a:p>
            <a:pPr marL="742950" lvl="1" indent="-285750"/>
            <a:r>
              <a:rPr lang="ru-RU" sz="2400" dirty="0" smtClean="0"/>
              <a:t>Часто не видит изменений, сделанных не в </a:t>
            </a:r>
            <a:r>
              <a:rPr lang="en-US" sz="2400" dirty="0" smtClean="0"/>
              <a:t>IDE</a:t>
            </a:r>
          </a:p>
          <a:p>
            <a:pPr marL="742950" lvl="1" indent="-285750"/>
            <a:r>
              <a:rPr lang="ru-RU" sz="2400" dirty="0" smtClean="0"/>
              <a:t>Документация оставляет желать лучшего</a:t>
            </a:r>
            <a:endParaRPr lang="en-US" sz="2400" dirty="0" smtClean="0"/>
          </a:p>
          <a:p>
            <a:pPr marL="742950" lvl="1" indent="-285750"/>
            <a:endParaRPr lang="ru-RU" sz="2400" dirty="0" smtClean="0"/>
          </a:p>
        </p:txBody>
      </p:sp>
      <p:pic>
        <p:nvPicPr>
          <p:cNvPr id="118790" name="Picture 6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4509120"/>
            <a:ext cx="938031" cy="1215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89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ffectLst/>
                <a:cs typeface="Arial" charset="0"/>
              </a:rPr>
              <a:t>Intellij</a:t>
            </a:r>
            <a:r>
              <a:rPr lang="en-US" dirty="0" smtClean="0">
                <a:effectLst/>
                <a:cs typeface="Arial" charset="0"/>
              </a:rPr>
              <a:t> Idea</a:t>
            </a:r>
            <a:endParaRPr lang="ru-RU" dirty="0" smtClean="0">
              <a:effectLst/>
              <a:cs typeface="Arial" charset="0"/>
            </a:endParaRP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8925" y="764704"/>
            <a:ext cx="8532813" cy="4032250"/>
          </a:xfrm>
        </p:spPr>
        <p:txBody>
          <a:bodyPr/>
          <a:lstStyle/>
          <a:p>
            <a:r>
              <a:rPr lang="en-US" sz="2200" dirty="0" smtClean="0">
                <a:solidFill>
                  <a:schemeClr val="tx2"/>
                </a:solidFill>
              </a:rPr>
              <a:t>Community</a:t>
            </a:r>
            <a:r>
              <a:rPr lang="ru-RU" sz="2200" dirty="0" smtClean="0">
                <a:solidFill>
                  <a:schemeClr val="tx2"/>
                </a:solidFill>
              </a:rPr>
              <a:t> </a:t>
            </a:r>
            <a:r>
              <a:rPr lang="en-US" sz="2200" dirty="0" smtClean="0"/>
              <a:t>-</a:t>
            </a:r>
            <a:r>
              <a:rPr lang="ru-RU" sz="2200" dirty="0" smtClean="0"/>
              <a:t> версия бесплатна, нет поддержки </a:t>
            </a:r>
            <a:r>
              <a:rPr lang="en-US" sz="2200" dirty="0" smtClean="0"/>
              <a:t>EE/Web-</a:t>
            </a:r>
            <a:r>
              <a:rPr lang="ru-RU" sz="2200" dirty="0" smtClean="0"/>
              <a:t>разработки</a:t>
            </a:r>
          </a:p>
          <a:p>
            <a:r>
              <a:rPr lang="en-US" sz="2200" dirty="0" smtClean="0">
                <a:solidFill>
                  <a:schemeClr val="tx2"/>
                </a:solidFill>
              </a:rPr>
              <a:t>Ultimate</a:t>
            </a:r>
            <a:r>
              <a:rPr lang="ru-RU" sz="2200" dirty="0" smtClean="0">
                <a:solidFill>
                  <a:schemeClr val="tx2"/>
                </a:solidFill>
              </a:rPr>
              <a:t> </a:t>
            </a:r>
            <a:r>
              <a:rPr lang="en-US" sz="2200" dirty="0" smtClean="0">
                <a:solidFill>
                  <a:schemeClr val="tx2"/>
                </a:solidFill>
              </a:rPr>
              <a:t>-</a:t>
            </a:r>
            <a:r>
              <a:rPr lang="ru-RU" sz="2200" dirty="0" smtClean="0">
                <a:solidFill>
                  <a:schemeClr val="tx2"/>
                </a:solidFill>
              </a:rPr>
              <a:t> </a:t>
            </a:r>
            <a:r>
              <a:rPr lang="ru-RU" sz="2200" dirty="0" smtClean="0"/>
              <a:t>платная</a:t>
            </a:r>
          </a:p>
          <a:p>
            <a:endParaRPr lang="en-US" sz="2200" dirty="0" smtClean="0"/>
          </a:p>
          <a:p>
            <a:r>
              <a:rPr lang="ru-RU" sz="2200" u="sng" dirty="0" smtClean="0"/>
              <a:t>Достоинства</a:t>
            </a:r>
          </a:p>
          <a:p>
            <a:pPr marL="742950" lvl="1" indent="-285750"/>
            <a:r>
              <a:rPr lang="ru-RU" sz="2200" dirty="0" smtClean="0"/>
              <a:t>Отличные инструменты для рефакторинга из коробки</a:t>
            </a:r>
          </a:p>
          <a:p>
            <a:pPr marL="742950" lvl="1" indent="-285750"/>
            <a:r>
              <a:rPr lang="en-US" sz="2200" dirty="0" smtClean="0"/>
              <a:t>C</a:t>
            </a:r>
            <a:r>
              <a:rPr lang="ru-RU" sz="2200" dirty="0" smtClean="0"/>
              <a:t>борки для других языков на том же ядре (</a:t>
            </a:r>
            <a:r>
              <a:rPr lang="en-US" sz="2200" dirty="0" err="1" smtClean="0">
                <a:solidFill>
                  <a:schemeClr val="tx2"/>
                </a:solidFill>
              </a:rPr>
              <a:t>PyCharm</a:t>
            </a:r>
            <a:r>
              <a:rPr lang="en-US" sz="2200" dirty="0" smtClean="0"/>
              <a:t>, </a:t>
            </a:r>
            <a:r>
              <a:rPr lang="en-US" sz="2200" dirty="0" err="1" smtClean="0">
                <a:solidFill>
                  <a:schemeClr val="tx2"/>
                </a:solidFill>
              </a:rPr>
              <a:t>RubyMine</a:t>
            </a:r>
            <a:r>
              <a:rPr lang="ru-RU" sz="2200" dirty="0" smtClean="0"/>
              <a:t>)</a:t>
            </a:r>
            <a:endParaRPr lang="en-US" sz="2200" dirty="0" smtClean="0"/>
          </a:p>
          <a:p>
            <a:pPr marL="742950" lvl="1" indent="-285750"/>
            <a:r>
              <a:rPr lang="ru-RU" sz="2200" dirty="0" smtClean="0"/>
              <a:t>Хорошо умеет менять структуру проекта без нарушения его целостности</a:t>
            </a:r>
          </a:p>
          <a:p>
            <a:pPr marL="742950" lvl="1" indent="-285750"/>
            <a:r>
              <a:rPr lang="ru-RU" sz="2200" dirty="0" smtClean="0"/>
              <a:t>«</a:t>
            </a:r>
            <a:r>
              <a:rPr lang="en-US" sz="2200" dirty="0" smtClean="0"/>
              <a:t>The most intelligent Java IDE</a:t>
            </a:r>
            <a:r>
              <a:rPr lang="ru-RU" sz="2200" dirty="0" smtClean="0"/>
              <a:t>»</a:t>
            </a:r>
          </a:p>
          <a:p>
            <a:r>
              <a:rPr lang="ru-RU" sz="2200" u="sng" dirty="0" smtClean="0"/>
              <a:t>Недостатки</a:t>
            </a:r>
          </a:p>
          <a:p>
            <a:pPr marL="742950" lvl="1" indent="-285750"/>
            <a:r>
              <a:rPr lang="ru-RU" sz="2200" dirty="0" smtClean="0"/>
              <a:t>Введение модульной архитектуры не пошло на пользу стабильности </a:t>
            </a:r>
            <a:endParaRPr lang="en-US" sz="2200" dirty="0" smtClean="0"/>
          </a:p>
          <a:p>
            <a:pPr marL="742950" lvl="1" indent="-285750"/>
            <a:r>
              <a:rPr lang="ru-RU" sz="2200" dirty="0" smtClean="0"/>
              <a:t>Многие «неофициальные» плагины просто неработоспособны</a:t>
            </a:r>
          </a:p>
          <a:p>
            <a:pPr marL="742950" lvl="1" indent="-285750"/>
            <a:r>
              <a:rPr lang="ru-RU" sz="2200" dirty="0" smtClean="0"/>
              <a:t>Документации по плагинам практически нет</a:t>
            </a:r>
          </a:p>
        </p:txBody>
      </p:sp>
      <p:pic>
        <p:nvPicPr>
          <p:cNvPr id="119810" name="Picture 2" descr="Картинки по запросу intellij idea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5301208"/>
            <a:ext cx="1324906" cy="684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28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ffectLst/>
                <a:cs typeface="Arial" charset="0"/>
              </a:rPr>
              <a:t>Practice #1 – </a:t>
            </a:r>
            <a:r>
              <a:rPr lang="ru-RU" dirty="0" smtClean="0">
                <a:effectLst/>
                <a:cs typeface="Arial" charset="0"/>
              </a:rPr>
              <a:t>с</a:t>
            </a:r>
            <a:r>
              <a:rPr lang="ru-RU" dirty="0">
                <a:effectLst/>
                <a:cs typeface="Arial" charset="0"/>
              </a:rPr>
              <a:t>о</a:t>
            </a:r>
            <a:r>
              <a:rPr lang="ru-RU" dirty="0" smtClean="0">
                <a:effectLst/>
                <a:cs typeface="Arial" charset="0"/>
              </a:rPr>
              <a:t>здание проекта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z="2800" dirty="0" smtClean="0"/>
              <a:t>Скачать и установить </a:t>
            </a:r>
            <a:r>
              <a:rPr lang="en-US" sz="2800" dirty="0" smtClean="0"/>
              <a:t>JDK </a:t>
            </a:r>
            <a:r>
              <a:rPr lang="ru-RU" sz="2800" dirty="0" smtClean="0"/>
              <a:t>8</a:t>
            </a:r>
            <a:r>
              <a:rPr lang="en-US" sz="2800" dirty="0" smtClean="0"/>
              <a:t> (</a:t>
            </a:r>
            <a:r>
              <a:rPr lang="ru-RU" sz="2800" dirty="0" smtClean="0"/>
              <a:t>если еще нет)</a:t>
            </a:r>
          </a:p>
          <a:p>
            <a:r>
              <a:rPr lang="ru-RU" sz="2800" dirty="0" smtClean="0"/>
              <a:t>Скачать и установить</a:t>
            </a:r>
            <a:r>
              <a:rPr lang="en-US" sz="2800" dirty="0" smtClean="0"/>
              <a:t> </a:t>
            </a:r>
            <a:r>
              <a:rPr lang="en-US" sz="2800" b="1" dirty="0">
                <a:hlinkClick r:id="rId2" tooltip="Tools for Java developers creating Java EE and Web applications, including a Java IDE, tools for Java EE, JPA, JSF, Mylyn, EGit and others."/>
              </a:rPr>
              <a:t>Eclipse IDE for Java EE </a:t>
            </a:r>
            <a:r>
              <a:rPr lang="en-US" sz="2800" b="1" dirty="0" smtClean="0">
                <a:hlinkClick r:id="rId2" tooltip="Tools for Java developers creating Java EE and Web applications, including a Java IDE, tools for Java EE, JPA, JSF, Mylyn, EGit and others."/>
              </a:rPr>
              <a:t>Developers</a:t>
            </a:r>
            <a:endParaRPr lang="en-US" sz="2800" b="1" dirty="0" smtClean="0"/>
          </a:p>
          <a:p>
            <a:pPr marL="0" indent="0">
              <a:buNone/>
            </a:pPr>
            <a:endParaRPr lang="en-US" sz="2800" b="1" dirty="0" smtClean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pPr eaLnBrk="1" hangingPunct="1"/>
            <a:r>
              <a:rPr lang="ru-RU" sz="2800" dirty="0" smtClean="0"/>
              <a:t>Скачать </a:t>
            </a:r>
            <a:r>
              <a:rPr lang="en-US" sz="2800" dirty="0" smtClean="0"/>
              <a:t>Tomcat 8(9) </a:t>
            </a:r>
            <a:r>
              <a:rPr lang="ru-RU" sz="2800" dirty="0" smtClean="0"/>
              <a:t>и распаковать его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772816"/>
            <a:ext cx="5695950" cy="12573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3645024"/>
            <a:ext cx="6391275" cy="2257425"/>
          </a:xfrm>
          <a:prstGeom prst="rect">
            <a:avLst/>
          </a:prstGeom>
        </p:spPr>
      </p:pic>
      <p:pic>
        <p:nvPicPr>
          <p:cNvPr id="122886" name="Picture 6" descr="Картинки по запросу tomca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677966"/>
            <a:ext cx="1608113" cy="160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25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ffectLst/>
                <a:cs typeface="Arial" charset="0"/>
              </a:rPr>
              <a:t>Agenda</a:t>
            </a:r>
            <a:endParaRPr lang="ru-RU" smtClean="0">
              <a:effectLst/>
              <a:cs typeface="Arial" charset="0"/>
            </a:endParaRP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IDE</a:t>
            </a:r>
            <a:endParaRPr lang="ru-RU" sz="2800" dirty="0" smtClean="0">
              <a:solidFill>
                <a:schemeClr val="tx2"/>
              </a:solidFill>
            </a:endParaRPr>
          </a:p>
          <a:p>
            <a:pPr eaLnBrk="1" hangingPunct="1"/>
            <a:r>
              <a:rPr lang="ru-RU" sz="2800" dirty="0" smtClean="0">
                <a:solidFill>
                  <a:schemeClr val="tx2"/>
                </a:solidFill>
              </a:rPr>
              <a:t>Автоматизация </a:t>
            </a:r>
            <a:r>
              <a:rPr lang="en-US" sz="2800" dirty="0">
                <a:solidFill>
                  <a:schemeClr val="tx2"/>
                </a:solidFill>
              </a:rPr>
              <a:t>build</a:t>
            </a:r>
            <a:r>
              <a:rPr lang="ru-RU" sz="2800" dirty="0" smtClean="0">
                <a:solidFill>
                  <a:schemeClr val="tx2"/>
                </a:solidFill>
              </a:rPr>
              <a:t>-процесса</a:t>
            </a:r>
            <a:endParaRPr lang="en-US" sz="2800" dirty="0" smtClean="0">
              <a:solidFill>
                <a:schemeClr val="tx2"/>
              </a:solidFill>
            </a:endParaRPr>
          </a:p>
          <a:p>
            <a:pPr eaLnBrk="1" hangingPunct="1"/>
            <a:r>
              <a:rPr lang="ru-RU" sz="2800" dirty="0" smtClean="0"/>
              <a:t>Системы контроля версий</a:t>
            </a:r>
            <a:endParaRPr lang="en-US" sz="2800" dirty="0" smtClean="0"/>
          </a:p>
          <a:p>
            <a:pPr eaLnBrk="1" hangingPunct="1"/>
            <a:r>
              <a:rPr lang="en-US" sz="2800" dirty="0" smtClean="0"/>
              <a:t>Continuous Integration</a:t>
            </a:r>
          </a:p>
          <a:p>
            <a:pPr eaLnBrk="1" hangingPunct="1"/>
            <a:r>
              <a:rPr lang="ru-RU" sz="2800" dirty="0" smtClean="0"/>
              <a:t>Контроль качества исходного кода</a:t>
            </a:r>
          </a:p>
          <a:p>
            <a:pPr eaLnBrk="1" hangingPunct="1"/>
            <a:r>
              <a:rPr lang="ru-RU" sz="2800" dirty="0" err="1" smtClean="0"/>
              <a:t>Дебаг</a:t>
            </a:r>
            <a:r>
              <a:rPr lang="ru-RU" sz="2800" dirty="0" smtClean="0"/>
              <a:t>, мониторинг и профилировка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41791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  <a:cs typeface="Arial" charset="0"/>
              </a:rPr>
              <a:t>Build automation</a:t>
            </a:r>
            <a:endParaRPr lang="ru-RU" smtClean="0">
              <a:effectLst/>
              <a:cs typeface="Arial" charset="0"/>
            </a:endParaRP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20713"/>
            <a:ext cx="8532813" cy="5329237"/>
          </a:xfrm>
        </p:spPr>
        <p:txBody>
          <a:bodyPr/>
          <a:lstStyle/>
          <a:p>
            <a:r>
              <a:rPr lang="ru-RU" sz="2400" dirty="0" smtClean="0"/>
              <a:t>Процесс сборки и развертывания сложных </a:t>
            </a:r>
            <a:r>
              <a:rPr lang="en-US" sz="2400" dirty="0" smtClean="0"/>
              <a:t>Java-</a:t>
            </a:r>
            <a:r>
              <a:rPr lang="ru-RU" sz="2400" dirty="0" smtClean="0"/>
              <a:t>приложений может быть весьма нетривиален</a:t>
            </a:r>
          </a:p>
          <a:p>
            <a:endParaRPr lang="en-US" sz="2400" dirty="0" smtClean="0"/>
          </a:p>
          <a:p>
            <a:r>
              <a:rPr lang="ru-RU" sz="2400" dirty="0" smtClean="0"/>
              <a:t>Что включает в себя </a:t>
            </a:r>
            <a:r>
              <a:rPr lang="en-US" sz="2400" dirty="0" smtClean="0">
                <a:solidFill>
                  <a:schemeClr val="tx2"/>
                </a:solidFill>
              </a:rPr>
              <a:t>build automation</a:t>
            </a:r>
            <a:r>
              <a:rPr lang="en-US" sz="2400" dirty="0" smtClean="0"/>
              <a:t>:</a:t>
            </a:r>
          </a:p>
          <a:p>
            <a:pPr lvl="1"/>
            <a:r>
              <a:rPr lang="ru-RU" sz="2400" dirty="0" smtClean="0"/>
              <a:t>Управление зависимостями</a:t>
            </a:r>
          </a:p>
          <a:p>
            <a:pPr lvl="1"/>
            <a:r>
              <a:rPr lang="ru-RU" sz="2400" dirty="0" smtClean="0"/>
              <a:t>Версионирование</a:t>
            </a:r>
          </a:p>
          <a:p>
            <a:pPr lvl="1"/>
            <a:r>
              <a:rPr lang="ru-RU" sz="2400" dirty="0" smtClean="0"/>
              <a:t>Компиляция и сборка</a:t>
            </a:r>
          </a:p>
          <a:p>
            <a:pPr lvl="1"/>
            <a:r>
              <a:rPr lang="ru-RU" sz="2400" dirty="0" smtClean="0"/>
              <a:t>Выполнение тестов и сбор метрик</a:t>
            </a:r>
          </a:p>
          <a:p>
            <a:pPr lvl="1"/>
            <a:r>
              <a:rPr lang="ru-RU" sz="2400" dirty="0" smtClean="0"/>
              <a:t>Генерация кода и конфигурации</a:t>
            </a:r>
          </a:p>
          <a:p>
            <a:pPr lvl="1"/>
            <a:r>
              <a:rPr lang="ru-RU" sz="2400" dirty="0" smtClean="0"/>
              <a:t>Деплоймент</a:t>
            </a:r>
          </a:p>
          <a:p>
            <a:pPr lvl="1"/>
            <a:r>
              <a:rPr lang="ru-RU" sz="2400" dirty="0" smtClean="0"/>
              <a:t>Публикация</a:t>
            </a:r>
          </a:p>
        </p:txBody>
      </p:sp>
      <p:pic>
        <p:nvPicPr>
          <p:cNvPr id="38915" name="Picture 4" descr="http://www.dreamstime.com/-image10818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325" y="2349500"/>
            <a:ext cx="1893888" cy="285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688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>
                <a:effectLst/>
                <a:cs typeface="Arial" charset="0"/>
              </a:rPr>
              <a:t>Управление зависимостями</a:t>
            </a:r>
          </a:p>
        </p:txBody>
      </p:sp>
      <p:sp>
        <p:nvSpPr>
          <p:cNvPr id="1105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41438"/>
            <a:ext cx="4189413" cy="4679950"/>
          </a:xfrm>
        </p:spPr>
        <p:txBody>
          <a:bodyPr/>
          <a:lstStyle/>
          <a:p>
            <a:r>
              <a:rPr lang="ru-RU" sz="2200" dirty="0" smtClean="0"/>
              <a:t>Основные проблемы:</a:t>
            </a:r>
          </a:p>
          <a:p>
            <a:pPr lvl="1"/>
            <a:r>
              <a:rPr lang="ru-RU" sz="2200" dirty="0" smtClean="0"/>
              <a:t>Управление транзитивными зависимостями</a:t>
            </a:r>
          </a:p>
          <a:p>
            <a:pPr lvl="1"/>
            <a:r>
              <a:rPr lang="ru-RU" sz="2200" dirty="0" smtClean="0"/>
              <a:t>Присутствие всех необходимых зависимостей на разных фазах жизненного цикла</a:t>
            </a:r>
          </a:p>
          <a:p>
            <a:pPr lvl="1"/>
            <a:r>
              <a:rPr lang="en-US" sz="2200" dirty="0" smtClean="0"/>
              <a:t>SNAPSHOT-</a:t>
            </a:r>
            <a:r>
              <a:rPr lang="ru-RU" sz="2200" dirty="0" smtClean="0"/>
              <a:t>зависимости</a:t>
            </a:r>
          </a:p>
          <a:p>
            <a:pPr lvl="1"/>
            <a:r>
              <a:rPr lang="en-US" sz="2200" dirty="0" smtClean="0"/>
              <a:t>JAR Hell</a:t>
            </a:r>
            <a:endParaRPr lang="ru-RU" sz="2200" dirty="0" smtClean="0"/>
          </a:p>
          <a:p>
            <a:endParaRPr lang="ru-RU" sz="2200" dirty="0" smtClean="0"/>
          </a:p>
        </p:txBody>
      </p:sp>
      <p:graphicFrame>
        <p:nvGraphicFramePr>
          <p:cNvPr id="110597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4284663" y="1052513"/>
          <a:ext cx="4149725" cy="443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75" name="Image" r:id="rId3" imgW="5130159" imgH="5485714" progId="">
                  <p:embed/>
                </p:oleObj>
              </mc:Choice>
              <mc:Fallback>
                <p:oleObj name="Image" r:id="rId3" imgW="5130159" imgH="5485714" progId="">
                  <p:embed/>
                  <p:pic>
                    <p:nvPicPr>
                      <p:cNvPr id="0" name="Picture 5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1052513"/>
                        <a:ext cx="4149725" cy="443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323850" y="620713"/>
            <a:ext cx="8496300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/>
            </a:pPr>
            <a:r>
              <a:rPr lang="ru-RU" sz="2200" kern="0" dirty="0">
                <a:latin typeface="Arial Narrow" pitchFamily="34" charset="0"/>
                <a:cs typeface="+mn-cs"/>
              </a:rPr>
              <a:t>Под зависимостями здесь понимаются сторонние библиотеки, используемые </a:t>
            </a:r>
            <a:r>
              <a:rPr lang="ru-RU" sz="2200" kern="0" dirty="0" smtClean="0">
                <a:latin typeface="Arial Narrow" pitchFamily="34" charset="0"/>
                <a:cs typeface="+mn-cs"/>
              </a:rPr>
              <a:t>кодом</a:t>
            </a:r>
            <a:endParaRPr lang="ru-RU" sz="2200" kern="0" dirty="0">
              <a:latin typeface="Arial Narrow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125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  <a:cs typeface="Arial" charset="0"/>
              </a:rPr>
              <a:t>Apache Ant</a:t>
            </a:r>
            <a:endParaRPr lang="ru-RU" dirty="0" smtClean="0">
              <a:effectLst/>
              <a:cs typeface="Arial" charset="0"/>
            </a:endParaRPr>
          </a:p>
        </p:txBody>
      </p:sp>
      <p:sp>
        <p:nvSpPr>
          <p:cNvPr id="1116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20713"/>
            <a:ext cx="8515350" cy="4103687"/>
          </a:xfrm>
        </p:spPr>
        <p:txBody>
          <a:bodyPr/>
          <a:lstStyle/>
          <a:p>
            <a:r>
              <a:rPr lang="ru-RU" sz="2400" dirty="0" smtClean="0"/>
              <a:t>Инструмент автоматизации билд-процесса</a:t>
            </a:r>
          </a:p>
          <a:p>
            <a:r>
              <a:rPr lang="ru-RU" sz="2400" dirty="0" smtClean="0"/>
              <a:t>Позволяет релизовать практически любую схему сборки приложения</a:t>
            </a:r>
          </a:p>
          <a:p>
            <a:r>
              <a:rPr lang="ru-RU" sz="2400" dirty="0" smtClean="0"/>
              <a:t>Не содержит собственных моделей жизненного цикла</a:t>
            </a:r>
          </a:p>
          <a:p>
            <a:r>
              <a:rPr lang="ru-RU" sz="2400" dirty="0" smtClean="0"/>
              <a:t>Позволяет писать сборочные скрипты в своей </a:t>
            </a:r>
            <a:r>
              <a:rPr lang="en-US" sz="2400" dirty="0" smtClean="0"/>
              <a:t>xml-</a:t>
            </a:r>
            <a:r>
              <a:rPr lang="ru-RU" sz="2400" dirty="0" smtClean="0"/>
              <a:t>конфигурации</a:t>
            </a:r>
          </a:p>
          <a:p>
            <a:r>
              <a:rPr lang="ru-RU" sz="2400" dirty="0" smtClean="0"/>
              <a:t>Как следствие,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build.xml</a:t>
            </a:r>
            <a:r>
              <a:rPr lang="en-US" sz="2400" dirty="0" smtClean="0"/>
              <a:t> </a:t>
            </a:r>
            <a:r>
              <a:rPr lang="ru-RU" sz="2400" dirty="0" smtClean="0"/>
              <a:t>часто распухает до огромных размеров</a:t>
            </a:r>
          </a:p>
          <a:p>
            <a:r>
              <a:rPr lang="ru-RU" sz="2400" dirty="0" smtClean="0"/>
              <a:t>Один из самых быстрых сборочных инструментов</a:t>
            </a:r>
          </a:p>
          <a:p>
            <a:r>
              <a:rPr lang="ru-RU" sz="2400" dirty="0" smtClean="0"/>
              <a:t>Поддерживается всеми популярными </a:t>
            </a:r>
            <a:r>
              <a:rPr lang="en-US" sz="2400" dirty="0" smtClean="0"/>
              <a:t>IDE</a:t>
            </a:r>
            <a:endParaRPr lang="ru-RU" sz="2400" dirty="0" smtClean="0"/>
          </a:p>
          <a:p>
            <a:r>
              <a:rPr lang="ru-RU" sz="2400" dirty="0" smtClean="0"/>
              <a:t>Используется в </a:t>
            </a:r>
            <a:r>
              <a:rPr lang="en-US" sz="2400" dirty="0" err="1" smtClean="0">
                <a:solidFill>
                  <a:schemeClr val="tx2"/>
                </a:solidFill>
              </a:rPr>
              <a:t>NetBeans</a:t>
            </a:r>
            <a:r>
              <a:rPr lang="en-US" sz="2400" dirty="0" smtClean="0"/>
              <a:t> </a:t>
            </a:r>
            <a:r>
              <a:rPr lang="ru-RU" sz="2400" dirty="0" smtClean="0"/>
              <a:t>в качестве внутренней билд-системы</a:t>
            </a:r>
          </a:p>
        </p:txBody>
      </p:sp>
      <p:pic>
        <p:nvPicPr>
          <p:cNvPr id="111619" name="Picture 7" descr="ANd9GcQNw5h5Hra6fOs1RIyEzAYrJYv3OEFyKvN7k9AKZpLkyYgXlbmJy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488" y="4797425"/>
            <a:ext cx="1943100" cy="120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5111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ffectLst/>
                <a:cs typeface="Arial" charset="0"/>
              </a:rPr>
              <a:t>Apache Ant</a:t>
            </a:r>
            <a:endParaRPr lang="ru-RU" dirty="0"/>
          </a:p>
        </p:txBody>
      </p:sp>
      <p:sp>
        <p:nvSpPr>
          <p:cNvPr id="112642" name="Content Placeholder 2"/>
          <p:cNvSpPr>
            <a:spLocks noGrp="1"/>
          </p:cNvSpPr>
          <p:nvPr>
            <p:ph idx="1"/>
          </p:nvPr>
        </p:nvSpPr>
        <p:spPr>
          <a:xfrm>
            <a:off x="304800" y="765175"/>
            <a:ext cx="8532813" cy="576263"/>
          </a:xfrm>
        </p:spPr>
        <p:txBody>
          <a:bodyPr/>
          <a:lstStyle/>
          <a:p>
            <a:r>
              <a:rPr lang="ru-RU" smtClean="0"/>
              <a:t>Пример билд-скрипта для </a:t>
            </a:r>
            <a:r>
              <a:rPr lang="en-US" smtClean="0"/>
              <a:t>ant:</a:t>
            </a:r>
            <a:endParaRPr lang="ru-RU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7C5961-9438-44F2-8184-628AED5E3CC7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  <p:pic>
        <p:nvPicPr>
          <p:cNvPr id="11264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412875"/>
            <a:ext cx="8420100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3707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effectLst/>
                <a:cs typeface="Arial" charset="0"/>
              </a:rPr>
              <a:t>Правила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1" y="765175"/>
            <a:ext cx="8532812" cy="5256213"/>
          </a:xfrm>
        </p:spPr>
        <p:txBody>
          <a:bodyPr/>
          <a:lstStyle/>
          <a:p>
            <a:pPr eaLnBrk="1" hangingPunct="1"/>
            <a:r>
              <a:rPr lang="ru-RU" sz="2800" dirty="0" smtClean="0"/>
              <a:t>Все официальные публикации происходят в группе </a:t>
            </a:r>
            <a:r>
              <a:rPr lang="en-US" sz="2800" dirty="0" smtClean="0"/>
              <a:t>VK:</a:t>
            </a:r>
          </a:p>
          <a:p>
            <a:pPr marL="360363" lvl="1" indent="0" eaLnBrk="1" hangingPunct="1">
              <a:buNone/>
            </a:pPr>
            <a:r>
              <a:rPr lang="en-US" sz="2800" dirty="0" smtClean="0">
                <a:hlinkClick r:id="rId2"/>
              </a:rPr>
              <a:t>https://vk.com/t_school</a:t>
            </a:r>
            <a:r>
              <a:rPr lang="en-US" sz="2800" dirty="0" smtClean="0"/>
              <a:t> </a:t>
            </a:r>
            <a:endParaRPr lang="ru-RU" sz="2800" dirty="0" smtClean="0"/>
          </a:p>
          <a:p>
            <a:pPr eaLnBrk="1" hangingPunct="1"/>
            <a:r>
              <a:rPr lang="ru-RU" sz="2800" dirty="0" smtClean="0"/>
              <a:t>Изменения в расписании публикуются там же</a:t>
            </a:r>
          </a:p>
          <a:p>
            <a:pPr eaLnBrk="1" hangingPunct="1"/>
            <a:r>
              <a:rPr lang="ru-RU" sz="2800" dirty="0" smtClean="0"/>
              <a:t>Ноутбук нужен на всех лекциях</a:t>
            </a:r>
            <a:r>
              <a:rPr lang="en-US" sz="2800" dirty="0" smtClean="0"/>
              <a:t> *</a:t>
            </a:r>
            <a:endParaRPr lang="ru-RU" sz="2800" dirty="0" smtClean="0"/>
          </a:p>
          <a:p>
            <a:pPr eaLnBrk="1" hangingPunct="1"/>
            <a:r>
              <a:rPr lang="ru-RU" sz="2800" dirty="0" smtClean="0"/>
              <a:t>И он открывается только на время практики</a:t>
            </a:r>
            <a:endParaRPr lang="en-US" sz="2800" dirty="0" smtClean="0"/>
          </a:p>
          <a:p>
            <a:pPr eaLnBrk="1" hangingPunct="1"/>
            <a:r>
              <a:rPr lang="ru-RU" sz="2800" dirty="0" smtClean="0"/>
              <a:t>Сами лекции тут: </a:t>
            </a:r>
            <a:r>
              <a:rPr lang="en-US" sz="2800" dirty="0" smtClean="0">
                <a:hlinkClick r:id="rId3"/>
              </a:rPr>
              <a:t>https</a:t>
            </a:r>
            <a:r>
              <a:rPr lang="en-US" sz="2800" dirty="0">
                <a:hlinkClick r:id="rId3"/>
              </a:rPr>
              <a:t>://bitbucket.org/tschool/javaschool</a:t>
            </a:r>
            <a:endParaRPr lang="en-US" sz="2800" dirty="0"/>
          </a:p>
          <a:p>
            <a:pPr eaLnBrk="1" hangingPunct="1"/>
            <a:r>
              <a:rPr lang="ru-RU" sz="2800" dirty="0" smtClean="0"/>
              <a:t>Если что-то непонятно, то лучше спросить</a:t>
            </a:r>
            <a:endParaRPr lang="en-US" sz="2800" dirty="0" smtClean="0"/>
          </a:p>
          <a:p>
            <a:pPr eaLnBrk="1" hangingPunct="1"/>
            <a:endParaRPr lang="ru-RU" sz="2800" dirty="0" smtClean="0"/>
          </a:p>
          <a:p>
            <a:pPr eaLnBrk="1" hangingPunct="1"/>
            <a:r>
              <a:rPr lang="ru-RU" sz="2800" dirty="0" smtClean="0"/>
              <a:t>В любых непонятных случаях можно писать </a:t>
            </a:r>
            <a:r>
              <a:rPr lang="en-US" sz="2800" dirty="0" smtClean="0"/>
              <a:t>:	</a:t>
            </a:r>
          </a:p>
          <a:p>
            <a:pPr lvl="1" eaLnBrk="1" hangingPunct="1">
              <a:buNone/>
            </a:pPr>
            <a:r>
              <a:rPr lang="en-US" sz="2800" dirty="0" smtClean="0"/>
              <a:t>	</a:t>
            </a:r>
            <a:r>
              <a:rPr lang="en-US" sz="2700" dirty="0" smtClean="0">
                <a:hlinkClick r:id="rId4"/>
              </a:rPr>
              <a:t>Daniil.Shulgin@t-systems.ru</a:t>
            </a:r>
            <a:r>
              <a:rPr lang="ru-RU" sz="2700" dirty="0" smtClean="0"/>
              <a:t> или </a:t>
            </a:r>
            <a:r>
              <a:rPr lang="en-US" sz="2700" dirty="0">
                <a:hlinkClick r:id="rId5"/>
              </a:rPr>
              <a:t>Andrey.Bulov@t-systems.ru</a:t>
            </a:r>
            <a:endParaRPr lang="en-US" sz="2700" dirty="0" smtClean="0"/>
          </a:p>
        </p:txBody>
      </p:sp>
    </p:spTree>
    <p:extLst>
      <p:ext uri="{BB962C8B-B14F-4D97-AF65-F5344CB8AC3E}">
        <p14:creationId xmlns:p14="http://schemas.microsoft.com/office/powerpoint/2010/main" val="360427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  <a:cs typeface="Arial" charset="0"/>
              </a:rPr>
              <a:t>Apache Maven</a:t>
            </a:r>
            <a:endParaRPr lang="ru-RU" smtClean="0">
              <a:effectLst/>
              <a:cs typeface="Arial" charset="0"/>
            </a:endParaRPr>
          </a:p>
        </p:txBody>
      </p:sp>
      <p:sp>
        <p:nvSpPr>
          <p:cNvPr id="1157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20713"/>
            <a:ext cx="8532813" cy="5400675"/>
          </a:xfrm>
        </p:spPr>
        <p:txBody>
          <a:bodyPr/>
          <a:lstStyle/>
          <a:p>
            <a:r>
              <a:rPr lang="ru-RU" sz="2400" dirty="0" smtClean="0"/>
              <a:t>Наиболее популярная на сегодняшний день </a:t>
            </a:r>
            <a:r>
              <a:rPr lang="en-US" sz="2400" dirty="0" smtClean="0"/>
              <a:t>build-</a:t>
            </a:r>
            <a:r>
              <a:rPr lang="ru-RU" sz="2400" dirty="0" smtClean="0"/>
              <a:t>система, стандарт </a:t>
            </a:r>
            <a:r>
              <a:rPr lang="en-US" sz="2400" dirty="0" smtClean="0"/>
              <a:t>de-facto</a:t>
            </a:r>
          </a:p>
          <a:p>
            <a:r>
              <a:rPr lang="ru-RU" sz="2400" dirty="0" smtClean="0"/>
              <a:t>Использует декларативную конфигурацию</a:t>
            </a:r>
          </a:p>
          <a:p>
            <a:r>
              <a:rPr lang="ru-RU" sz="2400" dirty="0" smtClean="0"/>
              <a:t>Предоставляет стандартную модель жизненного цикла</a:t>
            </a:r>
          </a:p>
          <a:p>
            <a:r>
              <a:rPr lang="ru-RU" sz="2400" dirty="0" smtClean="0"/>
              <a:t>Великолепно управляет зависимостями</a:t>
            </a:r>
          </a:p>
          <a:p>
            <a:r>
              <a:rPr lang="ru-RU" sz="2400" dirty="0" smtClean="0"/>
              <a:t>Отлично интегрирован со всем, с чем можно. </a:t>
            </a:r>
            <a:r>
              <a:rPr lang="ru-RU" sz="2400" dirty="0"/>
              <a:t>И</a:t>
            </a:r>
            <a:r>
              <a:rPr lang="ru-RU" sz="2400" dirty="0" smtClean="0"/>
              <a:t> с чем нельзя тоже.</a:t>
            </a:r>
          </a:p>
          <a:p>
            <a:pPr marL="742950" lvl="1" indent="-285750"/>
            <a:r>
              <a:rPr lang="en-US" sz="2400" dirty="0" smtClean="0"/>
              <a:t>IDE</a:t>
            </a:r>
          </a:p>
          <a:p>
            <a:pPr marL="742950" lvl="1" indent="-285750"/>
            <a:r>
              <a:rPr lang="ru-RU" sz="2400" dirty="0" smtClean="0"/>
              <a:t>Системы контроля версий</a:t>
            </a:r>
          </a:p>
          <a:p>
            <a:pPr marL="742950" lvl="1" indent="-285750"/>
            <a:r>
              <a:rPr lang="en-US" sz="2400" dirty="0" smtClean="0"/>
              <a:t>CI-tools</a:t>
            </a:r>
            <a:r>
              <a:rPr lang="ru-RU" sz="2400" dirty="0" smtClean="0"/>
              <a:t>, </a:t>
            </a:r>
            <a:r>
              <a:rPr lang="en-US" sz="2400" dirty="0" smtClean="0"/>
              <a:t>Sonar</a:t>
            </a:r>
            <a:endParaRPr lang="ru-RU" sz="2400" dirty="0" smtClean="0"/>
          </a:p>
          <a:p>
            <a:r>
              <a:rPr lang="ru-RU" sz="2400" dirty="0" smtClean="0"/>
              <a:t>Часто критикуется за недостаточную гибкость</a:t>
            </a:r>
            <a:endParaRPr lang="en-US" sz="2400" dirty="0" smtClean="0"/>
          </a:p>
          <a:p>
            <a:r>
              <a:rPr lang="ru-RU" sz="2400" dirty="0" smtClean="0">
                <a:hlinkClick r:id="rId2"/>
              </a:rPr>
              <a:t>https://community.jboss.org/wiki/MavenProblems</a:t>
            </a:r>
            <a:r>
              <a:rPr lang="ru-RU" sz="2400" dirty="0" smtClean="0"/>
              <a:t> </a:t>
            </a:r>
          </a:p>
        </p:txBody>
      </p:sp>
      <p:pic>
        <p:nvPicPr>
          <p:cNvPr id="115715" name="Picture 5" descr="Archivo:Maven 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3050" y="5516563"/>
            <a:ext cx="252095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1761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  <a:cs typeface="Arial" charset="0"/>
              </a:rPr>
              <a:t>Maven:</a:t>
            </a:r>
            <a:r>
              <a:rPr lang="ru-RU" smtClean="0">
                <a:effectLst/>
                <a:cs typeface="Arial" charset="0"/>
              </a:rPr>
              <a:t> фазы жизненного цикла</a:t>
            </a:r>
          </a:p>
        </p:txBody>
      </p:sp>
      <p:sp>
        <p:nvSpPr>
          <p:cNvPr id="1167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549275"/>
            <a:ext cx="8532813" cy="5472113"/>
          </a:xfrm>
        </p:spPr>
        <p:txBody>
          <a:bodyPr/>
          <a:lstStyle/>
          <a:p>
            <a:r>
              <a:rPr lang="en-US" sz="1900" b="1" dirty="0" smtClean="0"/>
              <a:t>Validate</a:t>
            </a:r>
            <a:r>
              <a:rPr lang="en-US" sz="1900" dirty="0" smtClean="0"/>
              <a:t> </a:t>
            </a:r>
            <a:endParaRPr lang="ru-RU" sz="1900" dirty="0" smtClean="0"/>
          </a:p>
          <a:p>
            <a:pPr>
              <a:buFont typeface="Wingdings" pitchFamily="2" charset="2"/>
              <a:buNone/>
            </a:pPr>
            <a:r>
              <a:rPr lang="ru-RU" sz="1900" dirty="0" smtClean="0"/>
              <a:t>	Проверка </a:t>
            </a:r>
            <a:r>
              <a:rPr lang="en-US" sz="1900" dirty="0" smtClean="0"/>
              <a:t>POM-</a:t>
            </a:r>
            <a:r>
              <a:rPr lang="ru-RU" sz="1900" dirty="0" smtClean="0"/>
              <a:t>файлов на предмет </a:t>
            </a:r>
            <a:r>
              <a:rPr lang="ru-RU" sz="1900" dirty="0" err="1" smtClean="0"/>
              <a:t>валидности</a:t>
            </a:r>
            <a:r>
              <a:rPr lang="ru-RU" sz="1900" dirty="0" smtClean="0"/>
              <a:t> и непротиворечивости модели</a:t>
            </a:r>
            <a:endParaRPr lang="en-US" sz="1900" dirty="0" smtClean="0"/>
          </a:p>
          <a:p>
            <a:r>
              <a:rPr lang="en-US" sz="1900" b="1" dirty="0" smtClean="0"/>
              <a:t>Compile</a:t>
            </a:r>
            <a:r>
              <a:rPr lang="ru-RU" sz="1900" dirty="0" smtClean="0"/>
              <a:t> </a:t>
            </a:r>
          </a:p>
          <a:p>
            <a:pPr>
              <a:buFont typeface="Wingdings" pitchFamily="2" charset="2"/>
              <a:buNone/>
            </a:pPr>
            <a:r>
              <a:rPr lang="ru-RU" sz="1900" dirty="0" smtClean="0"/>
              <a:t>	Компиляция исходного кода</a:t>
            </a:r>
            <a:endParaRPr lang="en-US" sz="1900" dirty="0" smtClean="0"/>
          </a:p>
          <a:p>
            <a:r>
              <a:rPr lang="en-US" sz="1900" b="1" dirty="0" smtClean="0"/>
              <a:t>Test</a:t>
            </a:r>
            <a:endParaRPr lang="ru-RU" sz="1900" b="1" dirty="0" smtClean="0"/>
          </a:p>
          <a:p>
            <a:pPr>
              <a:buFont typeface="Wingdings" pitchFamily="2" charset="2"/>
              <a:buNone/>
            </a:pPr>
            <a:r>
              <a:rPr lang="ru-RU" sz="1900" dirty="0" smtClean="0"/>
              <a:t>	Выполнение </a:t>
            </a:r>
            <a:r>
              <a:rPr lang="en-US" sz="1900" dirty="0" smtClean="0"/>
              <a:t>unit-</a:t>
            </a:r>
            <a:r>
              <a:rPr lang="ru-RU" sz="1900" dirty="0" smtClean="0"/>
              <a:t>тестов</a:t>
            </a:r>
            <a:endParaRPr lang="en-US" sz="1900" dirty="0" smtClean="0"/>
          </a:p>
          <a:p>
            <a:r>
              <a:rPr lang="en-US" sz="1900" b="1" dirty="0" smtClean="0"/>
              <a:t>Package</a:t>
            </a:r>
            <a:r>
              <a:rPr lang="ru-RU" sz="1900" dirty="0" smtClean="0"/>
              <a:t> </a:t>
            </a:r>
          </a:p>
          <a:p>
            <a:pPr>
              <a:buFont typeface="Wingdings" pitchFamily="2" charset="2"/>
              <a:buNone/>
            </a:pPr>
            <a:r>
              <a:rPr lang="ru-RU" sz="1900" dirty="0" smtClean="0"/>
              <a:t>	Сборка и упаковка в архивы, </a:t>
            </a:r>
            <a:r>
              <a:rPr lang="en-US" sz="1900" dirty="0" smtClean="0"/>
              <a:t>jar, war, ear, </a:t>
            </a:r>
            <a:r>
              <a:rPr lang="en-US" sz="1900" dirty="0" err="1" smtClean="0"/>
              <a:t>etc</a:t>
            </a:r>
            <a:endParaRPr lang="en-US" sz="1900" dirty="0" smtClean="0"/>
          </a:p>
          <a:p>
            <a:r>
              <a:rPr lang="en-US" sz="1900" b="1" dirty="0" smtClean="0"/>
              <a:t>Integration-test</a:t>
            </a:r>
            <a:r>
              <a:rPr lang="ru-RU" sz="1900" dirty="0" smtClean="0"/>
              <a:t> </a:t>
            </a:r>
          </a:p>
          <a:p>
            <a:pPr>
              <a:buFont typeface="Wingdings" pitchFamily="2" charset="2"/>
              <a:buNone/>
            </a:pPr>
            <a:r>
              <a:rPr lang="ru-RU" sz="1900" dirty="0" smtClean="0"/>
              <a:t>	Выполнение интеграционных тестов</a:t>
            </a:r>
            <a:endParaRPr lang="en-US" sz="1900" dirty="0" smtClean="0"/>
          </a:p>
          <a:p>
            <a:r>
              <a:rPr lang="en-US" sz="1900" b="1" dirty="0" smtClean="0"/>
              <a:t>Verify</a:t>
            </a:r>
            <a:r>
              <a:rPr lang="ru-RU" sz="1900" dirty="0" smtClean="0"/>
              <a:t> </a:t>
            </a:r>
          </a:p>
          <a:p>
            <a:pPr>
              <a:buFont typeface="Wingdings" pitchFamily="2" charset="2"/>
              <a:buNone/>
            </a:pPr>
            <a:r>
              <a:rPr lang="ru-RU" sz="1900" dirty="0" smtClean="0"/>
              <a:t>	Проверка собранных архивов</a:t>
            </a:r>
            <a:endParaRPr lang="en-US" sz="1900" dirty="0" smtClean="0"/>
          </a:p>
          <a:p>
            <a:r>
              <a:rPr lang="en-US" sz="1900" b="1" dirty="0" smtClean="0"/>
              <a:t>Install</a:t>
            </a:r>
            <a:r>
              <a:rPr lang="ru-RU" sz="1900" dirty="0" smtClean="0"/>
              <a:t> </a:t>
            </a:r>
          </a:p>
          <a:p>
            <a:pPr>
              <a:buFont typeface="Wingdings" pitchFamily="2" charset="2"/>
              <a:buNone/>
            </a:pPr>
            <a:r>
              <a:rPr lang="ru-RU" sz="1900" dirty="0" smtClean="0"/>
              <a:t>	Загрузка артефактов в локальный </a:t>
            </a:r>
            <a:r>
              <a:rPr lang="ru-RU" sz="1900" dirty="0" err="1" smtClean="0"/>
              <a:t>репозиторий</a:t>
            </a:r>
            <a:r>
              <a:rPr lang="ru-RU" sz="1900" dirty="0" smtClean="0"/>
              <a:t> </a:t>
            </a:r>
            <a:endParaRPr lang="en-US" sz="1900" dirty="0" smtClean="0"/>
          </a:p>
          <a:p>
            <a:r>
              <a:rPr lang="en-US" sz="1900" b="1" dirty="0" smtClean="0"/>
              <a:t>Deploy</a:t>
            </a:r>
            <a:r>
              <a:rPr lang="ru-RU" sz="1900" dirty="0" smtClean="0"/>
              <a:t> </a:t>
            </a:r>
          </a:p>
          <a:p>
            <a:pPr>
              <a:buFont typeface="Wingdings" pitchFamily="2" charset="2"/>
              <a:buNone/>
            </a:pPr>
            <a:r>
              <a:rPr lang="ru-RU" sz="1900" dirty="0" smtClean="0"/>
              <a:t>	Публикация артефактов в удаленный </a:t>
            </a:r>
            <a:r>
              <a:rPr lang="ru-RU" sz="1900" dirty="0" err="1" smtClean="0"/>
              <a:t>репозиторий</a:t>
            </a:r>
            <a:r>
              <a:rPr lang="ru-RU" sz="1900" dirty="0" smtClean="0"/>
              <a:t> и </a:t>
            </a:r>
            <a:r>
              <a:rPr lang="ru-RU" sz="1900" dirty="0" err="1" smtClean="0"/>
              <a:t>деплоймент</a:t>
            </a:r>
            <a:endParaRPr lang="en-US" sz="1900" dirty="0" smtClean="0"/>
          </a:p>
          <a:p>
            <a:endParaRPr lang="ru-RU" sz="2200" dirty="0" smtClean="0"/>
          </a:p>
        </p:txBody>
      </p:sp>
    </p:spTree>
    <p:extLst>
      <p:ext uri="{BB962C8B-B14F-4D97-AF65-F5344CB8AC3E}">
        <p14:creationId xmlns:p14="http://schemas.microsoft.com/office/powerpoint/2010/main" val="85017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  <a:cs typeface="Arial" charset="0"/>
              </a:rPr>
              <a:t>Maven</a:t>
            </a:r>
            <a:r>
              <a:rPr lang="ru-RU" smtClean="0">
                <a:effectLst/>
                <a:cs typeface="Arial" charset="0"/>
              </a:rPr>
              <a:t>: управление зависимостями</a:t>
            </a:r>
          </a:p>
        </p:txBody>
      </p:sp>
      <p:sp>
        <p:nvSpPr>
          <p:cNvPr id="1177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620713"/>
            <a:ext cx="8532813" cy="3095625"/>
          </a:xfrm>
        </p:spPr>
        <p:txBody>
          <a:bodyPr/>
          <a:lstStyle/>
          <a:p>
            <a:r>
              <a:rPr lang="ru-RU" sz="2400" smtClean="0"/>
              <a:t>Зависимости проекта необходимо декларировать явным образом</a:t>
            </a:r>
          </a:p>
          <a:p>
            <a:r>
              <a:rPr lang="ru-RU" sz="2400" smtClean="0"/>
              <a:t>Зависеть можно как от сторонних библиотек, так и от других модулей текущего проекта</a:t>
            </a:r>
          </a:p>
          <a:p>
            <a:r>
              <a:rPr lang="ru-RU" sz="2400" smtClean="0"/>
              <a:t>Для каждой зависимости указывается как минимум </a:t>
            </a:r>
            <a:r>
              <a:rPr lang="en-US" sz="2400" smtClean="0">
                <a:solidFill>
                  <a:schemeClr val="tx2"/>
                </a:solidFill>
              </a:rPr>
              <a:t>groupId</a:t>
            </a:r>
            <a:r>
              <a:rPr lang="en-US" sz="2400" smtClean="0"/>
              <a:t>, </a:t>
            </a:r>
            <a:r>
              <a:rPr lang="en-US" sz="2400" smtClean="0">
                <a:solidFill>
                  <a:schemeClr val="tx2"/>
                </a:solidFill>
              </a:rPr>
              <a:t>artifactId</a:t>
            </a:r>
            <a:r>
              <a:rPr lang="en-US" sz="2400" smtClean="0"/>
              <a:t> </a:t>
            </a:r>
            <a:r>
              <a:rPr lang="ru-RU" sz="2400" smtClean="0"/>
              <a:t>и </a:t>
            </a:r>
            <a:r>
              <a:rPr lang="en-US" sz="2400" smtClean="0">
                <a:solidFill>
                  <a:schemeClr val="tx2"/>
                </a:solidFill>
              </a:rPr>
              <a:t>version</a:t>
            </a:r>
          </a:p>
          <a:p>
            <a:r>
              <a:rPr lang="ru-RU" sz="2400" smtClean="0"/>
              <a:t>Транзитивные зависимости подключаются по умолчанию</a:t>
            </a:r>
          </a:p>
          <a:p>
            <a:r>
              <a:rPr lang="ru-RU" sz="2400" smtClean="0"/>
              <a:t>Чтобы запретить подключенние транзитивных зависимостей используется тэг </a:t>
            </a:r>
            <a:r>
              <a:rPr lang="en-US" sz="2400" smtClean="0">
                <a:solidFill>
                  <a:schemeClr val="tx2"/>
                </a:solidFill>
              </a:rPr>
              <a:t>&lt;exclude&gt;</a:t>
            </a:r>
            <a:endParaRPr lang="ru-RU" sz="2400" smtClean="0">
              <a:solidFill>
                <a:schemeClr val="tx2"/>
              </a:solidFill>
            </a:endParaRPr>
          </a:p>
        </p:txBody>
      </p:sp>
      <p:sp>
        <p:nvSpPr>
          <p:cNvPr id="117763" name="Rectangle 5"/>
          <p:cNvSpPr>
            <a:spLocks noChangeArrowheads="1"/>
          </p:cNvSpPr>
          <p:nvPr/>
        </p:nvSpPr>
        <p:spPr bwMode="gray">
          <a:xfrm>
            <a:off x="250825" y="3644900"/>
            <a:ext cx="3889375" cy="237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en-US" sz="2400">
                <a:solidFill>
                  <a:schemeClr val="tx2"/>
                </a:solidFill>
                <a:latin typeface="Arial Narrow" pitchFamily="34" charset="0"/>
              </a:rPr>
              <a:t>Scope</a:t>
            </a:r>
            <a:r>
              <a:rPr lang="en-US" sz="2400">
                <a:latin typeface="Arial Narrow" pitchFamily="34" charset="0"/>
              </a:rPr>
              <a:t> </a:t>
            </a:r>
            <a:r>
              <a:rPr lang="ru-RU" sz="2400">
                <a:latin typeface="Arial Narrow" pitchFamily="34" charset="0"/>
              </a:rPr>
              <a:t>показывает, на каких фазах жизненного цикла </a:t>
            </a:r>
            <a:r>
              <a:rPr lang="en-US" sz="2400">
                <a:solidFill>
                  <a:schemeClr val="tx2"/>
                </a:solidFill>
                <a:latin typeface="Arial Narrow" pitchFamily="34" charset="0"/>
              </a:rPr>
              <a:t>maven</a:t>
            </a:r>
            <a:r>
              <a:rPr lang="en-US" sz="2400">
                <a:latin typeface="Arial Narrow" pitchFamily="34" charset="0"/>
              </a:rPr>
              <a:t> </a:t>
            </a:r>
            <a:r>
              <a:rPr lang="ru-RU" sz="2400">
                <a:latin typeface="Arial Narrow" pitchFamily="34" charset="0"/>
              </a:rPr>
              <a:t>будет добавлять зависимость в </a:t>
            </a:r>
            <a:r>
              <a:rPr lang="en-US" sz="2400">
                <a:solidFill>
                  <a:schemeClr val="tx2"/>
                </a:solidFill>
                <a:latin typeface="Arial Narrow" pitchFamily="34" charset="0"/>
              </a:rPr>
              <a:t>classpath</a:t>
            </a:r>
            <a:endParaRPr lang="ru-RU" sz="2400">
              <a:solidFill>
                <a:schemeClr val="tx2"/>
              </a:solidFill>
              <a:latin typeface="Arial Narrow" pitchFamily="34" charset="0"/>
            </a:endParaRPr>
          </a:p>
        </p:txBody>
      </p:sp>
      <p:pic>
        <p:nvPicPr>
          <p:cNvPr id="11776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6100" y="3700463"/>
            <a:ext cx="4424363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939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  <a:cs typeface="Arial" charset="0"/>
              </a:rPr>
              <a:t>Maven: </a:t>
            </a:r>
            <a:r>
              <a:rPr lang="ru-RU" smtClean="0">
                <a:effectLst/>
                <a:cs typeface="Arial" charset="0"/>
              </a:rPr>
              <a:t>плагины</a:t>
            </a:r>
          </a:p>
        </p:txBody>
      </p:sp>
      <p:sp>
        <p:nvSpPr>
          <p:cNvPr id="1187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20713"/>
            <a:ext cx="8515350" cy="1512887"/>
          </a:xfrm>
        </p:spPr>
        <p:txBody>
          <a:bodyPr/>
          <a:lstStyle/>
          <a:p>
            <a:r>
              <a:rPr lang="ru-RU" sz="2400" smtClean="0"/>
              <a:t>Все, что делает </a:t>
            </a:r>
            <a:r>
              <a:rPr lang="en-US" sz="2400" smtClean="0">
                <a:solidFill>
                  <a:schemeClr val="tx2"/>
                </a:solidFill>
              </a:rPr>
              <a:t>Maven</a:t>
            </a:r>
            <a:r>
              <a:rPr lang="en-US" sz="2400" smtClean="0"/>
              <a:t>, </a:t>
            </a:r>
            <a:r>
              <a:rPr lang="ru-RU" sz="2400" smtClean="0"/>
              <a:t>выполняется тем или иным плагином</a:t>
            </a:r>
          </a:p>
          <a:p>
            <a:r>
              <a:rPr lang="ru-RU" sz="2400" smtClean="0"/>
              <a:t>Стандартная модель уже включает в себя несколько плагинов</a:t>
            </a:r>
          </a:p>
          <a:p>
            <a:r>
              <a:rPr lang="ru-RU" sz="2400" smtClean="0"/>
              <a:t>Их можно конфигурировать и добавлять свои </a:t>
            </a:r>
          </a:p>
        </p:txBody>
      </p:sp>
      <p:pic>
        <p:nvPicPr>
          <p:cNvPr id="11878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1964" y="1916113"/>
            <a:ext cx="37465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8788" name="Rectangle 3"/>
          <p:cNvSpPr>
            <a:spLocks noChangeArrowheads="1"/>
          </p:cNvSpPr>
          <p:nvPr/>
        </p:nvSpPr>
        <p:spPr bwMode="gray">
          <a:xfrm>
            <a:off x="323850" y="1916113"/>
            <a:ext cx="4895850" cy="396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>
                <a:latin typeface="Arial Narrow" pitchFamily="34" charset="0"/>
              </a:rPr>
              <a:t>Плагины выкачиваются из репозиториев, как и зависимости</a:t>
            </a: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>
                <a:latin typeface="Arial Narrow" pitchFamily="34" charset="0"/>
              </a:rPr>
              <a:t>Существует </a:t>
            </a:r>
            <a:r>
              <a:rPr lang="en-US" sz="2400">
                <a:solidFill>
                  <a:schemeClr val="tx2"/>
                </a:solidFill>
                <a:latin typeface="Arial Narrow" pitchFamily="34" charset="0"/>
              </a:rPr>
              <a:t>maven-antrun-plugin</a:t>
            </a:r>
            <a:r>
              <a:rPr lang="en-US" sz="2400">
                <a:latin typeface="Arial Narrow" pitchFamily="34" charset="0"/>
              </a:rPr>
              <a:t>, </a:t>
            </a:r>
            <a:r>
              <a:rPr lang="ru-RU" sz="2400">
                <a:latin typeface="Arial Narrow" pitchFamily="34" charset="0"/>
              </a:rPr>
              <a:t>который позволяет выполнять </a:t>
            </a:r>
            <a:r>
              <a:rPr lang="en-US" sz="2400">
                <a:solidFill>
                  <a:schemeClr val="tx2"/>
                </a:solidFill>
                <a:latin typeface="Arial Narrow" pitchFamily="34" charset="0"/>
              </a:rPr>
              <a:t>Ant-</a:t>
            </a:r>
            <a:r>
              <a:rPr lang="ru-RU" sz="2400">
                <a:latin typeface="Arial Narrow" pitchFamily="34" charset="0"/>
              </a:rPr>
              <a:t>таски из </a:t>
            </a:r>
            <a:r>
              <a:rPr lang="en-US" sz="2400">
                <a:solidFill>
                  <a:schemeClr val="tx2"/>
                </a:solidFill>
                <a:latin typeface="Arial Narrow" pitchFamily="34" charset="0"/>
              </a:rPr>
              <a:t>Maven</a:t>
            </a:r>
            <a:r>
              <a:rPr lang="en-US" sz="2400">
                <a:latin typeface="Arial Narrow" pitchFamily="34" charset="0"/>
              </a:rPr>
              <a:t>-</a:t>
            </a:r>
            <a:r>
              <a:rPr lang="ru-RU" sz="2400">
                <a:latin typeface="Arial Narrow" pitchFamily="34" charset="0"/>
              </a:rPr>
              <a:t>билда</a:t>
            </a:r>
            <a:endParaRPr lang="en-US" sz="2400">
              <a:latin typeface="Arial Narrow" pitchFamily="34" charset="0"/>
            </a:endParaRP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>
                <a:latin typeface="Arial Narrow" pitchFamily="34" charset="0"/>
              </a:rPr>
              <a:t>Можно подключать дополнительные репозитории для плагинов</a:t>
            </a: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>
                <a:latin typeface="Arial Narrow" pitchFamily="34" charset="0"/>
              </a:rPr>
              <a:t>Или даже писать свои плагины, если	 не хватает существующих</a:t>
            </a:r>
          </a:p>
        </p:txBody>
      </p:sp>
    </p:spTree>
    <p:extLst>
      <p:ext uri="{BB962C8B-B14F-4D97-AF65-F5344CB8AC3E}">
        <p14:creationId xmlns:p14="http://schemas.microsoft.com/office/powerpoint/2010/main" val="74779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  <a:cs typeface="Arial" charset="0"/>
              </a:rPr>
              <a:t>Maven: </a:t>
            </a:r>
            <a:r>
              <a:rPr lang="ru-RU" smtClean="0">
                <a:effectLst/>
                <a:cs typeface="Arial" charset="0"/>
              </a:rPr>
              <a:t>архетипы</a:t>
            </a:r>
          </a:p>
        </p:txBody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32813" cy="5329238"/>
          </a:xfrm>
        </p:spPr>
        <p:txBody>
          <a:bodyPr/>
          <a:lstStyle/>
          <a:p>
            <a:r>
              <a:rPr lang="ru-RU" sz="2400" dirty="0" smtClean="0"/>
              <a:t>Архетип – шаблон </a:t>
            </a:r>
            <a:r>
              <a:rPr lang="en-US" sz="2400" dirty="0" smtClean="0">
                <a:solidFill>
                  <a:schemeClr val="tx2"/>
                </a:solidFill>
              </a:rPr>
              <a:t>maven</a:t>
            </a:r>
            <a:r>
              <a:rPr lang="en-US" sz="2400" dirty="0" smtClean="0"/>
              <a:t>-</a:t>
            </a:r>
            <a:r>
              <a:rPr lang="ru-RU" sz="2400" dirty="0" smtClean="0"/>
              <a:t>проекта под определенные технологии</a:t>
            </a:r>
          </a:p>
          <a:p>
            <a:r>
              <a:rPr lang="ru-RU" sz="2400" dirty="0" smtClean="0"/>
              <a:t>Они хранятся в репозиториях </a:t>
            </a:r>
            <a:r>
              <a:rPr lang="en-US" sz="2400" dirty="0" smtClean="0">
                <a:solidFill>
                  <a:schemeClr val="tx2"/>
                </a:solidFill>
              </a:rPr>
              <a:t>maven</a:t>
            </a:r>
            <a:r>
              <a:rPr lang="en-US" sz="2400" dirty="0" smtClean="0"/>
              <a:t>, </a:t>
            </a:r>
            <a:r>
              <a:rPr lang="ru-RU" sz="2400" dirty="0" smtClean="0"/>
              <a:t>как и все остальное</a:t>
            </a:r>
            <a:endParaRPr lang="en-US" sz="2400" dirty="0" smtClean="0"/>
          </a:p>
          <a:p>
            <a:r>
              <a:rPr lang="ru-RU" sz="2400" dirty="0" smtClean="0"/>
              <a:t>Позволяет сгенерировать проект на пустом месте командой </a:t>
            </a:r>
          </a:p>
          <a:p>
            <a:pPr>
              <a:buFont typeface="Wingdings" pitchFamily="2" charset="2"/>
              <a:buNone/>
            </a:pPr>
            <a:r>
              <a:rPr lang="ru-RU" sz="2400" dirty="0" smtClean="0">
                <a:latin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</a:rPr>
              <a:t>mvn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</a:rPr>
              <a:t>archetype:generate</a:t>
            </a:r>
            <a:endParaRPr lang="en-US" sz="2400" dirty="0" smtClean="0">
              <a:latin typeface="Courier New" pitchFamily="49" charset="0"/>
            </a:endParaRPr>
          </a:p>
          <a:p>
            <a:r>
              <a:rPr lang="ru-RU" sz="2400" dirty="0" smtClean="0"/>
              <a:t>Будет создана необходимая структура директорий, сгенерирован </a:t>
            </a:r>
            <a:r>
              <a:rPr lang="en-US" sz="2400" dirty="0" smtClean="0"/>
              <a:t>pom.xml</a:t>
            </a:r>
            <a:endParaRPr lang="ru-RU" sz="2400" dirty="0" smtClean="0"/>
          </a:p>
          <a:p>
            <a:r>
              <a:rPr lang="ru-RU" sz="2400" dirty="0" smtClean="0"/>
              <a:t>Авторы фреймворков и библиотек часто публикуют архетипы к собственным технологиям в репозитории </a:t>
            </a:r>
            <a:r>
              <a:rPr lang="en-US" sz="2400" dirty="0" smtClean="0">
                <a:solidFill>
                  <a:schemeClr val="tx2"/>
                </a:solidFill>
              </a:rPr>
              <a:t>maven</a:t>
            </a:r>
          </a:p>
          <a:p>
            <a:r>
              <a:rPr lang="ru-RU" sz="2400" dirty="0" smtClean="0"/>
              <a:t>В центральном репозитории их более 500</a:t>
            </a:r>
          </a:p>
          <a:p>
            <a:r>
              <a:rPr lang="ru-RU" sz="2400" dirty="0" smtClean="0"/>
              <a:t>Создать проект из архетипа может и </a:t>
            </a:r>
            <a:r>
              <a:rPr lang="en-US" sz="2400" dirty="0" smtClean="0">
                <a:solidFill>
                  <a:schemeClr val="tx2"/>
                </a:solidFill>
              </a:rPr>
              <a:t>IDE</a:t>
            </a:r>
            <a:endParaRPr lang="ru-RU" sz="2400" dirty="0" smtClean="0">
              <a:solidFill>
                <a:schemeClr val="tx2"/>
              </a:solidFill>
            </a:endParaRPr>
          </a:p>
          <a:p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6908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532813" cy="460375"/>
          </a:xfrm>
        </p:spPr>
        <p:txBody>
          <a:bodyPr/>
          <a:lstStyle/>
          <a:p>
            <a:r>
              <a:rPr lang="en-US" smtClean="0">
                <a:effectLst/>
                <a:cs typeface="Arial" charset="0"/>
              </a:rPr>
              <a:t>Gradle</a:t>
            </a:r>
            <a:endParaRPr lang="ru-RU" smtClean="0">
              <a:effectLst/>
              <a:cs typeface="Arial" charset="0"/>
            </a:endParaRPr>
          </a:p>
        </p:txBody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20713"/>
            <a:ext cx="8532813" cy="5400675"/>
          </a:xfrm>
        </p:spPr>
        <p:txBody>
          <a:bodyPr/>
          <a:lstStyle/>
          <a:p>
            <a:r>
              <a:rPr lang="ru-RU" sz="2400" dirty="0" smtClean="0"/>
              <a:t>Релиз 1.0 вышел 12 июня 2012</a:t>
            </a:r>
          </a:p>
          <a:p>
            <a:r>
              <a:rPr lang="ru-RU" sz="2400" dirty="0" smtClean="0"/>
              <a:t>Позиционируется как замена </a:t>
            </a:r>
            <a:r>
              <a:rPr lang="en-US" sz="2400" dirty="0" smtClean="0">
                <a:solidFill>
                  <a:schemeClr val="tx2"/>
                </a:solidFill>
              </a:rPr>
              <a:t>Maven</a:t>
            </a:r>
            <a:r>
              <a:rPr lang="en-US" sz="2400" dirty="0" smtClean="0"/>
              <a:t> </a:t>
            </a:r>
            <a:r>
              <a:rPr lang="ru-RU" sz="2400" dirty="0" smtClean="0"/>
              <a:t>и </a:t>
            </a:r>
            <a:r>
              <a:rPr lang="en-US" sz="2400" dirty="0" smtClean="0">
                <a:solidFill>
                  <a:schemeClr val="tx2"/>
                </a:solidFill>
              </a:rPr>
              <a:t>Ant</a:t>
            </a:r>
            <a:endParaRPr lang="ru-RU" sz="2400" dirty="0" smtClean="0">
              <a:solidFill>
                <a:schemeClr val="tx2"/>
              </a:solidFill>
            </a:endParaRPr>
          </a:p>
          <a:p>
            <a:pPr marL="742950" lvl="1" indent="-285750"/>
            <a:r>
              <a:rPr lang="ru-RU" sz="2400" dirty="0" smtClean="0"/>
              <a:t>Предоставляет стандартную модель жизненного цикла</a:t>
            </a:r>
          </a:p>
          <a:p>
            <a:pPr marL="742950" lvl="1" indent="-285750"/>
            <a:r>
              <a:rPr lang="ru-RU" sz="2400" dirty="0" smtClean="0"/>
              <a:t>Дает возможность её кастомизировать</a:t>
            </a:r>
          </a:p>
          <a:p>
            <a:endParaRPr lang="ru-RU" sz="2400" dirty="0" smtClean="0"/>
          </a:p>
          <a:p>
            <a:r>
              <a:rPr lang="ru-RU" sz="2400" dirty="0" smtClean="0"/>
              <a:t>Пишется на </a:t>
            </a:r>
            <a:r>
              <a:rPr lang="en-US" sz="2400" dirty="0" smtClean="0">
                <a:solidFill>
                  <a:schemeClr val="tx2"/>
                </a:solidFill>
              </a:rPr>
              <a:t>Groovy DSL</a:t>
            </a:r>
            <a:r>
              <a:rPr lang="en-US" sz="2400" dirty="0" smtClean="0"/>
              <a:t>,</a:t>
            </a:r>
            <a:r>
              <a:rPr lang="ru-RU" sz="2400" dirty="0" smtClean="0"/>
              <a:t> что дает гораздо более компактную и читаемую конфигурацию по сравнению с </a:t>
            </a:r>
            <a:r>
              <a:rPr lang="en-US" sz="2400" dirty="0" smtClean="0">
                <a:solidFill>
                  <a:schemeClr val="tx2"/>
                </a:solidFill>
              </a:rPr>
              <a:t>XML</a:t>
            </a:r>
          </a:p>
          <a:p>
            <a:r>
              <a:rPr lang="ru-RU" sz="2400" dirty="0" smtClean="0"/>
              <a:t>Последние версии </a:t>
            </a:r>
            <a:r>
              <a:rPr lang="en-US" sz="2400" dirty="0" smtClean="0">
                <a:solidFill>
                  <a:schemeClr val="tx2"/>
                </a:solidFill>
              </a:rPr>
              <a:t>IDE</a:t>
            </a:r>
            <a:r>
              <a:rPr lang="en-US" sz="2400" dirty="0" smtClean="0"/>
              <a:t> </a:t>
            </a:r>
            <a:r>
              <a:rPr lang="ru-RU" sz="2400" dirty="0" smtClean="0"/>
              <a:t>уже поддерживают </a:t>
            </a:r>
            <a:r>
              <a:rPr lang="en-US" sz="2400" dirty="0" err="1" smtClean="0">
                <a:solidFill>
                  <a:schemeClr val="tx2"/>
                </a:solidFill>
              </a:rPr>
              <a:t>Gradle</a:t>
            </a:r>
            <a:endParaRPr lang="ru-RU" sz="2400" dirty="0" smtClean="0">
              <a:solidFill>
                <a:schemeClr val="tx2"/>
              </a:solidFill>
            </a:endParaRPr>
          </a:p>
          <a:p>
            <a:r>
              <a:rPr lang="ru-RU" sz="2400" dirty="0" smtClean="0"/>
              <a:t>С недавнего времени есть плагины для интеграции с </a:t>
            </a:r>
            <a:r>
              <a:rPr lang="en-US" sz="2400" dirty="0" smtClean="0">
                <a:solidFill>
                  <a:schemeClr val="tx2"/>
                </a:solidFill>
              </a:rPr>
              <a:t>Sonar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chemeClr val="tx2"/>
                </a:solidFill>
              </a:rPr>
              <a:t>Jenkins</a:t>
            </a:r>
            <a:r>
              <a:rPr lang="ru-RU" sz="2400" dirty="0" smtClean="0"/>
              <a:t>, </a:t>
            </a:r>
            <a:r>
              <a:rPr lang="en-US" sz="2400" dirty="0" smtClean="0"/>
              <a:t>etc.</a:t>
            </a:r>
          </a:p>
          <a:p>
            <a:r>
              <a:rPr lang="en-US" sz="2400" dirty="0" err="1" smtClean="0">
                <a:solidFill>
                  <a:schemeClr val="tx2"/>
                </a:solidFill>
              </a:rPr>
              <a:t>GitHub</a:t>
            </a:r>
            <a:r>
              <a:rPr lang="en-US" sz="2400" dirty="0" smtClean="0"/>
              <a:t> </a:t>
            </a:r>
            <a:r>
              <a:rPr lang="ru-RU" sz="2400" dirty="0" smtClean="0"/>
              <a:t>также поддерживает </a:t>
            </a:r>
            <a:r>
              <a:rPr lang="en-US" sz="2400" dirty="0" err="1" smtClean="0">
                <a:solidFill>
                  <a:schemeClr val="tx2"/>
                </a:solidFill>
              </a:rPr>
              <a:t>Gradle</a:t>
            </a:r>
            <a:endParaRPr lang="ru-RU" sz="2400" dirty="0" smtClean="0">
              <a:solidFill>
                <a:schemeClr val="tx2"/>
              </a:solidFill>
            </a:endParaRPr>
          </a:p>
          <a:p>
            <a:r>
              <a:rPr lang="en-US" sz="2400" dirty="0" smtClean="0">
                <a:solidFill>
                  <a:schemeClr val="tx2"/>
                </a:solidFill>
              </a:rPr>
              <a:t>Spring </a:t>
            </a:r>
            <a:r>
              <a:rPr lang="ru-RU" sz="2400" dirty="0" smtClean="0"/>
              <a:t>и</a:t>
            </a:r>
            <a:r>
              <a:rPr lang="ru-RU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Hibernate </a:t>
            </a:r>
            <a:r>
              <a:rPr lang="ru-RU" sz="2400" dirty="0" smtClean="0"/>
              <a:t>собираются при помощи </a:t>
            </a:r>
            <a:r>
              <a:rPr lang="en-US" sz="2400" dirty="0" err="1" smtClean="0">
                <a:solidFill>
                  <a:schemeClr val="tx2"/>
                </a:solidFill>
              </a:rPr>
              <a:t>Gradle</a:t>
            </a:r>
            <a:endParaRPr lang="ru-RU" sz="2400" dirty="0" smtClean="0">
              <a:solidFill>
                <a:schemeClr val="tx2"/>
              </a:solidFill>
            </a:endParaRPr>
          </a:p>
        </p:txBody>
      </p:sp>
      <p:pic>
        <p:nvPicPr>
          <p:cNvPr id="120835" name="Picture 5" descr="ANd9GcTnzOgR2J2AtPaHKricOYGkfPrCP8soJ1NIQyJLOwc6geZtVbqRr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688" y="5445125"/>
            <a:ext cx="22320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088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  <a:cs typeface="Arial" charset="0"/>
              </a:rPr>
              <a:t>Gradle: </a:t>
            </a:r>
            <a:r>
              <a:rPr lang="ru-RU" smtClean="0">
                <a:effectLst/>
                <a:cs typeface="Arial" charset="0"/>
              </a:rPr>
              <a:t>Пример</a:t>
            </a:r>
          </a:p>
        </p:txBody>
      </p:sp>
      <p:sp>
        <p:nvSpPr>
          <p:cNvPr id="2" name="Rectangle 1"/>
          <p:cNvSpPr/>
          <p:nvPr/>
        </p:nvSpPr>
        <p:spPr>
          <a:xfrm>
            <a:off x="2646040" y="5857974"/>
            <a:ext cx="62464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http://www.gradle.org/docs/current/userguide/userguide_single.html#tutorial_java_projects</a:t>
            </a:r>
            <a:endParaRPr lang="ru-RU" sz="1400" dirty="0"/>
          </a:p>
        </p:txBody>
      </p:sp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48680"/>
            <a:ext cx="6408712" cy="5390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389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ffectLst/>
                <a:cs typeface="Arial" charset="0"/>
              </a:rPr>
              <a:t>Practice #</a:t>
            </a:r>
            <a:r>
              <a:rPr lang="ru-RU" dirty="0" smtClean="0">
                <a:effectLst/>
                <a:cs typeface="Arial" charset="0"/>
              </a:rPr>
              <a:t>2</a:t>
            </a:r>
            <a:r>
              <a:rPr lang="en-US" dirty="0" smtClean="0">
                <a:effectLst/>
                <a:cs typeface="Arial" charset="0"/>
              </a:rPr>
              <a:t> – </a:t>
            </a:r>
            <a:r>
              <a:rPr lang="ru-RU" dirty="0" smtClean="0">
                <a:effectLst/>
                <a:cs typeface="Arial" charset="0"/>
              </a:rPr>
              <a:t>с</a:t>
            </a:r>
            <a:r>
              <a:rPr lang="ru-RU" dirty="0">
                <a:effectLst/>
                <a:cs typeface="Arial" charset="0"/>
              </a:rPr>
              <a:t>о</a:t>
            </a:r>
            <a:r>
              <a:rPr lang="ru-RU" dirty="0" smtClean="0">
                <a:effectLst/>
                <a:cs typeface="Arial" charset="0"/>
              </a:rPr>
              <a:t>здание проекта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z="2800" dirty="0" smtClean="0"/>
              <a:t>Скачать и установить </a:t>
            </a:r>
            <a:r>
              <a:rPr lang="en-US" sz="2800" dirty="0" smtClean="0">
                <a:solidFill>
                  <a:schemeClr val="tx2"/>
                </a:solidFill>
              </a:rPr>
              <a:t>Maven</a:t>
            </a: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</a:rPr>
              <a:t>*</a:t>
            </a:r>
            <a:endParaRPr lang="en-US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eaLnBrk="1" hangingPunct="1"/>
            <a:r>
              <a:rPr lang="ru-RU" sz="2800" dirty="0" smtClean="0"/>
              <a:t>Создать </a:t>
            </a:r>
            <a:r>
              <a:rPr lang="en-US" sz="2800" dirty="0" smtClean="0">
                <a:solidFill>
                  <a:schemeClr val="tx2"/>
                </a:solidFill>
              </a:rPr>
              <a:t>Maven</a:t>
            </a:r>
            <a:r>
              <a:rPr lang="en-US" sz="2800" dirty="0" smtClean="0"/>
              <a:t> web </a:t>
            </a:r>
            <a:r>
              <a:rPr lang="ru-RU" sz="2800" dirty="0" smtClean="0"/>
              <a:t>проект из архетипа используя командную строку</a:t>
            </a: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</a:rPr>
              <a:t>*</a:t>
            </a:r>
            <a:endParaRPr lang="en-US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eaLnBrk="1" hangingPunct="1"/>
            <a:r>
              <a:rPr lang="ru-RU" sz="2800" dirty="0" smtClean="0"/>
              <a:t>Собрать проект из командной строки</a:t>
            </a:r>
          </a:p>
          <a:p>
            <a:pPr marL="360363" lvl="1" indent="0" eaLnBrk="1" hangingPunct="1">
              <a:buNone/>
            </a:pP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clean install</a:t>
            </a:r>
          </a:p>
          <a:p>
            <a:pPr eaLnBrk="1" hangingPunct="1"/>
            <a:r>
              <a:rPr lang="ru-RU" sz="2800" dirty="0" smtClean="0">
                <a:cs typeface="Calibri" panose="020F0502020204030204" pitchFamily="34" charset="0"/>
              </a:rPr>
              <a:t>Импортировать проект в </a:t>
            </a:r>
            <a:r>
              <a:rPr lang="en-US" sz="2800" dirty="0" smtClean="0">
                <a:cs typeface="Calibri" panose="020F0502020204030204" pitchFamily="34" charset="0"/>
              </a:rPr>
              <a:t>Eclipse</a:t>
            </a:r>
            <a:endParaRPr lang="ru-RU" sz="2800" dirty="0" smtClean="0">
              <a:cs typeface="Calibri" panose="020F0502020204030204" pitchFamily="34" charset="0"/>
            </a:endParaRPr>
          </a:p>
          <a:p>
            <a:pPr eaLnBrk="1" hangingPunct="1"/>
            <a:endParaRPr lang="ru-RU" sz="2800" dirty="0">
              <a:cs typeface="Calibri" panose="020F0502020204030204" pitchFamily="34" charset="0"/>
            </a:endParaRPr>
          </a:p>
          <a:p>
            <a:pPr eaLnBrk="1" hangingPunct="1"/>
            <a:endParaRPr lang="ru-RU" sz="2800" dirty="0" smtClean="0">
              <a:cs typeface="Calibri" panose="020F0502020204030204" pitchFamily="34" charset="0"/>
            </a:endParaRPr>
          </a:p>
          <a:p>
            <a:pPr eaLnBrk="1" hangingPunct="1"/>
            <a:endParaRPr lang="ru-RU" sz="2800" dirty="0" smtClean="0">
              <a:cs typeface="Calibri" panose="020F0502020204030204" pitchFamily="34" charset="0"/>
            </a:endParaRPr>
          </a:p>
          <a:p>
            <a:pPr marL="360363" lvl="1" indent="0" eaLnBrk="1" hangingPunct="1">
              <a:buNone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*</a:t>
            </a:r>
            <a:r>
              <a:rPr lang="ru-RU" sz="2800" dirty="0" smtClean="0">
                <a:cs typeface="Calibri" panose="020F0502020204030204" pitchFamily="34" charset="0"/>
              </a:rPr>
              <a:t> </a:t>
            </a:r>
            <a:r>
              <a:rPr lang="en-US" sz="2800" dirty="0" smtClean="0">
                <a:cs typeface="Calibri" panose="020F0502020204030204" pitchFamily="34" charset="0"/>
              </a:rPr>
              <a:t>	</a:t>
            </a:r>
            <a:r>
              <a:rPr lang="ru-RU" sz="2800" dirty="0" smtClean="0">
                <a:cs typeface="Calibri" panose="020F0502020204030204" pitchFamily="34" charset="0"/>
              </a:rPr>
              <a:t>Хороший мануал - </a:t>
            </a:r>
            <a:r>
              <a:rPr lang="en-US" sz="2800" dirty="0" smtClean="0">
                <a:cs typeface="Calibri" panose="020F0502020204030204" pitchFamily="34" charset="0"/>
                <a:hlinkClick r:id="rId3"/>
              </a:rPr>
              <a:t>http</a:t>
            </a:r>
            <a:r>
              <a:rPr lang="en-US" sz="2800" dirty="0">
                <a:cs typeface="Calibri" panose="020F0502020204030204" pitchFamily="34" charset="0"/>
                <a:hlinkClick r:id="rId3"/>
              </a:rPr>
              <a:t>://habrahabr.ru/post/77382</a:t>
            </a:r>
            <a:r>
              <a:rPr lang="en-US" sz="2800" dirty="0" smtClean="0">
                <a:cs typeface="Calibri" panose="020F0502020204030204" pitchFamily="34" charset="0"/>
                <a:hlinkClick r:id="rId3"/>
              </a:rPr>
              <a:t>/</a:t>
            </a:r>
            <a:r>
              <a:rPr lang="ru-RU" sz="2800" dirty="0" smtClean="0">
                <a:cs typeface="Calibri" panose="020F0502020204030204" pitchFamily="34" charset="0"/>
              </a:rPr>
              <a:t> </a:t>
            </a:r>
            <a:endParaRPr lang="en-US" sz="2800" dirty="0" smtClean="0">
              <a:cs typeface="Calibri" panose="020F0502020204030204" pitchFamily="34" charset="0"/>
            </a:endParaRPr>
          </a:p>
          <a:p>
            <a:pPr marL="360363" lvl="1" indent="0" eaLnBrk="1" hangingPunct="1">
              <a:buNone/>
            </a:pP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**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generate </a:t>
            </a:r>
            <a:r>
              <a:rPr lang="en-US" sz="2800" strike="sngStrik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endParaRPr lang="ru-RU" sz="2800" strike="sngStrike" dirty="0">
              <a:solidFill>
                <a:schemeClr val="tx2">
                  <a:lumMod val="50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83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ffectLst/>
                <a:cs typeface="Arial" charset="0"/>
              </a:rPr>
              <a:t>Agenda</a:t>
            </a:r>
            <a:endParaRPr lang="ru-RU" smtClean="0">
              <a:effectLst/>
              <a:cs typeface="Arial" charset="0"/>
            </a:endParaRP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IDE</a:t>
            </a:r>
            <a:endParaRPr lang="ru-RU" sz="2800" dirty="0" smtClean="0">
              <a:solidFill>
                <a:schemeClr val="tx2"/>
              </a:solidFill>
            </a:endParaRPr>
          </a:p>
          <a:p>
            <a:pPr eaLnBrk="1" hangingPunct="1"/>
            <a:r>
              <a:rPr lang="ru-RU" sz="2800" dirty="0" smtClean="0"/>
              <a:t>Автоматизация </a:t>
            </a:r>
            <a:r>
              <a:rPr lang="en-US" sz="2800" dirty="0"/>
              <a:t>build</a:t>
            </a:r>
            <a:r>
              <a:rPr lang="ru-RU" sz="2800" dirty="0" smtClean="0"/>
              <a:t>-процесса</a:t>
            </a:r>
            <a:endParaRPr lang="en-US" sz="2800" dirty="0" smtClean="0"/>
          </a:p>
          <a:p>
            <a:pPr eaLnBrk="1" hangingPunct="1"/>
            <a:r>
              <a:rPr lang="ru-RU" sz="2800" dirty="0" smtClean="0">
                <a:solidFill>
                  <a:schemeClr val="tx2"/>
                </a:solidFill>
              </a:rPr>
              <a:t>Системы контроля версий</a:t>
            </a:r>
            <a:endParaRPr lang="en-US" sz="2800" dirty="0" smtClean="0">
              <a:solidFill>
                <a:schemeClr val="tx2"/>
              </a:solidFill>
            </a:endParaRPr>
          </a:p>
          <a:p>
            <a:pPr eaLnBrk="1" hangingPunct="1"/>
            <a:r>
              <a:rPr lang="en-US" sz="2800" dirty="0" smtClean="0"/>
              <a:t>Continuous Integration</a:t>
            </a:r>
          </a:p>
          <a:p>
            <a:pPr eaLnBrk="1" hangingPunct="1"/>
            <a:r>
              <a:rPr lang="ru-RU" sz="2800" dirty="0" smtClean="0"/>
              <a:t>Контроль качества исходного кода</a:t>
            </a:r>
          </a:p>
          <a:p>
            <a:pPr eaLnBrk="1" hangingPunct="1"/>
            <a:r>
              <a:rPr lang="ru-RU" sz="2800" dirty="0" err="1" smtClean="0"/>
              <a:t>Дебаг</a:t>
            </a:r>
            <a:r>
              <a:rPr lang="ru-RU" sz="2800" dirty="0" smtClean="0"/>
              <a:t>, мониторинг и профилировка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70760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/>
                <a:cs typeface="Arial" charset="0"/>
              </a:rPr>
              <a:t>Системы контроля версий (</a:t>
            </a:r>
            <a:r>
              <a:rPr lang="en-US" dirty="0" smtClean="0">
                <a:effectLst/>
                <a:cs typeface="Arial" charset="0"/>
              </a:rPr>
              <a:t>VCS/SCM</a:t>
            </a:r>
            <a:r>
              <a:rPr lang="ru-RU" dirty="0" smtClean="0">
                <a:effectLst/>
                <a:cs typeface="Arial" charset="0"/>
              </a:rPr>
              <a:t>)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5175"/>
            <a:ext cx="6427788" cy="4895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2800" dirty="0" smtClean="0"/>
              <a:t>Предназначены для командной работы над одним набором файлов исходного кода</a:t>
            </a:r>
          </a:p>
          <a:p>
            <a:pPr>
              <a:lnSpc>
                <a:spcPct val="100000"/>
              </a:lnSpc>
            </a:pPr>
            <a:r>
              <a:rPr lang="ru-RU" sz="2800" dirty="0" smtClean="0"/>
              <a:t>Нумеруют изменения кода, выстраивая последовательную цепочку состояний (ревизий)</a:t>
            </a:r>
          </a:p>
          <a:p>
            <a:pPr>
              <a:lnSpc>
                <a:spcPct val="100000"/>
              </a:lnSpc>
            </a:pPr>
            <a:r>
              <a:rPr lang="ru-RU" sz="2800" dirty="0" smtClean="0"/>
              <a:t>Хранят историю изменений по файлам и папкам</a:t>
            </a:r>
          </a:p>
          <a:p>
            <a:pPr>
              <a:lnSpc>
                <a:spcPct val="100000"/>
              </a:lnSpc>
            </a:pPr>
            <a:r>
              <a:rPr lang="ru-RU" sz="2800" dirty="0" smtClean="0"/>
              <a:t>Позволяют разработчикам эффективно обмениваться изменениями исходного кода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sz="2400" dirty="0" smtClean="0"/>
          </a:p>
          <a:p>
            <a:pPr>
              <a:lnSpc>
                <a:spcPct val="80000"/>
              </a:lnSpc>
            </a:pPr>
            <a:endParaRPr lang="ru-RU" sz="2400" dirty="0" smtClean="0"/>
          </a:p>
        </p:txBody>
      </p:sp>
      <p:pic>
        <p:nvPicPr>
          <p:cNvPr id="29699" name="Picture 5" descr="Файл:Revision controlled project visualization-2010-24-02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025" y="692150"/>
            <a:ext cx="20955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effectLst/>
                <a:cs typeface="Arial" charset="0"/>
              </a:rPr>
              <a:t>Расписание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241864"/>
              </p:ext>
            </p:extLst>
          </p:nvPr>
        </p:nvGraphicFramePr>
        <p:xfrm>
          <a:off x="467544" y="692696"/>
          <a:ext cx="8230715" cy="5740158"/>
        </p:xfrm>
        <a:graphic>
          <a:graphicData uri="http://schemas.openxmlformats.org/drawingml/2006/table">
            <a:tbl>
              <a:tblPr/>
              <a:tblGrid>
                <a:gridCol w="3258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3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2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2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37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9593">
                <a:tc>
                  <a:txBody>
                    <a:bodyPr/>
                    <a:lstStyle/>
                    <a:p>
                      <a:pPr rtl="0" fontAlgn="b"/>
                      <a:r>
                        <a:rPr lang="ru-RU" sz="1400" b="1" dirty="0">
                          <a:solidFill>
                            <a:srgbClr val="FFFFFF"/>
                          </a:solidFill>
                          <a:effectLst/>
                        </a:rPr>
                        <a:t>Лекция</a:t>
                      </a: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400" b="1" dirty="0">
                          <a:solidFill>
                            <a:srgbClr val="FFFFFF"/>
                          </a:solidFill>
                          <a:effectLst/>
                        </a:rPr>
                        <a:t>Лектор</a:t>
                      </a: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400" b="1" dirty="0">
                          <a:solidFill>
                            <a:srgbClr val="FFFFFF"/>
                          </a:solidFill>
                          <a:effectLst/>
                        </a:rPr>
                        <a:t>Дата</a:t>
                      </a: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400" b="1" dirty="0">
                          <a:solidFill>
                            <a:srgbClr val="FFFFFF"/>
                          </a:solidFill>
                          <a:effectLst/>
                        </a:rPr>
                        <a:t>Аудитория</a:t>
                      </a: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400" b="1" dirty="0">
                          <a:solidFill>
                            <a:srgbClr val="FFFFFF"/>
                          </a:solidFill>
                          <a:effectLst/>
                        </a:rPr>
                        <a:t>Время</a:t>
                      </a: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464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Tele-GroteskNor (Body)"/>
                        </a:rPr>
                        <a:t>Dev tools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1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Шульгин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21.Сен</a:t>
                      </a:r>
                      <a:endParaRPr lang="ru-RU" sz="11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 b="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0.3</a:t>
                      </a:r>
                      <a:endParaRPr lang="ru-RU" sz="11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 b="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16:00</a:t>
                      </a:r>
                      <a:endParaRPr lang="ru-RU" sz="11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464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Tele-GroteskNor (Body)"/>
                        </a:rPr>
                        <a:t>Spring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1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Прендота/Двинянин   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25.Сен</a:t>
                      </a:r>
                      <a:endParaRPr lang="ru-RU" sz="11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 b="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0.3</a:t>
                      </a:r>
                      <a:endParaRPr lang="ru-RU" sz="11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 b="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16:00</a:t>
                      </a:r>
                      <a:endParaRPr lang="ru-RU" sz="11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464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Tele-GroteskNor (Body)"/>
                        </a:rPr>
                        <a:t>Frontend 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1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Губарев/Зонов 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28.Сен</a:t>
                      </a:r>
                      <a:endParaRPr lang="ru-RU" sz="11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 b="0" kern="120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0.3</a:t>
                      </a:r>
                      <a:endParaRPr lang="ru-RU" sz="11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 b="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16:00</a:t>
                      </a:r>
                      <a:endParaRPr lang="ru-RU" sz="11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464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Tele-GroteskNor (Body)"/>
                        </a:rPr>
                        <a:t>Architecture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1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Губарев 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02.Окт</a:t>
                      </a:r>
                      <a:endParaRPr lang="ru-RU" sz="11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 b="0" kern="120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0.3</a:t>
                      </a:r>
                      <a:endParaRPr lang="ru-RU" sz="1100" b="0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 b="0" kern="120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16:00</a:t>
                      </a:r>
                      <a:endParaRPr lang="ru-RU" sz="1100" b="0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285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Tele-GroteskNor (Body)"/>
                        </a:rPr>
                        <a:t>DB+JPA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1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Круглов/Н.Иванов 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05.Окт</a:t>
                      </a:r>
                      <a:endParaRPr lang="ru-RU" sz="11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 b="0" kern="120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0.3</a:t>
                      </a:r>
                      <a:endParaRPr lang="ru-RU" sz="11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 b="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16:00</a:t>
                      </a:r>
                      <a:endParaRPr lang="ru-RU" sz="11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464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Tele-GroteskNor (Body)"/>
                        </a:rPr>
                        <a:t>Web, servlets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1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Кудинов/Ефимов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09.Окт</a:t>
                      </a:r>
                      <a:endParaRPr lang="ru-RU" sz="11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 b="0" kern="120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0.3</a:t>
                      </a:r>
                      <a:endParaRPr lang="ru-RU" sz="11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 b="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16:00</a:t>
                      </a:r>
                      <a:endParaRPr lang="ru-RU" sz="11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464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Tele-GroteskNor (Body)"/>
                        </a:rPr>
                        <a:t>JSP/JSTL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1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Кудинов/Спутай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12.Окт</a:t>
                      </a:r>
                      <a:endParaRPr lang="ru-RU" sz="11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 b="0" kern="120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0.3</a:t>
                      </a:r>
                      <a:endParaRPr lang="ru-RU" sz="11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 b="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16:00</a:t>
                      </a:r>
                      <a:endParaRPr lang="ru-RU" sz="11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464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Tele-GroteskNor (Body)"/>
                        </a:rPr>
                        <a:t>Frontend 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1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Губарев/Зонов 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16.Окт</a:t>
                      </a:r>
                      <a:endParaRPr lang="ru-RU" sz="11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 b="0" kern="120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0.3</a:t>
                      </a:r>
                      <a:endParaRPr lang="ru-RU" sz="11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 b="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16:00</a:t>
                      </a:r>
                      <a:endParaRPr lang="ru-RU" sz="11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464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Tele-GroteskNor (Body)"/>
                        </a:rPr>
                        <a:t>Test Frameworks, Exceptions, Logging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1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Спутай/Прендота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19.Окт</a:t>
                      </a:r>
                      <a:endParaRPr lang="ru-RU" sz="11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 b="0" kern="120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0.3</a:t>
                      </a:r>
                      <a:endParaRPr lang="ru-RU" sz="11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 b="0" kern="120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16:00</a:t>
                      </a:r>
                      <a:endParaRPr lang="ru-RU" sz="1100" b="0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1464">
                <a:tc>
                  <a:txBody>
                    <a:bodyPr/>
                    <a:lstStyle/>
                    <a:p>
                      <a:pPr rtl="0" fontAlgn="b"/>
                      <a:r>
                        <a:rPr lang="ru-RU" sz="1100" b="1" dirty="0">
                          <a:solidFill>
                            <a:srgbClr val="000000"/>
                          </a:solidFill>
                          <a:effectLst/>
                          <a:latin typeface="Tele-GroteskNor (Body)"/>
                        </a:rPr>
                        <a:t>Показ работ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1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Все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 b="1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23.Окт</a:t>
                      </a:r>
                      <a:endParaRPr lang="ru-RU" sz="11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 b="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0.3</a:t>
                      </a:r>
                      <a:endParaRPr lang="ru-RU" sz="11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 b="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16:00</a:t>
                      </a:r>
                      <a:endParaRPr lang="ru-RU" sz="11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464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Tele-GroteskNor (Body)"/>
                        </a:rPr>
                        <a:t>Webservices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Tele-GroteskNor (Body)"/>
                        </a:rPr>
                        <a:t> (SOAP+REST)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1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Булов/Макаревич  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26.Окт</a:t>
                      </a:r>
                      <a:endParaRPr lang="ru-RU" sz="11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 b="0" kern="120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0.3</a:t>
                      </a:r>
                      <a:endParaRPr lang="ru-RU" sz="11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 b="0" kern="120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16:00</a:t>
                      </a:r>
                      <a:endParaRPr lang="ru-RU" sz="1100" b="0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1464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Tele-GroteskNor (Body)"/>
                        </a:rPr>
                        <a:t>EJB + MQ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1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Булов/</a:t>
                      </a:r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</a:t>
                      </a:r>
                      <a:r>
                        <a:rPr lang="ru-RU" sz="11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фимов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30.Окт</a:t>
                      </a:r>
                      <a:endParaRPr lang="ru-RU" sz="11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 b="0" kern="120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0.3</a:t>
                      </a:r>
                      <a:endParaRPr lang="ru-RU" sz="11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 b="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16:00</a:t>
                      </a:r>
                      <a:endParaRPr lang="ru-RU" sz="11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1464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Tele-GroteskNor (Body)"/>
                        </a:rPr>
                        <a:t>JSF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1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Спутай/Двинянин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02.Ноя</a:t>
                      </a:r>
                      <a:endParaRPr lang="ru-RU" sz="11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 b="0" kern="120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0.3</a:t>
                      </a:r>
                      <a:endParaRPr lang="ru-RU" sz="11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 b="0" kern="120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16:00</a:t>
                      </a:r>
                      <a:endParaRPr lang="ru-RU" sz="1100" b="0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1464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Tele-GroteskNor (Body)"/>
                        </a:rPr>
                        <a:t>Angular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1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Финкельштейн/Рудкова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07.Ноя</a:t>
                      </a:r>
                      <a:endParaRPr lang="ru-RU" sz="11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 b="0" kern="120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0.3</a:t>
                      </a:r>
                      <a:endParaRPr lang="ru-RU" sz="11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 b="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16:00</a:t>
                      </a:r>
                      <a:endParaRPr lang="ru-RU" sz="11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1464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Tele-GroteskNor (Body)"/>
                        </a:rPr>
                        <a:t>Web security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1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Двинянин/Финкельштейн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09.Ноя</a:t>
                      </a:r>
                      <a:endParaRPr lang="ru-RU" sz="11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 b="0" kern="120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0.3</a:t>
                      </a:r>
                      <a:endParaRPr lang="ru-RU" sz="11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 b="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16:00</a:t>
                      </a:r>
                      <a:endParaRPr lang="ru-RU" sz="11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1464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Tele-GroteskNor (Body)"/>
                        </a:rPr>
                        <a:t>Docker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1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Круглов/Макаревич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13.Ноя</a:t>
                      </a:r>
                      <a:endParaRPr lang="ru-RU" sz="11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 b="0" kern="120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0.3</a:t>
                      </a:r>
                      <a:endParaRPr lang="ru-RU" sz="11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 b="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16:00</a:t>
                      </a:r>
                      <a:endParaRPr lang="ru-RU" sz="11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1464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Tele-GroteskNor (Body)"/>
                        </a:rPr>
                        <a:t>Microservices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Tele-GroteskNor (Body)"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1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Потехин/Карнов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16.Ноя</a:t>
                      </a:r>
                      <a:endParaRPr lang="ru-RU" sz="11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 b="0" kern="120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0.3</a:t>
                      </a:r>
                      <a:endParaRPr lang="ru-RU" sz="11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 b="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16:00</a:t>
                      </a:r>
                      <a:endParaRPr lang="ru-RU" sz="11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1464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Tele-GroteskNor (Body)"/>
                        </a:rPr>
                        <a:t>Multithreading &amp; Concurrency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1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Ефимов/Ярцев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20.Ноя</a:t>
                      </a:r>
                      <a:endParaRPr lang="ru-RU" sz="11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 b="0" kern="120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0.3</a:t>
                      </a:r>
                      <a:endParaRPr lang="ru-RU" sz="11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 b="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16:00</a:t>
                      </a:r>
                      <a:endParaRPr lang="ru-RU" sz="11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1464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Tele-GroteskNor (Body)"/>
                        </a:rPr>
                        <a:t>Testing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1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Варгин/Ярцев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23.Ноя</a:t>
                      </a:r>
                      <a:endParaRPr lang="ru-RU" sz="11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 b="0" kern="120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0.3</a:t>
                      </a:r>
                      <a:endParaRPr lang="ru-RU" sz="11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 b="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16:00</a:t>
                      </a:r>
                      <a:endParaRPr lang="ru-RU" sz="11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61464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Tele-GroteskNor (Body)"/>
                        </a:rPr>
                        <a:t>Software Development Processes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1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Строкан/Шульгин 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27.Ноя</a:t>
                      </a:r>
                      <a:endParaRPr lang="ru-RU" sz="11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 b="0" kern="120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0.3</a:t>
                      </a:r>
                      <a:endParaRPr lang="ru-RU" sz="11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 b="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16:00</a:t>
                      </a:r>
                      <a:endParaRPr lang="ru-RU" sz="11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61464">
                <a:tc>
                  <a:txBody>
                    <a:bodyPr/>
                    <a:lstStyle/>
                    <a:p>
                      <a:pPr rtl="0" fontAlgn="b"/>
                      <a:r>
                        <a:rPr lang="ru-RU" sz="1100" b="1" dirty="0">
                          <a:solidFill>
                            <a:srgbClr val="000000"/>
                          </a:solidFill>
                          <a:effectLst/>
                          <a:latin typeface="Tele-GroteskNor (Body)"/>
                        </a:rPr>
                        <a:t>Показ работ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1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Все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 b="1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30.Ноя</a:t>
                      </a:r>
                      <a:endParaRPr lang="ru-RU" sz="11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 b="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0.3</a:t>
                      </a:r>
                      <a:endParaRPr lang="ru-RU" sz="11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 b="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16:00</a:t>
                      </a:r>
                      <a:endParaRPr lang="ru-RU" sz="11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  <a:cs typeface="Arial" charset="0"/>
              </a:rPr>
              <a:t>Системы контроля версий (</a:t>
            </a:r>
            <a:r>
              <a:rPr lang="en-US" dirty="0">
                <a:effectLst/>
                <a:cs typeface="Arial" charset="0"/>
              </a:rPr>
              <a:t>VCS/SCM</a:t>
            </a:r>
            <a:r>
              <a:rPr lang="ru-RU" dirty="0">
                <a:effectLst/>
                <a:cs typeface="Arial" charset="0"/>
              </a:rPr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ru-RU" sz="2800" dirty="0"/>
              <a:t>Могут делать слияние конкурирующих изменений</a:t>
            </a:r>
          </a:p>
          <a:p>
            <a:pPr>
              <a:lnSpc>
                <a:spcPct val="100000"/>
              </a:lnSpc>
            </a:pPr>
            <a:r>
              <a:rPr lang="ru-RU" sz="2800" dirty="0"/>
              <a:t>Большинство алгоритмов слияния плохо обрабатывает бинарные файлы</a:t>
            </a:r>
          </a:p>
          <a:p>
            <a:pPr>
              <a:lnSpc>
                <a:spcPct val="100000"/>
              </a:lnSpc>
            </a:pPr>
            <a:r>
              <a:rPr lang="ru-RU" sz="2800" dirty="0"/>
              <a:t>Могут выполнять откат изменений до указанной ревизии</a:t>
            </a:r>
          </a:p>
          <a:p>
            <a:pPr>
              <a:lnSpc>
                <a:spcPct val="100000"/>
              </a:lnSpc>
            </a:pPr>
            <a:r>
              <a:rPr lang="ru-RU" sz="2800" dirty="0"/>
              <a:t>Как правило позволяют работать с несколькими ветвями разработки и переключаться между ними</a:t>
            </a:r>
          </a:p>
          <a:p>
            <a:pPr>
              <a:lnSpc>
                <a:spcPct val="100000"/>
              </a:lnSpc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3760A2-4AA7-43C4-AD3F-6EC669C21E42}" type="slidenum">
              <a:rPr lang="de-DE" smtClean="0"/>
              <a:pPr>
                <a:defRPr/>
              </a:pPr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549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/>
                <a:cs typeface="Arial" charset="0"/>
              </a:rPr>
              <a:t>Системы контроля версий: глоссарий (1</a:t>
            </a:r>
            <a:r>
              <a:rPr lang="en-US" dirty="0" smtClean="0">
                <a:effectLst/>
                <a:cs typeface="Arial" charset="0"/>
              </a:rPr>
              <a:t>/2</a:t>
            </a:r>
            <a:r>
              <a:rPr lang="ru-RU" dirty="0" smtClean="0">
                <a:effectLst/>
                <a:cs typeface="Arial" charset="0"/>
              </a:rPr>
              <a:t>)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620713"/>
            <a:ext cx="8658225" cy="54006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2400" dirty="0" smtClean="0">
                <a:solidFill>
                  <a:schemeClr val="tx2"/>
                </a:solidFill>
              </a:rPr>
              <a:t>Branch</a:t>
            </a:r>
            <a:r>
              <a:rPr lang="ru-RU" sz="2400" dirty="0" smtClean="0"/>
              <a:t>. Направление разработки, независимое от других. Ветвь представляет собой копию части хранилища, в которую можно вносить свои изменения, не влияющие на другие ветви. Документы в разных ветвях имеют одинаковую историю до ветвления и разные — после.</a:t>
            </a:r>
          </a:p>
          <a:p>
            <a:pPr>
              <a:lnSpc>
                <a:spcPct val="100000"/>
              </a:lnSpc>
            </a:pPr>
            <a:r>
              <a:rPr lang="ru-RU" sz="2400" dirty="0" smtClean="0">
                <a:solidFill>
                  <a:schemeClr val="tx2"/>
                </a:solidFill>
              </a:rPr>
              <a:t>Сheck-in, commit</a:t>
            </a:r>
            <a:r>
              <a:rPr lang="ru-RU" sz="2400" dirty="0" smtClean="0"/>
              <a:t>. Создание новой версии, фиксация изменений. Распространение изменений, сделанных в рабочей копии, на хранилище документов. </a:t>
            </a:r>
          </a:p>
          <a:p>
            <a:pPr>
              <a:lnSpc>
                <a:spcPct val="100000"/>
              </a:lnSpc>
            </a:pPr>
            <a:r>
              <a:rPr lang="ru-RU" sz="2400" dirty="0" smtClean="0">
                <a:solidFill>
                  <a:schemeClr val="tx2"/>
                </a:solidFill>
              </a:rPr>
              <a:t>Сheck-out, clone</a:t>
            </a:r>
            <a:r>
              <a:rPr lang="ru-RU" sz="2400" dirty="0" smtClean="0"/>
              <a:t>. Извлечение документа из хранилища и создание рабочей копии.</a:t>
            </a:r>
          </a:p>
          <a:p>
            <a:pPr>
              <a:lnSpc>
                <a:spcPct val="100000"/>
              </a:lnSpc>
            </a:pPr>
            <a:r>
              <a:rPr lang="ru-RU" sz="2400" dirty="0" smtClean="0">
                <a:solidFill>
                  <a:schemeClr val="tx2"/>
                </a:solidFill>
              </a:rPr>
              <a:t>Conflict</a:t>
            </a:r>
            <a:r>
              <a:rPr lang="ru-RU" sz="2400" dirty="0" smtClean="0"/>
              <a:t>. Конфликт — ситуация, когда несколько пользователей сделали изменения одного и того же участка документа.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/>
                <a:cs typeface="Arial" charset="0"/>
              </a:rPr>
              <a:t>Системы контроля версий: глоссарий (</a:t>
            </a:r>
            <a:r>
              <a:rPr lang="en-US" dirty="0" smtClean="0">
                <a:effectLst/>
                <a:cs typeface="Arial" charset="0"/>
              </a:rPr>
              <a:t>2/2</a:t>
            </a:r>
            <a:r>
              <a:rPr lang="ru-RU" dirty="0" smtClean="0">
                <a:effectLst/>
                <a:cs typeface="Arial" charset="0"/>
              </a:rPr>
              <a:t>)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620713"/>
            <a:ext cx="8658225" cy="54006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2400" dirty="0" smtClean="0">
                <a:solidFill>
                  <a:schemeClr val="tx2"/>
                </a:solidFill>
              </a:rPr>
              <a:t>Head.</a:t>
            </a:r>
            <a:r>
              <a:rPr lang="ru-RU" sz="2400" dirty="0" smtClean="0"/>
              <a:t> Основная версия — самая свежая версия для ветви/ствола, находящаяся в хранилище. Сколько ветвей, столько основных версий.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chemeClr val="tx2"/>
                </a:solidFill>
              </a:rPr>
              <a:t>M</a:t>
            </a:r>
            <a:r>
              <a:rPr lang="ru-RU" sz="2400" dirty="0" smtClean="0">
                <a:solidFill>
                  <a:schemeClr val="tx2"/>
                </a:solidFill>
              </a:rPr>
              <a:t>erge, integration.</a:t>
            </a:r>
            <a:r>
              <a:rPr lang="ru-RU" sz="2400" dirty="0" smtClean="0"/>
              <a:t> Слияние — объединение независимых изменений в единую версию документа. Осуществляется, когда два человека изменили один и тот же файл или при переносе изменений из одной ветки в другую.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chemeClr val="tx2"/>
                </a:solidFill>
              </a:rPr>
              <a:t>R</a:t>
            </a:r>
            <a:r>
              <a:rPr lang="ru-RU" sz="2400" dirty="0" smtClean="0">
                <a:solidFill>
                  <a:schemeClr val="tx2"/>
                </a:solidFill>
              </a:rPr>
              <a:t>epository.</a:t>
            </a:r>
            <a:r>
              <a:rPr lang="ru-RU" sz="2400" dirty="0" smtClean="0"/>
              <a:t> Хранилище документов — место, где система управления версиями хранит все документы вместе с историей их изменения и другой служебной информацией.</a:t>
            </a:r>
          </a:p>
          <a:p>
            <a:pPr>
              <a:lnSpc>
                <a:spcPct val="100000"/>
              </a:lnSpc>
            </a:pPr>
            <a:r>
              <a:rPr lang="ru-RU" sz="2400" dirty="0" smtClean="0">
                <a:solidFill>
                  <a:schemeClr val="tx2"/>
                </a:solidFill>
              </a:rPr>
              <a:t>Revision.</a:t>
            </a:r>
            <a:r>
              <a:rPr lang="ru-RU" sz="2400" dirty="0" smtClean="0"/>
              <a:t> Версия документа. Системы управления версиями различают версии по номерам</a:t>
            </a:r>
            <a:r>
              <a:rPr lang="en-US" sz="2400" dirty="0" smtClean="0"/>
              <a:t> </a:t>
            </a:r>
            <a:r>
              <a:rPr lang="ru-RU" sz="2400" dirty="0" smtClean="0"/>
              <a:t>или хэшам, которые назначаются автоматически.</a:t>
            </a:r>
          </a:p>
        </p:txBody>
      </p:sp>
    </p:spTree>
    <p:extLst>
      <p:ext uri="{BB962C8B-B14F-4D97-AF65-F5344CB8AC3E}">
        <p14:creationId xmlns:p14="http://schemas.microsoft.com/office/powerpoint/2010/main" val="47443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>
                <a:effectLst/>
                <a:cs typeface="Arial" charset="0"/>
              </a:rPr>
              <a:t>Системы контроля версий: рабочий цикл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20713"/>
            <a:ext cx="8532813" cy="54006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2400" dirty="0" smtClean="0">
                <a:solidFill>
                  <a:schemeClr val="tx2"/>
                </a:solidFill>
              </a:rPr>
              <a:t>Создание рабочей копии</a:t>
            </a:r>
            <a:r>
              <a:rPr lang="ru-RU" sz="2400" dirty="0" smtClean="0"/>
              <a:t>. Операция выполняется однократно.</a:t>
            </a:r>
          </a:p>
          <a:p>
            <a:pPr>
              <a:lnSpc>
                <a:spcPct val="100000"/>
              </a:lnSpc>
            </a:pPr>
            <a:endParaRPr lang="ru-RU" sz="2400" dirty="0" smtClean="0"/>
          </a:p>
          <a:p>
            <a:pPr>
              <a:lnSpc>
                <a:spcPct val="100000"/>
              </a:lnSpc>
            </a:pPr>
            <a:r>
              <a:rPr lang="ru-RU" sz="2400" dirty="0" smtClean="0">
                <a:solidFill>
                  <a:schemeClr val="tx2"/>
                </a:solidFill>
              </a:rPr>
              <a:t>Обновление рабочей копии</a:t>
            </a:r>
            <a:r>
              <a:rPr lang="ru-RU" sz="2400" dirty="0" smtClean="0"/>
              <a:t>. Операцию обновления (</a:t>
            </a:r>
            <a:r>
              <a:rPr lang="en-US" sz="2400" dirty="0" smtClean="0">
                <a:solidFill>
                  <a:schemeClr val="tx2"/>
                </a:solidFill>
              </a:rPr>
              <a:t>update</a:t>
            </a:r>
            <a:r>
              <a:rPr lang="ru-RU" sz="2400" dirty="0" smtClean="0"/>
              <a:t>) рабочей копии необходимо выполнять регулярно.</a:t>
            </a:r>
          </a:p>
          <a:p>
            <a:pPr>
              <a:lnSpc>
                <a:spcPct val="100000"/>
              </a:lnSpc>
            </a:pPr>
            <a:endParaRPr lang="ru-RU" sz="2400" dirty="0" smtClean="0"/>
          </a:p>
          <a:p>
            <a:pPr>
              <a:lnSpc>
                <a:spcPct val="100000"/>
              </a:lnSpc>
            </a:pPr>
            <a:r>
              <a:rPr lang="ru-RU" sz="2400" dirty="0" smtClean="0"/>
              <a:t> </a:t>
            </a:r>
            <a:r>
              <a:rPr lang="ru-RU" sz="2400" dirty="0" smtClean="0">
                <a:solidFill>
                  <a:schemeClr val="tx2"/>
                </a:solidFill>
              </a:rPr>
              <a:t>Модификация проекта</a:t>
            </a:r>
            <a:r>
              <a:rPr lang="ru-RU" sz="2400" dirty="0" smtClean="0"/>
              <a:t>. Работа производится локально и не требует обращений к серверу VCS.</a:t>
            </a:r>
          </a:p>
          <a:p>
            <a:pPr>
              <a:lnSpc>
                <a:spcPct val="100000"/>
              </a:lnSpc>
            </a:pPr>
            <a:endParaRPr lang="ru-RU" sz="2400" dirty="0" smtClean="0"/>
          </a:p>
          <a:p>
            <a:pPr>
              <a:lnSpc>
                <a:spcPct val="100000"/>
              </a:lnSpc>
            </a:pPr>
            <a:r>
              <a:rPr lang="ru-RU" sz="2400" dirty="0" smtClean="0">
                <a:solidFill>
                  <a:schemeClr val="tx2"/>
                </a:solidFill>
              </a:rPr>
              <a:t>Фиксация изменений</a:t>
            </a:r>
            <a:r>
              <a:rPr lang="ru-RU" sz="2400" dirty="0" smtClean="0"/>
              <a:t>. По завершению очередного этапа работ, разработчик фиксирует (</a:t>
            </a:r>
            <a:r>
              <a:rPr lang="ru-RU" sz="2400" dirty="0" smtClean="0">
                <a:solidFill>
                  <a:schemeClr val="tx2"/>
                </a:solidFill>
              </a:rPr>
              <a:t>commit</a:t>
            </a:r>
            <a:r>
              <a:rPr lang="ru-RU" sz="2400" dirty="0" smtClean="0"/>
              <a:t>) свои изменения, передавая их на сервер.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>
                <a:effectLst/>
                <a:cs typeface="Arial" charset="0"/>
              </a:rPr>
              <a:t>Системы контроля версий: рабочий цикл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5175"/>
            <a:ext cx="8532813" cy="1150938"/>
          </a:xfrm>
        </p:spPr>
        <p:txBody>
          <a:bodyPr/>
          <a:lstStyle/>
          <a:p>
            <a:r>
              <a:rPr lang="ru-RU" sz="2400" dirty="0" smtClean="0"/>
              <a:t>Процесс работы в команде двух разработчиков:</a:t>
            </a:r>
          </a:p>
        </p:txBody>
      </p:sp>
      <p:pic>
        <p:nvPicPr>
          <p:cNvPr id="3277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450" y="1484313"/>
            <a:ext cx="6553200" cy="438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>
                <a:effectLst/>
                <a:cs typeface="Arial" charset="0"/>
              </a:rPr>
              <a:t>Централизованные системы контроля версий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5175"/>
            <a:ext cx="8532813" cy="1727200"/>
          </a:xfrm>
        </p:spPr>
        <p:txBody>
          <a:bodyPr/>
          <a:lstStyle/>
          <a:p>
            <a:r>
              <a:rPr lang="ru-RU" sz="2400" smtClean="0"/>
              <a:t>Весь обмен изменениями происходит через центральный репозиторий (сервер)</a:t>
            </a:r>
          </a:p>
          <a:p>
            <a:r>
              <a:rPr lang="ru-RU" sz="2400" smtClean="0"/>
              <a:t>Позволяют вести сквозную последовательную нумерацию ревизий</a:t>
            </a:r>
          </a:p>
          <a:p>
            <a:r>
              <a:rPr lang="ru-RU" sz="2400" smtClean="0"/>
              <a:t>Хорошо работают для проектов с жесткой вертикалью управления</a:t>
            </a:r>
          </a:p>
        </p:txBody>
      </p:sp>
      <p:pic>
        <p:nvPicPr>
          <p:cNvPr id="33795" name="Picture 5" descr="CentralizedVC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8038" y="2565400"/>
            <a:ext cx="4895850" cy="295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6" name="Rectangle 6"/>
          <p:cNvSpPr>
            <a:spLocks noChangeArrowheads="1"/>
          </p:cNvSpPr>
          <p:nvPr/>
        </p:nvSpPr>
        <p:spPr bwMode="gray">
          <a:xfrm>
            <a:off x="323850" y="2492375"/>
            <a:ext cx="331152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>
                <a:latin typeface="Arial Narrow" pitchFamily="34" charset="0"/>
              </a:rPr>
              <a:t>Примеры</a:t>
            </a:r>
          </a:p>
          <a:p>
            <a:pPr marL="582613" lvl="1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en-US" sz="2400">
                <a:latin typeface="Arial Narrow" pitchFamily="34" charset="0"/>
              </a:rPr>
              <a:t>CVS</a:t>
            </a:r>
          </a:p>
          <a:p>
            <a:pPr marL="582613" lvl="1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en-US" sz="2400">
                <a:latin typeface="Arial Narrow" pitchFamily="34" charset="0"/>
              </a:rPr>
              <a:t>SVN</a:t>
            </a:r>
          </a:p>
          <a:p>
            <a:pPr marL="582613" lvl="1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en-US" sz="2400">
                <a:latin typeface="Arial Narrow" pitchFamily="34" charset="0"/>
              </a:rPr>
              <a:t>ClearCase</a:t>
            </a:r>
          </a:p>
          <a:p>
            <a:pPr marL="582613" lvl="1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en-US" sz="2400">
                <a:latin typeface="Arial Narrow" pitchFamily="34" charset="0"/>
              </a:rPr>
              <a:t>Perforce</a:t>
            </a:r>
            <a:endParaRPr lang="ru-RU" sz="240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>
                <a:effectLst/>
                <a:cs typeface="Arial" charset="0"/>
              </a:rPr>
              <a:t>Распределенные системы контроля версий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549275"/>
            <a:ext cx="8513763" cy="1295400"/>
          </a:xfrm>
        </p:spPr>
        <p:txBody>
          <a:bodyPr/>
          <a:lstStyle/>
          <a:p>
            <a:r>
              <a:rPr lang="ru-RU" sz="2400" dirty="0" smtClean="0"/>
              <a:t>Позволяют делать частичную интеграцию изменений непосредственно от автора или коллег без участия центрального репозитория (которого вообще может не быть)</a:t>
            </a:r>
          </a:p>
        </p:txBody>
      </p:sp>
      <p:pic>
        <p:nvPicPr>
          <p:cNvPr id="34819" name="Picture 5" descr="DistributedVCS_Comple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8400" y="1989138"/>
            <a:ext cx="5000625" cy="407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0" name="Rectangle 6"/>
          <p:cNvSpPr>
            <a:spLocks noChangeArrowheads="1"/>
          </p:cNvSpPr>
          <p:nvPr/>
        </p:nvSpPr>
        <p:spPr bwMode="gray">
          <a:xfrm>
            <a:off x="323850" y="2133600"/>
            <a:ext cx="331152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>
                <a:latin typeface="Arial Narrow" pitchFamily="34" charset="0"/>
              </a:rPr>
              <a:t>Хорошо работают для децентрализованных по управлению</a:t>
            </a:r>
            <a:r>
              <a:rPr lang="en-US" sz="2400">
                <a:latin typeface="Arial Narrow" pitchFamily="34" charset="0"/>
              </a:rPr>
              <a:t> </a:t>
            </a:r>
            <a:r>
              <a:rPr lang="ru-RU" sz="2400">
                <a:latin typeface="Arial Narrow" pitchFamily="34" charset="0"/>
              </a:rPr>
              <a:t>либо сильно разветвленных (</a:t>
            </a:r>
            <a:r>
              <a:rPr lang="en-US" sz="2400">
                <a:latin typeface="Arial Narrow" pitchFamily="34" charset="0"/>
              </a:rPr>
              <a:t>fork</a:t>
            </a:r>
            <a:r>
              <a:rPr lang="ru-RU" sz="2400">
                <a:latin typeface="Arial Narrow" pitchFamily="34" charset="0"/>
              </a:rPr>
              <a:t>) проектов</a:t>
            </a: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>
                <a:latin typeface="Arial Narrow" pitchFamily="34" charset="0"/>
              </a:rPr>
              <a:t>Примеры</a:t>
            </a:r>
          </a:p>
          <a:p>
            <a:pPr marL="582613" lvl="1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en-US" sz="2400">
                <a:latin typeface="Arial Narrow" pitchFamily="34" charset="0"/>
              </a:rPr>
              <a:t>Git</a:t>
            </a:r>
          </a:p>
          <a:p>
            <a:pPr marL="582613" lvl="1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en-US" sz="2400">
                <a:latin typeface="Arial Narrow" pitchFamily="34" charset="0"/>
              </a:rPr>
              <a:t>Mercurial</a:t>
            </a:r>
          </a:p>
          <a:p>
            <a:pPr marL="582613" lvl="1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en-US" sz="2400">
                <a:latin typeface="Arial Narrow" pitchFamily="34" charset="0"/>
              </a:rPr>
              <a:t>Bazaar</a:t>
            </a:r>
            <a:endParaRPr lang="ru-RU" sz="240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  <a:cs typeface="Arial" charset="0"/>
              </a:rPr>
              <a:t>Subversion (SVN)</a:t>
            </a:r>
            <a:endParaRPr lang="ru-RU" smtClean="0">
              <a:effectLst/>
              <a:cs typeface="Arial" charset="0"/>
            </a:endParaRP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20713"/>
            <a:ext cx="8532813" cy="5400675"/>
          </a:xfrm>
        </p:spPr>
        <p:txBody>
          <a:bodyPr/>
          <a:lstStyle/>
          <a:p>
            <a:r>
              <a:rPr lang="ru-RU" sz="2400" dirty="0" smtClean="0"/>
              <a:t>Централизованная система контроля версий, </a:t>
            </a:r>
            <a:endParaRPr lang="en-US" sz="2400" dirty="0" smtClean="0"/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   </a:t>
            </a:r>
            <a:r>
              <a:rPr lang="ru-RU" sz="2400" dirty="0" smtClean="0"/>
              <a:t>свободная даже для коммерческого использования</a:t>
            </a:r>
          </a:p>
          <a:p>
            <a:r>
              <a:rPr lang="ru-RU" sz="2400" dirty="0" smtClean="0"/>
              <a:t>Создавалась для преодоления недостатков </a:t>
            </a:r>
            <a:r>
              <a:rPr lang="en-US" sz="2400" dirty="0" smtClean="0"/>
              <a:t>CVS</a:t>
            </a:r>
            <a:endParaRPr lang="ru-RU" sz="2400" dirty="0" smtClean="0"/>
          </a:p>
          <a:p>
            <a:r>
              <a:rPr lang="ru-RU" sz="2400" dirty="0" smtClean="0"/>
              <a:t>Много лет была(и есть) </a:t>
            </a:r>
            <a:r>
              <a:rPr lang="en-US" sz="2400" dirty="0" smtClean="0"/>
              <a:t>de-facto </a:t>
            </a:r>
            <a:r>
              <a:rPr lang="ru-RU" sz="2400" dirty="0" smtClean="0"/>
              <a:t>стандартом для разработчиков</a:t>
            </a:r>
          </a:p>
          <a:p>
            <a:r>
              <a:rPr lang="ru-RU" sz="2400" u="sng" dirty="0" smtClean="0"/>
              <a:t>Преимущества:</a:t>
            </a:r>
          </a:p>
          <a:p>
            <a:pPr lvl="1"/>
            <a:r>
              <a:rPr lang="ru-RU" sz="2400" dirty="0" smtClean="0"/>
              <a:t>Легко и быстро осваивается</a:t>
            </a:r>
          </a:p>
          <a:p>
            <a:pPr lvl="1"/>
            <a:r>
              <a:rPr lang="ru-RU" sz="2400" dirty="0" smtClean="0"/>
              <a:t>Хорошая интеграция с самым разным софтом</a:t>
            </a:r>
          </a:p>
          <a:p>
            <a:r>
              <a:rPr lang="ru-RU" sz="2400" u="sng" dirty="0" smtClean="0"/>
              <a:t>Недостатки:</a:t>
            </a:r>
          </a:p>
          <a:p>
            <a:pPr lvl="1"/>
            <a:r>
              <a:rPr lang="ru-RU" sz="2400" dirty="0" smtClean="0"/>
              <a:t>Слияние веток может быть очень трудоемким</a:t>
            </a:r>
          </a:p>
          <a:p>
            <a:pPr lvl="1"/>
            <a:r>
              <a:rPr lang="ru-RU" sz="2400" dirty="0" smtClean="0"/>
              <a:t>Однажды добавленную в репозиторий информацию удалить оттуда уже нельзя</a:t>
            </a:r>
            <a:endParaRPr lang="en-US" sz="2400" dirty="0" smtClean="0"/>
          </a:p>
          <a:p>
            <a:pPr lvl="1"/>
            <a:r>
              <a:rPr lang="ru-RU" sz="2400" dirty="0" smtClean="0"/>
              <a:t>Нет возможности ассоциировать одну рабочую копию с несколькими репозиториями</a:t>
            </a:r>
          </a:p>
          <a:p>
            <a:endParaRPr lang="ru-RU" sz="2400" dirty="0" smtClean="0"/>
          </a:p>
          <a:p>
            <a:endParaRPr lang="ru-RU" dirty="0" smtClean="0"/>
          </a:p>
        </p:txBody>
      </p:sp>
      <p:pic>
        <p:nvPicPr>
          <p:cNvPr id="35843" name="Picture 5" descr="sv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750" y="620713"/>
            <a:ext cx="1295400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  <a:cs typeface="Arial" charset="0"/>
              </a:rPr>
              <a:t>Git</a:t>
            </a:r>
            <a:endParaRPr lang="ru-RU" smtClean="0">
              <a:effectLst/>
              <a:cs typeface="Arial" charset="0"/>
            </a:endParaRP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549275"/>
            <a:ext cx="8532813" cy="3455988"/>
          </a:xfrm>
        </p:spPr>
        <p:txBody>
          <a:bodyPr/>
          <a:lstStyle/>
          <a:p>
            <a:r>
              <a:rPr lang="ru-RU" sz="2200" dirty="0" smtClean="0"/>
              <a:t>Распределенная система контроля версий с  открытым исходным кодом</a:t>
            </a:r>
          </a:p>
          <a:p>
            <a:r>
              <a:rPr lang="ru-RU" sz="2200" dirty="0" smtClean="0"/>
              <a:t>Первоначально создавалась для ядра </a:t>
            </a:r>
            <a:r>
              <a:rPr lang="en-US" sz="2200" dirty="0" smtClean="0"/>
              <a:t>Linux</a:t>
            </a:r>
          </a:p>
          <a:p>
            <a:r>
              <a:rPr lang="ru-RU" sz="2200" u="sng" dirty="0" smtClean="0"/>
              <a:t>Преимущества:</a:t>
            </a:r>
          </a:p>
          <a:p>
            <a:pPr lvl="1"/>
            <a:r>
              <a:rPr lang="ru-RU" sz="2200" dirty="0" smtClean="0"/>
              <a:t>Легкость работаты с ветками</a:t>
            </a:r>
          </a:p>
          <a:p>
            <a:pPr lvl="1"/>
            <a:r>
              <a:rPr lang="ru-RU" sz="2200" dirty="0" smtClean="0"/>
              <a:t>Поддержка любого количества удаленных репозиториев</a:t>
            </a:r>
          </a:p>
          <a:p>
            <a:pPr lvl="1"/>
            <a:r>
              <a:rPr lang="ru-RU" sz="2200" dirty="0" smtClean="0"/>
              <a:t>Впечатляющая производительность</a:t>
            </a:r>
          </a:p>
          <a:p>
            <a:pPr lvl="1"/>
            <a:r>
              <a:rPr lang="en-US" sz="2200" dirty="0" err="1" smtClean="0"/>
              <a:t>Github</a:t>
            </a:r>
            <a:endParaRPr lang="ru-RU" sz="2200" dirty="0" smtClean="0"/>
          </a:p>
          <a:p>
            <a:r>
              <a:rPr lang="ru-RU" sz="2200" u="sng" dirty="0" smtClean="0"/>
              <a:t>Недостатки:</a:t>
            </a:r>
          </a:p>
          <a:p>
            <a:pPr lvl="1"/>
            <a:r>
              <a:rPr lang="ru-RU" sz="2200" dirty="0" smtClean="0"/>
              <a:t>Высокий порог вхождения</a:t>
            </a:r>
          </a:p>
          <a:p>
            <a:pPr lvl="1"/>
            <a:r>
              <a:rPr lang="ru-RU" sz="2200" dirty="0" smtClean="0"/>
              <a:t>Слабая поддержка многомодульных проектов</a:t>
            </a:r>
          </a:p>
        </p:txBody>
      </p:sp>
      <p:pic>
        <p:nvPicPr>
          <p:cNvPr id="36868" name="Picture 7" descr="git-basicwf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4508500"/>
            <a:ext cx="7848600" cy="148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0834" name="Picture 2" descr="Картинки по запросу gi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908720"/>
            <a:ext cx="1160015" cy="1160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ffectLst/>
                <a:cs typeface="Arial" charset="0"/>
              </a:rPr>
              <a:t>Practice #</a:t>
            </a:r>
            <a:r>
              <a:rPr lang="ru-RU" dirty="0">
                <a:effectLst/>
                <a:cs typeface="Arial" charset="0"/>
              </a:rPr>
              <a:t>3</a:t>
            </a:r>
            <a:r>
              <a:rPr lang="en-US" dirty="0" smtClean="0">
                <a:effectLst/>
                <a:cs typeface="Arial" charset="0"/>
              </a:rPr>
              <a:t> – </a:t>
            </a:r>
            <a:r>
              <a:rPr lang="ru-RU" dirty="0" smtClean="0">
                <a:effectLst/>
                <a:cs typeface="Arial" charset="0"/>
              </a:rPr>
              <a:t>создание своего </a:t>
            </a:r>
            <a:r>
              <a:rPr lang="ru-RU" dirty="0" err="1" smtClean="0">
                <a:effectLst/>
                <a:cs typeface="Arial" charset="0"/>
              </a:rPr>
              <a:t>репозитория</a:t>
            </a:r>
            <a:endParaRPr lang="ru-RU" dirty="0" smtClean="0">
              <a:effectLst/>
              <a:cs typeface="Arial" charset="0"/>
            </a:endParaRP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z="2800" dirty="0" smtClean="0"/>
              <a:t>Зарегистрироваться на </a:t>
            </a:r>
            <a:r>
              <a:rPr lang="en-US" sz="2800" dirty="0">
                <a:hlinkClick r:id="rId2"/>
              </a:rPr>
              <a:t>https://github.com</a:t>
            </a:r>
            <a:r>
              <a:rPr lang="en-US" sz="2800" dirty="0" smtClean="0">
                <a:hlinkClick r:id="rId2"/>
              </a:rPr>
              <a:t>/</a:t>
            </a:r>
            <a:r>
              <a:rPr lang="ru-RU" sz="2800" dirty="0" smtClean="0"/>
              <a:t> </a:t>
            </a:r>
          </a:p>
          <a:p>
            <a:pPr eaLnBrk="1" hangingPunct="1"/>
            <a:r>
              <a:rPr lang="ru-RU" sz="2800" dirty="0" smtClean="0"/>
              <a:t>Создать новый </a:t>
            </a:r>
            <a:r>
              <a:rPr lang="ru-RU" sz="2800" dirty="0" err="1" smtClean="0"/>
              <a:t>репозиторий</a:t>
            </a:r>
            <a:r>
              <a:rPr lang="ru-RU" sz="2800" dirty="0" smtClean="0"/>
              <a:t>.</a:t>
            </a:r>
          </a:p>
          <a:p>
            <a:pPr eaLnBrk="1" hangingPunct="1"/>
            <a:r>
              <a:rPr lang="ru-RU" sz="2800" dirty="0" smtClean="0"/>
              <a:t>Загрузить проект в </a:t>
            </a:r>
            <a:r>
              <a:rPr lang="ru-RU" sz="2800" dirty="0" err="1" smtClean="0"/>
              <a:t>репозиторий</a:t>
            </a:r>
            <a:r>
              <a:rPr lang="ru-RU" sz="2800" dirty="0" smtClean="0"/>
              <a:t> на </a:t>
            </a:r>
            <a:r>
              <a:rPr lang="en-US" sz="2800" dirty="0" err="1" smtClean="0"/>
              <a:t>Github</a:t>
            </a:r>
            <a:r>
              <a:rPr lang="en-US" sz="2800" dirty="0"/>
              <a:t> </a:t>
            </a:r>
            <a:r>
              <a:rPr lang="ru-RU" sz="2800" dirty="0" smtClean="0"/>
              <a:t>используя </a:t>
            </a:r>
            <a:r>
              <a:rPr lang="en-US" sz="2800" dirty="0" smtClean="0"/>
              <a:t>Eclipse.</a:t>
            </a:r>
          </a:p>
          <a:p>
            <a:pPr eaLnBrk="1" hangingPunct="1"/>
            <a:r>
              <a:rPr lang="ru-RU" sz="2800" dirty="0" smtClean="0"/>
              <a:t>Отправить своему куратору письмо со ссылкой на </a:t>
            </a:r>
            <a:r>
              <a:rPr lang="ru-RU" sz="2800" dirty="0" err="1" smtClean="0"/>
              <a:t>репозиторий</a:t>
            </a:r>
            <a:r>
              <a:rPr lang="ru-RU" sz="2800" dirty="0" smtClean="0"/>
              <a:t>*.</a:t>
            </a:r>
          </a:p>
        </p:txBody>
      </p:sp>
      <p:pic>
        <p:nvPicPr>
          <p:cNvPr id="121858" name="Picture 2" descr="Картинки по запросу githu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501008"/>
            <a:ext cx="4344417" cy="1610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00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effectLst/>
                <a:cs typeface="Arial" charset="0"/>
              </a:rPr>
              <a:t>Кураторы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839650"/>
              </p:ext>
            </p:extLst>
          </p:nvPr>
        </p:nvGraphicFramePr>
        <p:xfrm>
          <a:off x="2038847" y="836712"/>
          <a:ext cx="5067424" cy="3385185"/>
        </p:xfrm>
        <a:graphic>
          <a:graphicData uri="http://schemas.openxmlformats.org/drawingml/2006/table">
            <a:tbl>
              <a:tblPr firstRow="1"/>
              <a:tblGrid>
                <a:gridCol w="254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1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Tele-GroteskNor" pitchFamily="2" charset="0"/>
                        </a:rPr>
                        <a:t>Студент</a:t>
                      </a:r>
                    </a:p>
                  </a:txBody>
                  <a:tcPr marL="428625" marR="9525" marT="9525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005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Tele-GroteskNor" pitchFamily="2" charset="0"/>
                        </a:rPr>
                        <a:t>Куратор</a:t>
                      </a:r>
                    </a:p>
                  </a:txBody>
                  <a:tcPr marL="428625" marR="9525" marT="9525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00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691">
                <a:tc>
                  <a:txBody>
                    <a:bodyPr/>
                    <a:lstStyle/>
                    <a:p>
                      <a:pPr rtl="0" fontAlgn="b"/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</a:rPr>
                        <a:t>Панкратов Даниил</a:t>
                      </a:r>
                    </a:p>
                  </a:txBody>
                  <a:tcPr marL="28575" marR="28575" marT="19050" marB="1905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600" dirty="0">
                          <a:effectLst/>
                        </a:rPr>
                        <a:t>Карнов Артем</a:t>
                      </a:r>
                    </a:p>
                  </a:txBody>
                  <a:tcPr marL="28575" marR="28575" marT="19050" marB="1905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rtl="0" fontAlgn="b"/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</a:rPr>
                        <a:t>Скачков Виталий</a:t>
                      </a:r>
                    </a:p>
                  </a:txBody>
                  <a:tcPr marL="28575" marR="28575" marT="19050" marB="1905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600">
                          <a:effectLst/>
                        </a:rPr>
                        <a:t>Круглов Слава</a:t>
                      </a:r>
                    </a:p>
                  </a:txBody>
                  <a:tcPr marL="28575" marR="28575" marT="19050" marB="1905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rtl="0" fontAlgn="b"/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</a:rPr>
                        <a:t>Полушина Юлия</a:t>
                      </a:r>
                    </a:p>
                  </a:txBody>
                  <a:tcPr marL="28575" marR="28575" marT="19050" marB="1905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600" dirty="0">
                          <a:effectLst/>
                        </a:rPr>
                        <a:t>Прендота Саша</a:t>
                      </a:r>
                    </a:p>
                  </a:txBody>
                  <a:tcPr marL="28575" marR="28575" marT="19050" marB="1905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rtl="0" fontAlgn="b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</a:rPr>
                        <a:t>Михеев Павел</a:t>
                      </a:r>
                    </a:p>
                  </a:txBody>
                  <a:tcPr marL="28575" marR="28575" marT="19050" marB="1905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600" dirty="0">
                          <a:effectLst/>
                        </a:rPr>
                        <a:t>Марина Спутай</a:t>
                      </a:r>
                    </a:p>
                  </a:txBody>
                  <a:tcPr marL="28575" marR="28575" marT="19050" marB="1905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578">
                <a:tc>
                  <a:txBody>
                    <a:bodyPr/>
                    <a:lstStyle/>
                    <a:p>
                      <a:pPr rtl="0" fontAlgn="b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</a:rPr>
                        <a:t>Распятников Илья</a:t>
                      </a:r>
                    </a:p>
                  </a:txBody>
                  <a:tcPr marL="28575" marR="28575" marT="19050" marB="1905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600" dirty="0">
                          <a:effectLst/>
                        </a:rPr>
                        <a:t>Шульгин Даниил</a:t>
                      </a:r>
                    </a:p>
                  </a:txBody>
                  <a:tcPr marL="28575" marR="28575" marT="19050" marB="1905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rtl="0" fontAlgn="b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</a:rPr>
                        <a:t>Тимофеева Ксения</a:t>
                      </a:r>
                    </a:p>
                  </a:txBody>
                  <a:tcPr marL="28575" marR="28575" marT="19050" marB="1905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600" dirty="0">
                          <a:effectLst/>
                        </a:rPr>
                        <a:t>Ефимов Андрей</a:t>
                      </a:r>
                    </a:p>
                  </a:txBody>
                  <a:tcPr marL="28575" marR="28575" marT="19050" marB="1905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0691">
                <a:tc>
                  <a:txBody>
                    <a:bodyPr/>
                    <a:lstStyle/>
                    <a:p>
                      <a:pPr rtl="0" fontAlgn="b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</a:rPr>
                        <a:t>Ожмегов Егор</a:t>
                      </a:r>
                    </a:p>
                  </a:txBody>
                  <a:tcPr marL="28575" marR="28575" marT="19050" marB="1905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600" dirty="0">
                          <a:effectLst/>
                        </a:rPr>
                        <a:t>Марина Спутай</a:t>
                      </a:r>
                    </a:p>
                  </a:txBody>
                  <a:tcPr marL="28575" marR="28575" marT="19050" marB="1905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rtl="0" fontAlgn="b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</a:rPr>
                        <a:t>Распятникова Виктория</a:t>
                      </a:r>
                    </a:p>
                  </a:txBody>
                  <a:tcPr marL="28575" marR="28575" marT="19050" marB="1905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600" dirty="0">
                          <a:effectLst/>
                        </a:rPr>
                        <a:t>Шульгин Даниил</a:t>
                      </a:r>
                    </a:p>
                  </a:txBody>
                  <a:tcPr marL="28575" marR="28575" marT="19050" marB="1905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rtl="0" fontAlgn="b"/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</a:rPr>
                        <a:t>Ростов Вячеслав</a:t>
                      </a:r>
                    </a:p>
                  </a:txBody>
                  <a:tcPr marL="28575" marR="28575" marT="19050" marB="1905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600" dirty="0">
                          <a:effectLst/>
                        </a:rPr>
                        <a:t>Рудкова Людмила</a:t>
                      </a:r>
                    </a:p>
                  </a:txBody>
                  <a:tcPr marL="28575" marR="28575" marT="19050" marB="1905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6675">
                <a:tc>
                  <a:txBody>
                    <a:bodyPr/>
                    <a:lstStyle/>
                    <a:p>
                      <a:pPr rtl="0" fontAlgn="b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</a:rPr>
                        <a:t>Дубовицкий Евгений</a:t>
                      </a:r>
                    </a:p>
                  </a:txBody>
                  <a:tcPr marL="28575" marR="28575" marT="19050" marB="1905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600" dirty="0">
                          <a:effectLst/>
                        </a:rPr>
                        <a:t>Ярцев Иван</a:t>
                      </a:r>
                    </a:p>
                  </a:txBody>
                  <a:tcPr marL="28575" marR="28575" marT="19050" marB="1905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6690">
                <a:tc>
                  <a:txBody>
                    <a:bodyPr/>
                    <a:lstStyle/>
                    <a:p>
                      <a:pPr rtl="0" fontAlgn="b"/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</a:rPr>
                        <a:t>Угринович Валерий</a:t>
                      </a:r>
                    </a:p>
                  </a:txBody>
                  <a:tcPr marL="28575" marR="28575" marT="19050" marB="1905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600" dirty="0">
                          <a:effectLst/>
                        </a:rPr>
                        <a:t>Двинянин Андрей</a:t>
                      </a:r>
                    </a:p>
                  </a:txBody>
                  <a:tcPr marL="28575" marR="28575" marT="19050" marB="1905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487186"/>
              </p:ext>
            </p:extLst>
          </p:nvPr>
        </p:nvGraphicFramePr>
        <p:xfrm>
          <a:off x="2051485" y="4797152"/>
          <a:ext cx="5054786" cy="1127760"/>
        </p:xfrm>
        <a:graphic>
          <a:graphicData uri="http://schemas.openxmlformats.org/drawingml/2006/table">
            <a:tbl>
              <a:tblPr firstRow="1"/>
              <a:tblGrid>
                <a:gridCol w="254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8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6440">
                <a:tc>
                  <a:txBody>
                    <a:bodyPr/>
                    <a:lstStyle/>
                    <a:p>
                      <a:pPr rtl="0" fontAlgn="b"/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</a:rPr>
                        <a:t>Валявский Степан</a:t>
                      </a:r>
                    </a:p>
                  </a:txBody>
                  <a:tcPr marL="28575" marR="28575" marT="19050" marB="1905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Tele-GroteskNor" pitchFamily="2" charset="0"/>
                        <a:ea typeface="+mn-ea"/>
                        <a:cs typeface="+mn-cs"/>
                      </a:endParaRPr>
                    </a:p>
                  </a:txBody>
                  <a:tcPr marL="4286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440">
                <a:tc>
                  <a:txBody>
                    <a:bodyPr/>
                    <a:lstStyle/>
                    <a:p>
                      <a:pPr rtl="0" fontAlgn="b"/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</a:rPr>
                        <a:t>Хатбуллина Лейла</a:t>
                      </a:r>
                    </a:p>
                  </a:txBody>
                  <a:tcPr marL="28575" marR="28575" marT="19050" marB="1905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Tele-GroteskNor" pitchFamily="2" charset="0"/>
                        <a:ea typeface="+mn-ea"/>
                        <a:cs typeface="+mn-cs"/>
                      </a:endParaRPr>
                    </a:p>
                  </a:txBody>
                  <a:tcPr marL="4286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440">
                <a:tc>
                  <a:txBody>
                    <a:bodyPr/>
                    <a:lstStyle/>
                    <a:p>
                      <a:pPr rtl="0" fontAlgn="b"/>
                      <a:r>
                        <a:rPr lang="ru-RU" sz="1600" dirty="0">
                          <a:effectLst/>
                        </a:rPr>
                        <a:t>Остриков Александр</a:t>
                      </a:r>
                    </a:p>
                  </a:txBody>
                  <a:tcPr marL="28575" marR="28575" marT="19050" marB="1905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Tele-GroteskNor" pitchFamily="2" charset="0"/>
                        <a:ea typeface="+mn-ea"/>
                        <a:cs typeface="+mn-cs"/>
                      </a:endParaRPr>
                    </a:p>
                  </a:txBody>
                  <a:tcPr marL="4286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440">
                <a:tc>
                  <a:txBody>
                    <a:bodyPr/>
                    <a:lstStyle/>
                    <a:p>
                      <a:pPr rtl="0" fontAlgn="b"/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</a:rPr>
                        <a:t>Мамонтов Михаил</a:t>
                      </a:r>
                    </a:p>
                  </a:txBody>
                  <a:tcPr marL="28575" marR="28575" marT="19050" marB="1905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Tele-GroteskNor" pitchFamily="2" charset="0"/>
                        <a:ea typeface="+mn-ea"/>
                        <a:cs typeface="+mn-cs"/>
                      </a:endParaRPr>
                    </a:p>
                  </a:txBody>
                  <a:tcPr marL="4286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65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372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ffectLst/>
                <a:cs typeface="Arial" charset="0"/>
              </a:rPr>
              <a:t>Agenda</a:t>
            </a:r>
            <a:endParaRPr lang="ru-RU" smtClean="0">
              <a:effectLst/>
              <a:cs typeface="Arial" charset="0"/>
            </a:endParaRP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IDE</a:t>
            </a:r>
            <a:endParaRPr lang="ru-RU" sz="2800" dirty="0" smtClean="0">
              <a:solidFill>
                <a:schemeClr val="tx2"/>
              </a:solidFill>
            </a:endParaRPr>
          </a:p>
          <a:p>
            <a:pPr eaLnBrk="1" hangingPunct="1"/>
            <a:r>
              <a:rPr lang="ru-RU" sz="2800" dirty="0" smtClean="0"/>
              <a:t>Автоматизация </a:t>
            </a:r>
            <a:r>
              <a:rPr lang="en-US" sz="2800" dirty="0"/>
              <a:t>build</a:t>
            </a:r>
            <a:r>
              <a:rPr lang="ru-RU" sz="2800" dirty="0" smtClean="0"/>
              <a:t>-процесса</a:t>
            </a:r>
            <a:endParaRPr lang="en-US" sz="2800" dirty="0" smtClean="0"/>
          </a:p>
          <a:p>
            <a:pPr eaLnBrk="1" hangingPunct="1"/>
            <a:r>
              <a:rPr lang="ru-RU" sz="2800" dirty="0" smtClean="0"/>
              <a:t>Системы контроля версий</a:t>
            </a:r>
            <a:endParaRPr lang="en-US" sz="2800" dirty="0" smtClean="0"/>
          </a:p>
          <a:p>
            <a:pPr eaLnBrk="1" hangingPunct="1"/>
            <a:r>
              <a:rPr lang="en-US" sz="2800" dirty="0" smtClean="0">
                <a:solidFill>
                  <a:schemeClr val="tx2"/>
                </a:solidFill>
              </a:rPr>
              <a:t>Continuous Integration</a:t>
            </a:r>
          </a:p>
          <a:p>
            <a:pPr eaLnBrk="1" hangingPunct="1"/>
            <a:r>
              <a:rPr lang="ru-RU" sz="2800" dirty="0" smtClean="0"/>
              <a:t>Контроль качества исходного кода</a:t>
            </a:r>
          </a:p>
          <a:p>
            <a:pPr eaLnBrk="1" hangingPunct="1"/>
            <a:r>
              <a:rPr lang="ru-RU" sz="2800" dirty="0" err="1" smtClean="0"/>
              <a:t>Дебаг</a:t>
            </a:r>
            <a:r>
              <a:rPr lang="ru-RU" sz="2800" dirty="0" smtClean="0"/>
              <a:t>, мониторинг и профилировка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78200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en-US" smtClean="0">
                <a:effectLst/>
                <a:cs typeface="Arial" charset="0"/>
              </a:rPr>
              <a:t>Continuous Integration (CI)</a:t>
            </a:r>
            <a:endParaRPr lang="ru-RU" smtClean="0">
              <a:effectLst/>
              <a:cs typeface="Arial" charset="0"/>
            </a:endParaRPr>
          </a:p>
        </p:txBody>
      </p:sp>
      <p:sp>
        <p:nvSpPr>
          <p:cNvPr id="12493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692150"/>
            <a:ext cx="8532813" cy="51133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400" dirty="0" smtClean="0"/>
              <a:t>Для автоматизации интеграционных процессов применяются системы непрерывной интеграции (</a:t>
            </a:r>
            <a:r>
              <a:rPr lang="ru-RU" sz="2400" dirty="0" smtClean="0">
                <a:solidFill>
                  <a:schemeClr val="tx2"/>
                </a:solidFill>
              </a:rPr>
              <a:t>Continious Integration System</a:t>
            </a:r>
            <a:r>
              <a:rPr lang="ru-RU" sz="2400" dirty="0" smtClean="0"/>
              <a:t>, </a:t>
            </a:r>
            <a:r>
              <a:rPr lang="ru-RU" sz="2400" dirty="0" smtClean="0">
                <a:solidFill>
                  <a:schemeClr val="tx2"/>
                </a:solidFill>
              </a:rPr>
              <a:t>CIS</a:t>
            </a:r>
            <a:r>
              <a:rPr lang="ru-RU" sz="2400" dirty="0" smtClean="0"/>
              <a:t>)</a:t>
            </a:r>
          </a:p>
          <a:p>
            <a:pPr>
              <a:lnSpc>
                <a:spcPct val="80000"/>
              </a:lnSpc>
            </a:pPr>
            <a:r>
              <a:rPr lang="ru-RU" sz="2400" dirty="0" smtClean="0"/>
              <a:t>Принцип действия таких систем состоит в следующем:</a:t>
            </a:r>
          </a:p>
          <a:p>
            <a:pPr lvl="1">
              <a:lnSpc>
                <a:spcPct val="80000"/>
              </a:lnSpc>
            </a:pPr>
            <a:r>
              <a:rPr lang="ru-RU" sz="2400" dirty="0" smtClean="0"/>
              <a:t>CIS производит мониторинг системы контроля версий</a:t>
            </a:r>
          </a:p>
          <a:p>
            <a:pPr lvl="1">
              <a:lnSpc>
                <a:spcPct val="80000"/>
              </a:lnSpc>
            </a:pPr>
            <a:r>
              <a:rPr lang="ru-RU" sz="2400" dirty="0" smtClean="0"/>
              <a:t>При изменении исходных кодов в репозитории производится обновление локального хранилища</a:t>
            </a:r>
          </a:p>
          <a:p>
            <a:pPr lvl="1">
              <a:lnSpc>
                <a:spcPct val="80000"/>
              </a:lnSpc>
            </a:pPr>
            <a:r>
              <a:rPr lang="ru-RU" sz="2400" dirty="0" smtClean="0"/>
              <a:t>Выполняются необходимые проверки и модульные тесты</a:t>
            </a:r>
          </a:p>
          <a:p>
            <a:pPr lvl="1">
              <a:lnSpc>
                <a:spcPct val="80000"/>
              </a:lnSpc>
            </a:pPr>
            <a:r>
              <a:rPr lang="ru-RU" sz="2400" dirty="0" smtClean="0"/>
              <a:t>Исходные коды компилируются в готовые выполняемые модули</a:t>
            </a:r>
          </a:p>
          <a:p>
            <a:pPr lvl="1">
              <a:lnSpc>
                <a:spcPct val="80000"/>
              </a:lnSpc>
            </a:pPr>
            <a:r>
              <a:rPr lang="ru-RU" sz="2400" dirty="0" smtClean="0"/>
              <a:t>Выполняются тесты интеграционного уровня</a:t>
            </a:r>
          </a:p>
          <a:p>
            <a:pPr lvl="1">
              <a:lnSpc>
                <a:spcPct val="80000"/>
              </a:lnSpc>
            </a:pPr>
            <a:r>
              <a:rPr lang="ru-RU" sz="2400" dirty="0" smtClean="0"/>
              <a:t>Генерируется отчет о тестировании</a:t>
            </a:r>
            <a:endParaRPr lang="en-US" sz="2400" dirty="0" smtClean="0"/>
          </a:p>
          <a:p>
            <a:pPr lvl="1">
              <a:lnSpc>
                <a:spcPct val="80000"/>
              </a:lnSpc>
            </a:pPr>
            <a:r>
              <a:rPr lang="ru-RU" sz="2400" dirty="0" smtClean="0"/>
              <a:t>В случае ошибок на предыдущих фазах билд считается неуспешным и всем заинтересованным лицам рассылаются уведомления на почту</a:t>
            </a: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ru-RU" sz="2400" dirty="0" smtClean="0"/>
              <a:t>Популярные </a:t>
            </a:r>
            <a:r>
              <a:rPr lang="en-US" sz="2400" dirty="0" smtClean="0"/>
              <a:t>CIS: </a:t>
            </a:r>
            <a:r>
              <a:rPr lang="en-US" sz="2400" dirty="0" smtClean="0">
                <a:solidFill>
                  <a:schemeClr val="tx2"/>
                </a:solidFill>
              </a:rPr>
              <a:t>Jenkins</a:t>
            </a:r>
            <a:r>
              <a:rPr lang="en-US" sz="2400" dirty="0" smtClean="0"/>
              <a:t> (Hudson), </a:t>
            </a:r>
            <a:r>
              <a:rPr lang="en-US" sz="2400" dirty="0" err="1" smtClean="0">
                <a:solidFill>
                  <a:schemeClr val="tx2"/>
                </a:solidFill>
              </a:rPr>
              <a:t>Atlassian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Bamboo</a:t>
            </a:r>
            <a:r>
              <a:rPr lang="en-US" sz="2400" dirty="0" smtClean="0"/>
              <a:t>,</a:t>
            </a:r>
            <a:r>
              <a:rPr lang="ru-RU" sz="2400" dirty="0" smtClean="0"/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Cruise Control</a:t>
            </a:r>
            <a:endParaRPr lang="ru-RU" sz="2400" dirty="0" smtClean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</a:pPr>
            <a:endParaRPr lang="ru-R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en-US" smtClean="0">
                <a:effectLst/>
                <a:cs typeface="Arial" charset="0"/>
              </a:rPr>
              <a:t>Continuous Integration (CI)</a:t>
            </a:r>
            <a:endParaRPr lang="ru-RU" smtClean="0">
              <a:effectLst/>
              <a:cs typeface="Arial" charset="0"/>
            </a:endParaRPr>
          </a:p>
        </p:txBody>
      </p:sp>
      <p:pic>
        <p:nvPicPr>
          <p:cNvPr id="125954" name="Picture 4" descr="everytime-you-break-the-build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549275"/>
            <a:ext cx="7273925" cy="545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en-US" smtClean="0">
                <a:effectLst/>
                <a:cs typeface="Arial" charset="0"/>
              </a:rPr>
              <a:t>CI: </a:t>
            </a:r>
            <a:r>
              <a:rPr lang="ru-RU" smtClean="0">
                <a:effectLst/>
                <a:cs typeface="Arial" charset="0"/>
              </a:rPr>
              <a:t>полный цикл разработки</a:t>
            </a:r>
          </a:p>
        </p:txBody>
      </p:sp>
      <p:pic>
        <p:nvPicPr>
          <p:cNvPr id="126978" name="Picture 5" descr="hudson_architectu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981075"/>
            <a:ext cx="8281987" cy="467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ffectLst/>
                <a:cs typeface="Arial" charset="0"/>
              </a:rPr>
              <a:t>Agenda</a:t>
            </a:r>
            <a:endParaRPr lang="ru-RU" smtClean="0">
              <a:effectLst/>
              <a:cs typeface="Arial" charset="0"/>
            </a:endParaRP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IDE</a:t>
            </a:r>
            <a:endParaRPr lang="ru-RU" sz="2800" dirty="0" smtClean="0">
              <a:solidFill>
                <a:schemeClr val="tx2"/>
              </a:solidFill>
            </a:endParaRPr>
          </a:p>
          <a:p>
            <a:pPr eaLnBrk="1" hangingPunct="1"/>
            <a:r>
              <a:rPr lang="ru-RU" sz="2800" dirty="0" smtClean="0"/>
              <a:t>Автоматизация </a:t>
            </a:r>
            <a:r>
              <a:rPr lang="en-US" sz="2800" dirty="0"/>
              <a:t>build</a:t>
            </a:r>
            <a:r>
              <a:rPr lang="ru-RU" sz="2800" dirty="0" smtClean="0"/>
              <a:t>-процесса</a:t>
            </a:r>
            <a:endParaRPr lang="en-US" sz="2800" dirty="0" smtClean="0"/>
          </a:p>
          <a:p>
            <a:pPr eaLnBrk="1" hangingPunct="1"/>
            <a:r>
              <a:rPr lang="ru-RU" sz="2800" dirty="0" smtClean="0"/>
              <a:t>Системы контроля версий</a:t>
            </a:r>
            <a:endParaRPr lang="en-US" sz="2800" dirty="0" smtClean="0"/>
          </a:p>
          <a:p>
            <a:pPr eaLnBrk="1" hangingPunct="1"/>
            <a:r>
              <a:rPr lang="en-US" sz="2800" dirty="0" smtClean="0"/>
              <a:t>Continuous Integration</a:t>
            </a:r>
          </a:p>
          <a:p>
            <a:pPr eaLnBrk="1" hangingPunct="1"/>
            <a:r>
              <a:rPr lang="ru-RU" sz="2800" dirty="0" smtClean="0">
                <a:solidFill>
                  <a:schemeClr val="tx2"/>
                </a:solidFill>
              </a:rPr>
              <a:t>Контроль качества исходного кода</a:t>
            </a:r>
          </a:p>
          <a:p>
            <a:pPr eaLnBrk="1" hangingPunct="1"/>
            <a:r>
              <a:rPr lang="ru-RU" sz="2800" dirty="0" err="1" smtClean="0"/>
              <a:t>Дебаг</a:t>
            </a:r>
            <a:r>
              <a:rPr lang="ru-RU" sz="2800" dirty="0" smtClean="0"/>
              <a:t>, мониторинг и профилировка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70403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so serious?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3760A2-4AA7-43C4-AD3F-6EC669C21E42}" type="slidenum">
              <a:rPr lang="de-DE" smtClean="0"/>
              <a:pPr>
                <a:defRPr/>
              </a:pPr>
              <a:t>45</a:t>
            </a:fld>
            <a:endParaRPr lang="de-DE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ru-RU" dirty="0"/>
              <a:t>Пишите свои программы так, как будто человек, который их будет поддерживать, является серийным маньяком-убийцей и знает ваш домашний адрес. </a:t>
            </a:r>
            <a:endParaRPr lang="en-US" dirty="0" smtClean="0"/>
          </a:p>
          <a:p>
            <a:pPr marL="0" indent="0" algn="r">
              <a:buNone/>
            </a:pPr>
            <a:r>
              <a:rPr lang="ru-RU" dirty="0" smtClean="0"/>
              <a:t>(</a:t>
            </a:r>
            <a:r>
              <a:rPr lang="ru-RU" dirty="0"/>
              <a:t>Стив </a:t>
            </a:r>
            <a:r>
              <a:rPr lang="ru-RU" dirty="0" err="1"/>
              <a:t>Макконнелл</a:t>
            </a:r>
            <a:r>
              <a:rPr lang="ru-RU" dirty="0"/>
              <a:t>, «Совершенный код»)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330796"/>
            <a:ext cx="4429125" cy="4762500"/>
          </a:xfrm>
          <a:prstGeom prst="rect">
            <a:avLst/>
          </a:prstGeom>
        </p:spPr>
      </p:pic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615454"/>
              </p:ext>
            </p:extLst>
          </p:nvPr>
        </p:nvGraphicFramePr>
        <p:xfrm>
          <a:off x="7146535" y="5397493"/>
          <a:ext cx="16748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42" name="Packager Shell Object" showAsIcon="1" r:id="rId4" imgW="1675440" imgH="685800" progId="Package">
                  <p:embed/>
                </p:oleObj>
              </mc:Choice>
              <mc:Fallback>
                <p:oleObj name="Packager Shell Object" showAsIcon="1" r:id="rId4" imgW="1675440" imgH="685800" progId="Package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6535" y="5397493"/>
                        <a:ext cx="1674813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676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PMD</a:t>
            </a:r>
            <a:endParaRPr lang="ru-RU" dirty="0"/>
          </a:p>
        </p:txBody>
      </p:sp>
      <p:sp>
        <p:nvSpPr>
          <p:cNvPr id="129026" name="Content Placeholder 2"/>
          <p:cNvSpPr>
            <a:spLocks noGrp="1"/>
          </p:cNvSpPr>
          <p:nvPr>
            <p:ph idx="1"/>
          </p:nvPr>
        </p:nvSpPr>
        <p:spPr>
          <a:xfrm>
            <a:off x="304800" y="620713"/>
            <a:ext cx="8588375" cy="5400675"/>
          </a:xfrm>
        </p:spPr>
        <p:txBody>
          <a:bodyPr/>
          <a:lstStyle/>
          <a:p>
            <a:r>
              <a:rPr lang="en-US" sz="2400" smtClean="0"/>
              <a:t>PMD – </a:t>
            </a:r>
            <a:r>
              <a:rPr lang="ru-RU" sz="2400" smtClean="0"/>
              <a:t>статический анализатор кода для языка </a:t>
            </a:r>
            <a:r>
              <a:rPr lang="en-US" sz="2400" smtClean="0"/>
              <a:t>Java</a:t>
            </a:r>
            <a:endParaRPr lang="ru-RU" sz="2400" smtClean="0"/>
          </a:p>
          <a:p>
            <a:r>
              <a:rPr lang="ru-RU" sz="2400" smtClean="0"/>
              <a:t>Позволяет автоматически контролировать единообразие</a:t>
            </a:r>
            <a:endParaRPr lang="en-US" sz="2400" smtClean="0"/>
          </a:p>
          <a:p>
            <a:pPr>
              <a:buFont typeface="Wingdings" pitchFamily="2" charset="2"/>
              <a:buNone/>
            </a:pPr>
            <a:r>
              <a:rPr lang="en-US" sz="2400" smtClean="0"/>
              <a:t>	</a:t>
            </a:r>
            <a:r>
              <a:rPr lang="ru-RU" sz="2400" smtClean="0"/>
              <a:t> стиля кодирования</a:t>
            </a:r>
          </a:p>
          <a:p>
            <a:r>
              <a:rPr lang="ru-RU" sz="2400" smtClean="0"/>
              <a:t>Автоматически распознает  </a:t>
            </a:r>
          </a:p>
          <a:p>
            <a:pPr marL="742950" lvl="1" indent="-285750"/>
            <a:r>
              <a:rPr lang="ru-RU" sz="2400" smtClean="0"/>
              <a:t>Дублирование кода</a:t>
            </a:r>
          </a:p>
          <a:p>
            <a:pPr marL="742950" lvl="1" indent="-285750"/>
            <a:r>
              <a:rPr lang="ru-RU" sz="2400" smtClean="0"/>
              <a:t>Неэффективные низкоуровневые реализации</a:t>
            </a:r>
          </a:p>
          <a:p>
            <a:pPr marL="742950" lvl="1" indent="-285750"/>
            <a:r>
              <a:rPr lang="ru-RU" sz="2400" smtClean="0"/>
              <a:t>Неиспользуемый код</a:t>
            </a:r>
          </a:p>
          <a:p>
            <a:pPr marL="742950" lvl="1" indent="-285750"/>
            <a:r>
              <a:rPr lang="ru-RU" sz="2400" smtClean="0"/>
              <a:t>Низкоуровневые антипатерны</a:t>
            </a:r>
          </a:p>
          <a:p>
            <a:r>
              <a:rPr lang="ru-RU" sz="2400" smtClean="0"/>
              <a:t>Конфигурируется перечнем правил в </a:t>
            </a:r>
            <a:r>
              <a:rPr lang="en-US" sz="2400" smtClean="0"/>
              <a:t>XML</a:t>
            </a:r>
            <a:endParaRPr lang="ru-RU" sz="2400" smtClean="0"/>
          </a:p>
          <a:p>
            <a:r>
              <a:rPr lang="ru-RU" sz="2400" smtClean="0"/>
              <a:t>Есть плагин для </a:t>
            </a:r>
            <a:r>
              <a:rPr lang="en-US" sz="2400" smtClean="0">
                <a:solidFill>
                  <a:schemeClr val="tx2"/>
                </a:solidFill>
              </a:rPr>
              <a:t>maven</a:t>
            </a:r>
            <a:r>
              <a:rPr lang="en-US" sz="2400" smtClean="0"/>
              <a:t>’</a:t>
            </a:r>
            <a:r>
              <a:rPr lang="ru-RU" sz="2400" smtClean="0"/>
              <a:t>а и таск для </a:t>
            </a:r>
            <a:r>
              <a:rPr lang="en-US" sz="2400" smtClean="0">
                <a:solidFill>
                  <a:schemeClr val="tx2"/>
                </a:solidFill>
              </a:rPr>
              <a:t>ant</a:t>
            </a:r>
            <a:r>
              <a:rPr lang="en-US" sz="2400" smtClean="0"/>
              <a:t>’a</a:t>
            </a:r>
          </a:p>
          <a:p>
            <a:r>
              <a:rPr lang="ru-RU" sz="2400" smtClean="0"/>
              <a:t>Интегрирован с многими </a:t>
            </a:r>
            <a:r>
              <a:rPr lang="en-US" sz="2400" smtClean="0"/>
              <a:t>IDE</a:t>
            </a:r>
          </a:p>
          <a:p>
            <a:pPr>
              <a:buFont typeface="Wingdings" pitchFamily="2" charset="2"/>
              <a:buNone/>
            </a:pPr>
            <a:endParaRPr lang="ru-RU" sz="2400" smtClean="0"/>
          </a:p>
          <a:p>
            <a:endParaRPr lang="en-US" smtClean="0"/>
          </a:p>
          <a:p>
            <a:endParaRPr lang="ru-RU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9403EB-BB30-4C4F-B650-6ACC11146A45}" type="slidenum">
              <a:rPr lang="de-DE" smtClean="0"/>
              <a:pPr>
                <a:defRPr/>
              </a:pPr>
              <a:t>46</a:t>
            </a:fld>
            <a:endParaRPr lang="de-DE"/>
          </a:p>
        </p:txBody>
      </p:sp>
      <p:sp>
        <p:nvSpPr>
          <p:cNvPr id="129028" name="AutoShape 2" descr="data:image/jpeg;base64,/9j/4AAQSkZJRgABAQAAAQABAAD/2wCEAAkGBhQRERQUEhAVEBUQFBMQFRQVFRMcFRcWFBgYHBYUFhcXJzIeGSUkGRYYHzAjLycrLCwwFR8xNTA2OjIrLDUBCQoKDgwOGQ8PGjUkHyQ1LS0sKiwuNTQ1KS8qMTUvKSotLDQpLCwsLyksLCwpLCwsLCksLSwsNSkuLywpKSwsNf/AABEIAFQAcwMBIgACEQEDEQH/xAAcAAACAgMBAQAAAAAAAAAAAAAGBwAFAQQIAwL/xABDEAACAQMBBAQJCQYGAwAAAAABAgMABBESBQYhMQcTNUEUIjJRcXN0sbMWVGFygYOyw9EjJZGTocEVMzRSgpIINkP/xAAbAQACAwEBAQAAAAAAAAAAAAAABQMEBgECB//EADERAAEDAgIIBAUFAAAAAAAAAAEAAgMEEQUxEiEyQVFxcrEzYZGhBhRDgdETIjRCwf/aAAwDAQACEQMRAD8AeNVsW34WumtRIDNHEszJkZCscDP08jjzMD30i+mzf2Y3qQ27XFp4KrqzZkjMhdh4wAPjLhRhu/JpY2O3J4ZhPFM6TAk9YGOvJ55J55+mhC7UzQtvN0k2GzzpnuBrP/zjGtx9YL5P24rmTae/V/cDE19O45aesYKfSFwDVFQhdibp76Wu0o2e1kLiMhXVlZWUnOMg+fB/hV7SQ/8AHCdUhv2dgiq9vlmIAHCXmTwFN75Q23zmH+bH+tcuAvQY52QVjUqu+UNt85h/mx/rWflDbfOYf5sf60aQ4r1+k/gfRWFSq75Q23zqH+bH+tbsNwrjUrBgeRUgj+IouF5LHDML0rFTNU22d77W0OmaYKx46ACzY85C8qCQM11kb5DosFz5Kq6TdoSQ2WuKRo262MalODg5yKVHyvvPnk3/AHo+6Q947e72eTBKsmmWLI4hhnPNTxpVUtqXnT1FbjA6Vvy5ErNdzmNe7inTuZtKWSyhd5WdjryzHJOHYDj6BWK8Nwv9BB958R6xV1myFmqlrRM8Abz3Sg6fe129RD7jS6RSTgDJPAAcyT3Uxen3tdvUQ+40JbmW8sl/bLBIIZWmQRyEBgjZ4MVPPHmqZKVrzbAnjkWOWF4GfyRKjpn0ahV/szduFGUzK0wB8ZQxXI7wCOIpm9Id5cS7Jmiv4kF1ZXFqRKgPVyJIxCTJ5s4dSO4r9lA9U6mRzLaK1GA0cFSHmVtyLe6ZCbl29hsm9ktJJHivY4JQsmkldLctQAz5Xm4Y50t6Z9tKW3cfJzpVlHoEwwKWFV6l1y0+Sb4HEImSs4OI7KVKuvk+P8P8L1nPX9Toxwx5886parkEZp3HKyS+juNvupVpu/vHLZSh4mOAfGTJ0uO8Ef3r3vd2+rsILrrMmeRk0Y4ADODn/if41R139zCowYqpjm2uNYP2zXRk21AbVp04jqWmXP1SwBrni4uWkdndizOSzMeZJ76d+zuxl9jb4bUi6tVRuGrPfD8bWOmtuNu6zmpRbLs9P8ESXQA4uiNWOJHEYJ9AoSqo9ujZaKnnE2lYZEj0Th3C7Pg+8+I9SpuF2fB958R6lNmbIXz+q8d/M90n+n3tdvUQ+40G7q7VNreQTrH1phlWQJnGrHdnuoy6fe129RD7jQLsYft4/rCpXGwJSyFgfI1p3kBNjfrpGfasK28do9qhdJJXkILEIcoigd2TmqCvpYSTgKST3AHNHO5PRzJLIktyhjiUhgjeVJjkMdw/qeVK3OfO4alvoYqbCYXO0r39+AAV/c7PMG7zKRgmJXI+l5Fb+9KWnx0hj923P1F/GtIeu1QsQPJRYBIZIpHne4n1ARg3YI9soPowbsEe2UH1FLu5JjQfV6ijXbfYdl65/wAygmjbbXYdl65/zKCq7NmOQXnDfDf1O7p57N7GX2NvhmkXT02b2MvsbfDNIupqnJqW4Ftz9X5RtJ2AvtR/E1BVGsnYC+1H8TUFVDN/XkmWHfV6ynDuF2fB958R6lTcLs+D7z4j1KZM2QsVVeO/me6T/T72u3qIfcaHujQfvay9oj99EPT72u3qIfcaH+jPtay9oj99TJQuuFgUcdI/gK+8VmpQjNDfSJ2bc/UX8a0hqfPSJ2bc/UX8a0hqW1m0Fufhv+O/q/wIwbsEe2UH0YN2CPbKD6gl3ck1oPq9RRrtrsOy9c/5lBVGu2uw7L1z/mUFV2bMcgvOG+G/qd3Tz2b2MvsbfDNIunps3sZfY2+GaRdTVOTUtwLbn6vyjaT/ANfX2o/iagqiF94IzssWuD1guDJy4aeJzn0nGKHqglINrcE1oY3M/U0hm4kck4dwuz4PvPiPUqbhdnwfefEesUzZshYeq8d/M90lemuaVtrzdbGI9KoiYOdUYHiP9v8ASqrozH72svaI/fTy3l2rbxXk8txYwTm2kijSQxjrf9LJcKS5zyMekcO+t6Xe9o5VBhiCRTQR3DhcFUuY4jHIvm0yyhTnu41MlCO81M0IbV27eQwmUiHT11si5Vssk/g6k4DcCHkl/wCoH01v7U2+9u1skuhOu0q8pV+p6zXGDHqH+XqDOVLHBKgZoQvjpE7NufqL+NaQ1NF99GuQsFxCjpcAxsArjLnaC2yHOeQXxj9IxnFVax2TCXTYpm3eKFsvLhnmupbZSPG4AGIOeflY7s1UngMhuFosJxWKiicx4Jub6uS0m7BHtlB9N3YGw/CLWeAwwdXFcyRIoEwXrIpCrSN4+SCuCBkcQaEGiiW2imaygPX2d9dqF8I4NapGVU+PyLM+T5scuNRvpnOsrtNjsEWndp1uJ9V77a7DsvXP+ZQTTc2DZRXYktZIo+qs5pkRAswxpWMrJr1YPGVgV9FBdnPA6qTYwoRHD1mDcH9o16lvJp8fkFfIHPK/ZXX0znEG65SY7DC1zS06y4+pTT2BbdbsuKMHHWW2jP1lI/vSKurV4nZJFKOh0sp5ginBZb0GBOpCAGCMMsSwzanhzHiaANxk0xuxZPKBTFVG1rpL+XTotpm8ES5jlEc2GYyXCshZSCoAhzhuRyPRJLBptHkqGHYs2lleXC7XG/mEscVKZtjPbPBBD4LbxdekjyiTVpiltRKJldy2ogSJjieAJrQnitw0um1tiIbyC1PiTtmKbwUdYrq2CQbluHeFBxzzB8m7inA+JYdd2H2RHuF2fB958R6xVvugUe0QiCOMBplCo3i4SV1BwxJXIGoqeIJI7qlXWssAFlpqlskjnjeSfVbE26cEk0skgMnXMHZGI0ZERhBAAz/lsw59+a+Z90oHSWNgxW5jeKXiMsNKIpzjgVWJcEebNSpUiorZ2lsNJbZYGZ9MZhIORrJgKshJI4+Mgz562L/Ziykai2CDGyZ8RlJBOpf+I488E1KlCFS225ECFGzISiMBll5m48J1cuYmAI+gYrdj3Tt1IITmUd+PltHK8yM3olkZu7n5uFSpQhbOydlrbrIELHrZZZzqx5cp1NjA5Z7qp/kLbmGOEtJoit7i0Xxlz1d1gSZOOeFGD3VKlCFu7L3eWBpHSWX9oZJmBZdOuRVUvgDuEYx3DJ89aU+41uWVgXQhUHilcHRMtwCcjn1qAn7RWKlCFYw7toFVTNM5RjKrs+XV2bUSGxwzjGOWCRjjWpLupGZGkEkqNKio+lkGoB3l4+L3vKxP2CpUoQvq53ItnMxIcG5d2fDcuvjEUoX/AG6lJJ+k5rwl3JhycSSqvXpdaAy6esiEQTu4gC3j4enz1KlCFZWW7ccKlY3kVS8smNQ8qWRnbmP9zmpUqUIX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29029" name="AutoShape 4" descr="data:image/jpeg;base64,/9j/4AAQSkZJRgABAQAAAQABAAD/2wCEAAkGBhQRERQUEhAVEBUQFBMQFRQVFRMcFRcWFBgYHBYUFhcXJzIeGSUkGRYYHzAjLycrLCwwFR8xNTA2OjIrLDUBCQoKDgwOGQ8PGjUkHyQ1LS0sKiwuNTQ1KS8qMTUvKSotLDQpLCwsLyksLCwpLCwsLCksLSwsNSkuLywpKSwsNf/AABEIAFQAcwMBIgACEQEDEQH/xAAcAAACAgMBAQAAAAAAAAAAAAAGBwAFAQQIAwL/xABDEAACAQMBBAQJCQYGAwAAAAABAgMABBESBQYhMQcTNUEUIjJRcXN0sbMWVGFygYOyw9EjJZGTocEVMzRSgpIINkP/xAAbAQACAwEBAQAAAAAAAAAAAAAABQMEBgECB//EADERAAEDAgIIBAUFAAAAAAAAAAEAAgMEEQUxEiEyQVFxcrEzYZGhBhRDgdETIjRCwf/aAAwDAQACEQMRAD8AeNVsW34WumtRIDNHEszJkZCscDP08jjzMD30i+mzf2Y3qQ27XFp4KrqzZkjMhdh4wAPjLhRhu/JpY2O3J4ZhPFM6TAk9YGOvJ55J55+mhC7UzQtvN0k2GzzpnuBrP/zjGtx9YL5P24rmTae/V/cDE19O45aesYKfSFwDVFQhdibp76Wu0o2e1kLiMhXVlZWUnOMg+fB/hV7SQ/8AHCdUhv2dgiq9vlmIAHCXmTwFN75Q23zmH+bH+tcuAvQY52QVjUqu+UNt85h/mx/rWflDbfOYf5sf60aQ4r1+k/gfRWFSq75Q23zqH+bH+tbsNwrjUrBgeRUgj+IouF5LHDML0rFTNU22d77W0OmaYKx46ACzY85C8qCQM11kb5DosFz5Kq6TdoSQ2WuKRo262MalODg5yKVHyvvPnk3/AHo+6Q947e72eTBKsmmWLI4hhnPNTxpVUtqXnT1FbjA6Vvy5ErNdzmNe7inTuZtKWSyhd5WdjryzHJOHYDj6BWK8Nwv9BB958R6xV1myFmqlrRM8Abz3Sg6fe129RD7jS6RSTgDJPAAcyT3Uxen3tdvUQ+40JbmW8sl/bLBIIZWmQRyEBgjZ4MVPPHmqZKVrzbAnjkWOWF4GfyRKjpn0ahV/szduFGUzK0wB8ZQxXI7wCOIpm9Id5cS7Jmiv4kF1ZXFqRKgPVyJIxCTJ5s4dSO4r9lA9U6mRzLaK1GA0cFSHmVtyLe6ZCbl29hsm9ktJJHivY4JQsmkldLctQAz5Xm4Y50t6Z9tKW3cfJzpVlHoEwwKWFV6l1y0+Sb4HEImSs4OI7KVKuvk+P8P8L1nPX9Toxwx5886parkEZp3HKyS+juNvupVpu/vHLZSh4mOAfGTJ0uO8Ef3r3vd2+rsILrrMmeRk0Y4ADODn/if41R139zCowYqpjm2uNYP2zXRk21AbVp04jqWmXP1SwBrni4uWkdndizOSzMeZJ76d+zuxl9jb4bUi6tVRuGrPfD8bWOmtuNu6zmpRbLs9P8ESXQA4uiNWOJHEYJ9AoSqo9ujZaKnnE2lYZEj0Th3C7Pg+8+I9SpuF2fB958R6lNmbIXz+q8d/M90n+n3tdvUQ+40G7q7VNreQTrH1phlWQJnGrHdnuoy6fe129RD7jQLsYft4/rCpXGwJSyFgfI1p3kBNjfrpGfasK28do9qhdJJXkILEIcoigd2TmqCvpYSTgKST3AHNHO5PRzJLIktyhjiUhgjeVJjkMdw/qeVK3OfO4alvoYqbCYXO0r39+AAV/c7PMG7zKRgmJXI+l5Fb+9KWnx0hj923P1F/GtIeu1QsQPJRYBIZIpHne4n1ARg3YI9soPowbsEe2UH1FLu5JjQfV6ijXbfYdl65/wAygmjbbXYdl65/zKCq7NmOQXnDfDf1O7p57N7GX2NvhmkXT02b2MvsbfDNIupqnJqW4Ftz9X5RtJ2AvtR/E1BVGsnYC+1H8TUFVDN/XkmWHfV6ynDuF2fB958R6lTcLs+D7z4j1KZM2QsVVeO/me6T/T72u3qIfcaHujQfvay9oj99EPT72u3qIfcaH+jPtay9oj99TJQuuFgUcdI/gK+8VmpQjNDfSJ2bc/UX8a0hqfPSJ2bc/UX8a0hqW1m0Fufhv+O/q/wIwbsEe2UH0YN2CPbKD6gl3ck1oPq9RRrtrsOy9c/5lBVGu2uw7L1z/mUFV2bMcgvOG+G/qd3Tz2b2MvsbfDNIunps3sZfY2+GaRdTVOTUtwLbn6vyjaT/ANfX2o/iagqiF94IzssWuD1guDJy4aeJzn0nGKHqglINrcE1oY3M/U0hm4kck4dwuz4PvPiPUqbhdnwfefEesUzZshYeq8d/M90lemuaVtrzdbGI9KoiYOdUYHiP9v8ASqrozH72svaI/fTy3l2rbxXk8txYwTm2kijSQxjrf9LJcKS5zyMekcO+t6Xe9o5VBhiCRTQR3DhcFUuY4jHIvm0yyhTnu41MlCO81M0IbV27eQwmUiHT11si5Vssk/g6k4DcCHkl/wCoH01v7U2+9u1skuhOu0q8pV+p6zXGDHqH+XqDOVLHBKgZoQvjpE7NufqL+NaQ1NF99GuQsFxCjpcAxsArjLnaC2yHOeQXxj9IxnFVax2TCXTYpm3eKFsvLhnmupbZSPG4AGIOeflY7s1UngMhuFosJxWKiicx4Jub6uS0m7BHtlB9N3YGw/CLWeAwwdXFcyRIoEwXrIpCrSN4+SCuCBkcQaEGiiW2imaygPX2d9dqF8I4NapGVU+PyLM+T5scuNRvpnOsrtNjsEWndp1uJ9V77a7DsvXP+ZQTTc2DZRXYktZIo+qs5pkRAswxpWMrJr1YPGVgV9FBdnPA6qTYwoRHD1mDcH9o16lvJp8fkFfIHPK/ZXX0znEG65SY7DC1zS06y4+pTT2BbdbsuKMHHWW2jP1lI/vSKurV4nZJFKOh0sp5ginBZb0GBOpCAGCMMsSwzanhzHiaANxk0xuxZPKBTFVG1rpL+XTotpm8ES5jlEc2GYyXCshZSCoAhzhuRyPRJLBptHkqGHYs2lleXC7XG/mEscVKZtjPbPBBD4LbxdekjyiTVpiltRKJldy2ogSJjieAJrQnitw0um1tiIbyC1PiTtmKbwUdYrq2CQbluHeFBxzzB8m7inA+JYdd2H2RHuF2fB958R6xVvugUe0QiCOMBplCo3i4SV1BwxJXIGoqeIJI7qlXWssAFlpqlskjnjeSfVbE26cEk0skgMnXMHZGI0ZERhBAAz/lsw59+a+Z90oHSWNgxW5jeKXiMsNKIpzjgVWJcEebNSpUiorZ2lsNJbZYGZ9MZhIORrJgKshJI4+Mgz562L/Ziykai2CDGyZ8RlJBOpf+I488E1KlCFS225ECFGzISiMBll5m48J1cuYmAI+gYrdj3Tt1IITmUd+PltHK8yM3olkZu7n5uFSpQhbOydlrbrIELHrZZZzqx5cp1NjA5Z7qp/kLbmGOEtJoit7i0Xxlz1d1gSZOOeFGD3VKlCFu7L3eWBpHSWX9oZJmBZdOuRVUvgDuEYx3DJ89aU+41uWVgXQhUHilcHRMtwCcjn1qAn7RWKlCFYw7toFVTNM5RjKrs+XV2bUSGxwzjGOWCRjjWpLupGZGkEkqNKio+lkGoB3l4+L3vKxP2CpUoQvq53ItnMxIcG5d2fDcuvjEUoX/AG6lJJ+k5rwl3JhycSSqvXpdaAy6esiEQTu4gC3j4enz1KlCFZWW7ccKlY3kVS8smNQ8qWRnbmP9zmpUqUIX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129030" name="Picture 6" descr="http://pmd.sourceforge.net/pmd-5.0.0/images/pmd_logo_smal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750" y="620713"/>
            <a:ext cx="13716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Checkstyle</a:t>
            </a:r>
            <a:endParaRPr lang="ru-RU" dirty="0"/>
          </a:p>
        </p:txBody>
      </p:sp>
      <p:sp>
        <p:nvSpPr>
          <p:cNvPr id="130050" name="Content Placeholder 2"/>
          <p:cNvSpPr>
            <a:spLocks noGrp="1"/>
          </p:cNvSpPr>
          <p:nvPr>
            <p:ph idx="1"/>
          </p:nvPr>
        </p:nvSpPr>
        <p:spPr>
          <a:xfrm>
            <a:off x="304800" y="620713"/>
            <a:ext cx="8532813" cy="2447925"/>
          </a:xfrm>
        </p:spPr>
        <p:txBody>
          <a:bodyPr/>
          <a:lstStyle/>
          <a:p>
            <a:r>
              <a:rPr lang="ru-RU" sz="2200" dirty="0" smtClean="0"/>
              <a:t>Еще один статический анализатор исходного кода</a:t>
            </a:r>
          </a:p>
          <a:p>
            <a:r>
              <a:rPr lang="ru-RU" sz="2200" dirty="0" smtClean="0"/>
              <a:t>Делает упор на соблюдение стандартов кодирования, например </a:t>
            </a:r>
            <a:r>
              <a:rPr lang="en-US" sz="2200" dirty="0" smtClean="0">
                <a:solidFill>
                  <a:schemeClr val="tx2"/>
                </a:solidFill>
              </a:rPr>
              <a:t>Java Code Conventions</a:t>
            </a:r>
            <a:endParaRPr lang="ru-RU" sz="2200" dirty="0" smtClean="0">
              <a:solidFill>
                <a:schemeClr val="tx2"/>
              </a:solidFill>
            </a:endParaRPr>
          </a:p>
          <a:p>
            <a:r>
              <a:rPr lang="ru-RU" sz="2200" dirty="0" smtClean="0"/>
              <a:t>Позволяет конфигурировать набор применяемых правил</a:t>
            </a:r>
          </a:p>
          <a:p>
            <a:r>
              <a:rPr lang="ru-RU" sz="2200" dirty="0" smtClean="0"/>
              <a:t>Отлично интегрирован с популярными </a:t>
            </a:r>
            <a:r>
              <a:rPr lang="en-US" sz="2200" dirty="0" smtClean="0"/>
              <a:t>IDE</a:t>
            </a:r>
            <a:r>
              <a:rPr lang="ru-RU" sz="2200" dirty="0" smtClean="0"/>
              <a:t> и </a:t>
            </a:r>
            <a:r>
              <a:rPr lang="en-US" sz="2200" dirty="0" smtClean="0"/>
              <a:t>build-</a:t>
            </a:r>
            <a:r>
              <a:rPr lang="ru-RU" sz="2200" dirty="0" smtClean="0"/>
              <a:t>системами</a:t>
            </a:r>
            <a:endParaRPr lang="en-US" sz="2200" dirty="0" smtClean="0"/>
          </a:p>
          <a:p>
            <a:r>
              <a:rPr lang="ru-RU" sz="2200" dirty="0" smtClean="0"/>
              <a:t>При работе в </a:t>
            </a:r>
            <a:r>
              <a:rPr lang="en-US" sz="2200" dirty="0" smtClean="0"/>
              <a:t>IDE </a:t>
            </a:r>
            <a:r>
              <a:rPr lang="ru-RU" sz="2200" dirty="0" smtClean="0"/>
              <a:t>может подсвечивать ошибки прямо в  процессе написания кода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1FD6-B400-4343-841E-525B4CEC0C80}" type="slidenum">
              <a:rPr lang="de-DE" smtClean="0"/>
              <a:pPr>
                <a:defRPr/>
              </a:pPr>
              <a:t>47</a:t>
            </a:fld>
            <a:endParaRPr lang="de-DE"/>
          </a:p>
        </p:txBody>
      </p:sp>
      <p:pic>
        <p:nvPicPr>
          <p:cNvPr id="13005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013" y="3500438"/>
            <a:ext cx="6624637" cy="246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  <a:cs typeface="Arial" charset="0"/>
              </a:rPr>
              <a:t>Sonar</a:t>
            </a:r>
            <a:endParaRPr lang="ru-RU" smtClean="0">
              <a:effectLst/>
              <a:cs typeface="Arial" charset="0"/>
            </a:endParaRPr>
          </a:p>
        </p:txBody>
      </p:sp>
      <p:sp>
        <p:nvSpPr>
          <p:cNvPr id="1310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20713"/>
            <a:ext cx="8532813" cy="1512887"/>
          </a:xfrm>
        </p:spPr>
        <p:txBody>
          <a:bodyPr/>
          <a:lstStyle/>
          <a:p>
            <a:r>
              <a:rPr lang="ru-RU" sz="2200" smtClean="0"/>
              <a:t>Модульная </a:t>
            </a:r>
            <a:r>
              <a:rPr lang="en-US" sz="2200" smtClean="0"/>
              <a:t>open-source </a:t>
            </a:r>
            <a:r>
              <a:rPr lang="ru-RU" sz="2200" smtClean="0"/>
              <a:t>платформа для контроля качества исходного кода</a:t>
            </a:r>
          </a:p>
          <a:p>
            <a:r>
              <a:rPr lang="ru-RU" sz="2200" smtClean="0"/>
              <a:t>Умеет снимать огромное количество метрик</a:t>
            </a:r>
          </a:p>
          <a:p>
            <a:r>
              <a:rPr lang="ru-RU" sz="2200" smtClean="0"/>
              <a:t>Визуализирует их, генерирует отчеты и представляет динамику во времени</a:t>
            </a:r>
          </a:p>
        </p:txBody>
      </p:sp>
      <p:pic>
        <p:nvPicPr>
          <p:cNvPr id="131075" name="Picture 7" descr="sonar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1970087"/>
            <a:ext cx="5510213" cy="370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1076" name="Rectangle 8"/>
          <p:cNvSpPr>
            <a:spLocks noChangeArrowheads="1"/>
          </p:cNvSpPr>
          <p:nvPr/>
        </p:nvSpPr>
        <p:spPr bwMode="gray">
          <a:xfrm>
            <a:off x="323850" y="1844675"/>
            <a:ext cx="2879998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200" dirty="0">
                <a:latin typeface="Arial Narrow" pitchFamily="34" charset="0"/>
              </a:rPr>
              <a:t>Использует </a:t>
            </a:r>
            <a:r>
              <a:rPr lang="en-US" sz="2200" dirty="0">
                <a:solidFill>
                  <a:schemeClr val="tx2"/>
                </a:solidFill>
                <a:latin typeface="Arial Narrow" pitchFamily="34" charset="0"/>
              </a:rPr>
              <a:t>PMD</a:t>
            </a:r>
            <a:r>
              <a:rPr lang="en-US" sz="2200" dirty="0">
                <a:latin typeface="Arial Narrow" pitchFamily="34" charset="0"/>
              </a:rPr>
              <a:t>, </a:t>
            </a:r>
            <a:r>
              <a:rPr lang="en-US" sz="2200" dirty="0" err="1">
                <a:solidFill>
                  <a:schemeClr val="tx2"/>
                </a:solidFill>
                <a:latin typeface="Arial Narrow" pitchFamily="34" charset="0"/>
              </a:rPr>
              <a:t>Checkstyle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ru-RU" sz="2200" dirty="0">
                <a:latin typeface="Arial Narrow" pitchFamily="34" charset="0"/>
              </a:rPr>
              <a:t>и собственные метрики качества</a:t>
            </a: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200" dirty="0">
                <a:latin typeface="Arial Narrow" pitchFamily="34" charset="0"/>
              </a:rPr>
              <a:t>Анализирует покрытие модульными тестами несколькими методами</a:t>
            </a: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200" dirty="0">
                <a:latin typeface="Arial Narrow" pitchFamily="34" charset="0"/>
              </a:rPr>
              <a:t>Ищет дубликаты</a:t>
            </a: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200" dirty="0">
                <a:latin typeface="Arial Narrow" pitchFamily="34" charset="0"/>
              </a:rPr>
              <a:t>Считает совокупный «технический долг»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Sonar: </a:t>
            </a:r>
            <a:r>
              <a:rPr lang="ru-RU" dirty="0" smtClean="0"/>
              <a:t>Рабочий цикл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0F9D0-8BC2-44A5-8F64-752F781E7907}" type="slidenum">
              <a:rPr lang="de-DE" smtClean="0"/>
              <a:pPr>
                <a:defRPr/>
              </a:pPr>
              <a:t>49</a:t>
            </a:fld>
            <a:endParaRPr lang="de-DE"/>
          </a:p>
        </p:txBody>
      </p:sp>
      <p:pic>
        <p:nvPicPr>
          <p:cNvPr id="132099" name="Picture 2" descr="http://akrambenaissi.files.wordpress.com/2011/01/how-sonar-works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765175"/>
            <a:ext cx="8424863" cy="517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effectLst/>
                <a:cs typeface="Arial" charset="0"/>
              </a:rPr>
              <a:t>Правила</a:t>
            </a:r>
            <a:r>
              <a:rPr lang="en-US" dirty="0" smtClean="0">
                <a:effectLst/>
                <a:cs typeface="Arial" charset="0"/>
              </a:rPr>
              <a:t> </a:t>
            </a:r>
            <a:r>
              <a:rPr lang="ru-RU" dirty="0" smtClean="0">
                <a:effectLst/>
                <a:cs typeface="Arial" charset="0"/>
              </a:rPr>
              <a:t>работы с куратором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1" y="765175"/>
            <a:ext cx="8532812" cy="5256213"/>
          </a:xfrm>
        </p:spPr>
        <p:txBody>
          <a:bodyPr/>
          <a:lstStyle/>
          <a:p>
            <a:pPr eaLnBrk="1" hangingPunct="1"/>
            <a:r>
              <a:rPr lang="ru-RU" sz="2800" dirty="0" smtClean="0"/>
              <a:t>Куратор будет уделять вам от 2х часов в неделю</a:t>
            </a:r>
          </a:p>
          <a:p>
            <a:pPr eaLnBrk="1" hangingPunct="1"/>
            <a:r>
              <a:rPr lang="ru-RU" sz="2800" dirty="0" smtClean="0"/>
              <a:t>Если вы зависли на 4 часа и не знаете как решить проблему, это хороший повод написать куратору</a:t>
            </a:r>
          </a:p>
          <a:p>
            <a:pPr eaLnBrk="1" hangingPunct="1"/>
            <a:r>
              <a:rPr lang="ru-RU" sz="2800" dirty="0" smtClean="0"/>
              <a:t>Куратор будет проверять ваш прогресс на еженедельной основе</a:t>
            </a:r>
          </a:p>
          <a:p>
            <a:pPr eaLnBrk="1" hangingPunct="1"/>
            <a:r>
              <a:rPr lang="ru-RU" sz="2800" dirty="0" smtClean="0"/>
              <a:t>Вы должны получить допуск к показу у куратора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13819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Wiki: </a:t>
            </a:r>
            <a:r>
              <a:rPr lang="ru-RU" sz="2400" dirty="0"/>
              <a:t>систематическая проверка исходного кода программы с целью обнаружения и исправления ошибок, которые остались незамеченными в начальной </a:t>
            </a:r>
            <a:r>
              <a:rPr lang="ru-RU" sz="2400" dirty="0" smtClean="0"/>
              <a:t>фазе разработки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Tools:</a:t>
            </a:r>
          </a:p>
          <a:p>
            <a:pPr lvl="1"/>
            <a:r>
              <a:rPr lang="en-US" sz="2400" dirty="0" smtClean="0"/>
              <a:t>Review Board</a:t>
            </a:r>
          </a:p>
          <a:p>
            <a:pPr lvl="1"/>
            <a:r>
              <a:rPr lang="en-US" sz="2400" dirty="0" smtClean="0"/>
              <a:t>Barkeep</a:t>
            </a:r>
          </a:p>
          <a:p>
            <a:pPr lvl="1"/>
            <a:r>
              <a:rPr lang="en-US" sz="2400" dirty="0" smtClean="0"/>
              <a:t>Code Striker, etc.</a:t>
            </a:r>
            <a:endParaRPr lang="ru-R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3760A2-4AA7-43C4-AD3F-6EC669C21E42}" type="slidenum">
              <a:rPr lang="de-DE" smtClean="0"/>
              <a:pPr>
                <a:defRPr/>
              </a:pPr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35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Board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3760A2-4AA7-43C4-AD3F-6EC669C21E42}" type="slidenum">
              <a:rPr lang="de-DE" smtClean="0"/>
              <a:pPr>
                <a:defRPr/>
              </a:pPr>
              <a:t>51</a:t>
            </a:fld>
            <a:endParaRPr lang="de-DE"/>
          </a:p>
        </p:txBody>
      </p:sp>
      <p:pic>
        <p:nvPicPr>
          <p:cNvPr id="112642" name="Picture 2" descr="http://www.deepshiftlabs.com/dev_blog/wp-content/uploads/2011/10/rb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2736"/>
            <a:ext cx="8342996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50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Review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3760A2-4AA7-43C4-AD3F-6EC669C21E42}" type="slidenum">
              <a:rPr lang="de-DE" smtClean="0"/>
              <a:pPr>
                <a:defRPr/>
              </a:pPr>
              <a:t>52</a:t>
            </a:fld>
            <a:endParaRPr lang="de-DE"/>
          </a:p>
        </p:txBody>
      </p:sp>
      <p:pic>
        <p:nvPicPr>
          <p:cNvPr id="111618" name="Picture 2" descr="C:\codequalit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881414"/>
            <a:ext cx="6120681" cy="5061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17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Javadoc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765175"/>
            <a:ext cx="4627240" cy="5256213"/>
          </a:xfrm>
        </p:spPr>
        <p:txBody>
          <a:bodyPr/>
          <a:lstStyle/>
          <a:p>
            <a:r>
              <a:rPr lang="ru-RU" sz="2400" b="1" dirty="0" err="1" smtClean="0"/>
              <a:t>Javadoc</a:t>
            </a:r>
            <a:r>
              <a:rPr lang="ru-RU" sz="2400" dirty="0" smtClean="0"/>
              <a:t> — стандарт для документирования классов </a:t>
            </a:r>
            <a:r>
              <a:rPr lang="ru-RU" sz="2400" dirty="0" err="1" smtClean="0"/>
              <a:t>Java</a:t>
            </a:r>
            <a:r>
              <a:rPr lang="ru-RU" sz="2400" dirty="0" smtClean="0"/>
              <a:t>. Большинство </a:t>
            </a:r>
            <a:r>
              <a:rPr lang="ru-RU" sz="2400" dirty="0"/>
              <a:t>сред разработки программного обеспечения автоматически генерируют HTML-документацию, используя </a:t>
            </a:r>
            <a:r>
              <a:rPr lang="ru-RU" sz="2400" dirty="0" err="1"/>
              <a:t>Javadoc</a:t>
            </a:r>
            <a:r>
              <a:rPr lang="ru-RU" sz="2400" dirty="0" smtClean="0"/>
              <a:t>.</a:t>
            </a:r>
          </a:p>
          <a:p>
            <a:endParaRPr lang="en-US" sz="2400" dirty="0" smtClean="0"/>
          </a:p>
          <a:p>
            <a:r>
              <a:rPr lang="ru-RU" sz="2400" dirty="0" err="1" smtClean="0"/>
              <a:t>Джавадокированию</a:t>
            </a:r>
            <a:r>
              <a:rPr lang="ru-RU" sz="2400" dirty="0" smtClean="0"/>
              <a:t> в вашей работе подлежат</a:t>
            </a:r>
            <a:r>
              <a:rPr lang="en-US" sz="2400" dirty="0" smtClean="0"/>
              <a:t>:</a:t>
            </a:r>
          </a:p>
          <a:p>
            <a:pPr lvl="1"/>
            <a:r>
              <a:rPr lang="ru-RU" sz="2400" dirty="0" smtClean="0"/>
              <a:t>Все методы (кроме геттеров</a:t>
            </a:r>
            <a:r>
              <a:rPr lang="en-US" sz="2400" dirty="0" smtClean="0"/>
              <a:t>/</a:t>
            </a:r>
            <a:r>
              <a:rPr lang="ru-RU" sz="2400" dirty="0" smtClean="0"/>
              <a:t>сеттеров </a:t>
            </a:r>
            <a:r>
              <a:rPr lang="en-US" sz="2400" dirty="0" smtClean="0"/>
              <a:t>POJO </a:t>
            </a:r>
            <a:r>
              <a:rPr lang="ru-RU" sz="2400" dirty="0" smtClean="0"/>
              <a:t>конвенции)</a:t>
            </a:r>
          </a:p>
          <a:p>
            <a:pPr lvl="1"/>
            <a:r>
              <a:rPr lang="ru-RU" sz="2400" dirty="0" smtClean="0"/>
              <a:t>Все классы</a:t>
            </a:r>
          </a:p>
          <a:p>
            <a:pPr lvl="1"/>
            <a:r>
              <a:rPr lang="ru-RU" sz="2400" dirty="0" smtClean="0"/>
              <a:t>Все сложные алгоритмы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3760A2-4AA7-43C4-AD3F-6EC669C21E42}" type="slidenum">
              <a:rPr lang="de-DE" smtClean="0"/>
              <a:pPr>
                <a:defRPr/>
              </a:pPr>
              <a:t>53</a:t>
            </a:fld>
            <a:endParaRPr lang="de-DE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946" y="600176"/>
            <a:ext cx="3758967" cy="544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15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Javadoc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5175"/>
            <a:ext cx="8443664" cy="791617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Когда </a:t>
            </a:r>
            <a:r>
              <a:rPr lang="ru-RU" sz="2400" dirty="0"/>
              <a:t>я возвращаюсь к разработке своего кода, который я не комментировал.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3760A2-4AA7-43C4-AD3F-6EC669C21E42}" type="slidenum">
              <a:rPr lang="de-DE" smtClean="0"/>
              <a:pPr>
                <a:defRPr/>
              </a:pPr>
              <a:t>54</a:t>
            </a:fld>
            <a:endParaRPr lang="de-DE"/>
          </a:p>
        </p:txBody>
      </p:sp>
      <p:pic>
        <p:nvPicPr>
          <p:cNvPr id="6" name="Picture 2" descr="&amp;Kcy;&amp;ocy;&amp;gcy;&amp;dcy;&amp;acy; &amp;yacy; &amp;vcy;&amp;ocy;&amp;zcy;&amp;vcy;&amp;rcy;&amp;acy;&amp;shchcy;&amp;acy;&amp;yucy;&amp;scy;&amp;softcy; &amp;kcy; &amp;rcy;&amp;acy;&amp;zcy;&amp;rcy;&amp;acy;&amp;bcy;&amp;ocy;&amp;tcy;&amp;kcy;&amp;iecy; &amp;scy;&amp;vcy;&amp;ocy;&amp;iecy;&amp;gcy;&amp;ocy; &amp;kcy;&amp;ocy;&amp;dcy;&amp;acy;, &amp;kcy;&amp;ocy;&amp;tcy;&amp;ocy;&amp;rcy;&amp;ycy;&amp;jcy; &amp;yacy; &amp;ncy;&amp;iecy; &amp;kcy;&amp;ocy;&amp;mcy;&amp;mcy;&amp;iecy;&amp;ncy;&amp;tcy;&amp;icy;&amp;rcy;&amp;ocy;&amp;vcy;&amp;acy;&amp;lcy;.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72692"/>
            <a:ext cx="47625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 bwMode="gray">
          <a:xfrm>
            <a:off x="262442" y="5517232"/>
            <a:ext cx="8443664" cy="35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2250" indent="-22225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582613" indent="-22225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2pPr>
            <a:lvl3pPr marL="941388" indent="-22066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3pPr>
            <a:lvl4pPr marL="1209675" indent="-1381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4pPr>
            <a:lvl5pPr marL="1662113" indent="-230188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5pPr>
            <a:lvl6pPr marL="21193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765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337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909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r">
              <a:buNone/>
            </a:pPr>
            <a:r>
              <a:rPr lang="ru-RU" sz="2400" kern="0" dirty="0" smtClean="0">
                <a:hlinkClick r:id="rId3"/>
              </a:rPr>
              <a:t>*</a:t>
            </a:r>
            <a:r>
              <a:rPr lang="en-US" sz="2400" kern="0" dirty="0" smtClean="0">
                <a:hlinkClick r:id="rId3"/>
              </a:rPr>
              <a:t>http</a:t>
            </a:r>
            <a:r>
              <a:rPr lang="en-US" sz="2400" kern="0" dirty="0">
                <a:hlinkClick r:id="rId3"/>
              </a:rPr>
              <a:t>://</a:t>
            </a:r>
            <a:r>
              <a:rPr lang="en-US" sz="2400" kern="0" dirty="0" smtClean="0">
                <a:hlinkClick r:id="rId3"/>
              </a:rPr>
              <a:t>developerslife.ru/12</a:t>
            </a:r>
            <a:r>
              <a:rPr lang="ru-RU" sz="2400" kern="0" dirty="0" smtClean="0"/>
              <a:t> </a:t>
            </a:r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81744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ffectLst/>
                <a:cs typeface="Arial" charset="0"/>
              </a:rPr>
              <a:t>Practice #</a:t>
            </a:r>
            <a:r>
              <a:rPr lang="ru-RU" dirty="0" smtClean="0">
                <a:effectLst/>
                <a:cs typeface="Arial" charset="0"/>
              </a:rPr>
              <a:t>4</a:t>
            </a:r>
            <a:r>
              <a:rPr lang="en-US" dirty="0" smtClean="0">
                <a:effectLst/>
                <a:cs typeface="Arial" charset="0"/>
              </a:rPr>
              <a:t> – </a:t>
            </a:r>
            <a:r>
              <a:rPr lang="en-US" dirty="0" err="1" smtClean="0">
                <a:effectLst/>
                <a:cs typeface="Arial" charset="0"/>
              </a:rPr>
              <a:t>checkstyle</a:t>
            </a:r>
            <a:endParaRPr lang="ru-RU" dirty="0" smtClean="0">
              <a:effectLst/>
              <a:cs typeface="Arial" charset="0"/>
            </a:endParaRP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z="2800" dirty="0" smtClean="0"/>
              <a:t>Требуется</a:t>
            </a:r>
            <a:r>
              <a:rPr lang="en-US" sz="2800" dirty="0" smtClean="0"/>
              <a:t>: c</a:t>
            </a:r>
            <a:r>
              <a:rPr lang="ru-RU" sz="2800" dirty="0" smtClean="0"/>
              <a:t>качать и установить плагин </a:t>
            </a:r>
            <a:r>
              <a:rPr lang="en-US" sz="2800" dirty="0" err="1" smtClean="0">
                <a:solidFill>
                  <a:schemeClr val="tx2"/>
                </a:solidFill>
              </a:rPr>
              <a:t>Checkstyle</a:t>
            </a:r>
            <a:endParaRPr lang="ru-RU" sz="2800" dirty="0" smtClean="0">
              <a:solidFill>
                <a:schemeClr val="tx2"/>
              </a:solidFill>
            </a:endParaRPr>
          </a:p>
          <a:p>
            <a:pPr eaLnBrk="1" hangingPunct="1"/>
            <a:r>
              <a:rPr lang="en-US" sz="2800" dirty="0" smtClean="0">
                <a:solidFill>
                  <a:schemeClr val="tx2"/>
                </a:solidFill>
              </a:rPr>
              <a:t>Help-</a:t>
            </a:r>
            <a:r>
              <a:rPr lang="en-US" sz="2800" dirty="0" smtClean="0"/>
              <a:t>&gt;</a:t>
            </a:r>
            <a:r>
              <a:rPr lang="en-US" sz="2800" dirty="0" smtClean="0">
                <a:solidFill>
                  <a:schemeClr val="tx2"/>
                </a:solidFill>
              </a:rPr>
              <a:t>Eclipse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Marketplace-</a:t>
            </a:r>
            <a:r>
              <a:rPr lang="en-US" sz="2800" dirty="0" smtClean="0"/>
              <a:t>&gt;</a:t>
            </a:r>
            <a:r>
              <a:rPr lang="en-US" sz="2800" dirty="0" err="1" smtClean="0">
                <a:solidFill>
                  <a:schemeClr val="tx2"/>
                </a:solidFill>
              </a:rPr>
              <a:t>Checkstyle</a:t>
            </a:r>
            <a:r>
              <a:rPr lang="en-US" sz="2800" dirty="0" smtClean="0">
                <a:solidFill>
                  <a:schemeClr val="tx2"/>
                </a:solidFill>
              </a:rPr>
              <a:t> Plug-in</a:t>
            </a:r>
          </a:p>
          <a:p>
            <a:pPr eaLnBrk="1" hangingPunct="1"/>
            <a:r>
              <a:rPr lang="ru-RU" sz="2800" dirty="0" smtClean="0"/>
              <a:t>Внимательно читаем лицензионное соглашение и соглашаемся с ним</a:t>
            </a:r>
            <a:endParaRPr lang="en-US" sz="2800" dirty="0" smtClean="0"/>
          </a:p>
          <a:p>
            <a:pPr eaLnBrk="1" hangingPunct="1"/>
            <a:r>
              <a:rPr lang="ru-RU" sz="2800" dirty="0" smtClean="0"/>
              <a:t>Устанавливаем плагин</a:t>
            </a:r>
          </a:p>
          <a:p>
            <a:pPr eaLnBrk="1" hangingPunct="1"/>
            <a:endParaRPr lang="en-US" sz="2800" dirty="0" smtClean="0"/>
          </a:p>
          <a:p>
            <a:pPr lvl="1" eaLnBrk="1" hangingPunct="1"/>
            <a:endParaRPr lang="ru-RU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14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ffectLst/>
                <a:cs typeface="Arial" charset="0"/>
              </a:rPr>
              <a:t>Agenda</a:t>
            </a:r>
            <a:endParaRPr lang="ru-RU" smtClean="0">
              <a:effectLst/>
              <a:cs typeface="Arial" charset="0"/>
            </a:endParaRP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IDE</a:t>
            </a:r>
            <a:endParaRPr lang="ru-RU" sz="2800" dirty="0" smtClean="0">
              <a:solidFill>
                <a:schemeClr val="tx2"/>
              </a:solidFill>
            </a:endParaRPr>
          </a:p>
          <a:p>
            <a:pPr eaLnBrk="1" hangingPunct="1"/>
            <a:r>
              <a:rPr lang="ru-RU" sz="2800" dirty="0" smtClean="0"/>
              <a:t>Автоматизация </a:t>
            </a:r>
            <a:r>
              <a:rPr lang="en-US" sz="2800" dirty="0"/>
              <a:t>build</a:t>
            </a:r>
            <a:r>
              <a:rPr lang="ru-RU" sz="2800" dirty="0" smtClean="0"/>
              <a:t>-процесса</a:t>
            </a:r>
            <a:endParaRPr lang="en-US" sz="2800" dirty="0" smtClean="0"/>
          </a:p>
          <a:p>
            <a:pPr eaLnBrk="1" hangingPunct="1"/>
            <a:r>
              <a:rPr lang="ru-RU" sz="2800" dirty="0" smtClean="0"/>
              <a:t>Системы контроля версий</a:t>
            </a:r>
            <a:endParaRPr lang="en-US" sz="2800" dirty="0" smtClean="0"/>
          </a:p>
          <a:p>
            <a:pPr eaLnBrk="1" hangingPunct="1"/>
            <a:r>
              <a:rPr lang="en-US" sz="2800" dirty="0" smtClean="0"/>
              <a:t>Continuous Integration</a:t>
            </a:r>
          </a:p>
          <a:p>
            <a:pPr eaLnBrk="1" hangingPunct="1"/>
            <a:r>
              <a:rPr lang="ru-RU" sz="2800" dirty="0" smtClean="0"/>
              <a:t>Контроль качества исходного кода</a:t>
            </a:r>
          </a:p>
          <a:p>
            <a:pPr eaLnBrk="1" hangingPunct="1"/>
            <a:r>
              <a:rPr lang="ru-RU" sz="2800" dirty="0" err="1" smtClean="0">
                <a:solidFill>
                  <a:schemeClr val="tx2"/>
                </a:solidFill>
              </a:rPr>
              <a:t>Дебаг</a:t>
            </a:r>
            <a:r>
              <a:rPr lang="ru-RU" sz="2800" dirty="0" smtClean="0">
                <a:solidFill>
                  <a:schemeClr val="tx2"/>
                </a:solidFill>
              </a:rPr>
              <a:t>, мониторинг и профилировка</a:t>
            </a:r>
            <a:endParaRPr lang="en-US" sz="28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Debug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5AFE44-AAAE-4177-83B5-BE41F2063ED2}" type="slidenum">
              <a:rPr lang="de-DE" smtClean="0"/>
              <a:pPr>
                <a:defRPr/>
              </a:pPr>
              <a:t>57</a:t>
            </a:fld>
            <a:endParaRPr lang="de-DE"/>
          </a:p>
        </p:txBody>
      </p:sp>
      <p:sp>
        <p:nvSpPr>
          <p:cNvPr id="134147" name="Content Placeholder 2"/>
          <p:cNvSpPr>
            <a:spLocks/>
          </p:cNvSpPr>
          <p:nvPr/>
        </p:nvSpPr>
        <p:spPr bwMode="gray">
          <a:xfrm>
            <a:off x="323850" y="620713"/>
            <a:ext cx="8532813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Отладка</a:t>
            </a:r>
            <a:r>
              <a:rPr lang="ru-RU" sz="2400" dirty="0">
                <a:latin typeface="Arial Narrow" panose="020B0606020202030204" pitchFamily="34" charset="0"/>
              </a:rPr>
              <a:t> — этап разработки компьютерной программы, на котором обнаруживают, локализуют и устраняют ошибки. </a:t>
            </a:r>
            <a:r>
              <a:rPr lang="ru-RU" sz="2400" dirty="0" err="1">
                <a:latin typeface="Arial Narrow" panose="020B0606020202030204" pitchFamily="34" charset="0"/>
              </a:rPr>
              <a:t>Дебагер</a:t>
            </a:r>
            <a:r>
              <a:rPr lang="ru-RU" sz="2400" dirty="0">
                <a:latin typeface="Arial Narrow" panose="020B0606020202030204" pitchFamily="34" charset="0"/>
              </a:rPr>
              <a:t> </a:t>
            </a:r>
            <a:r>
              <a:rPr lang="ru-RU" sz="2400" dirty="0" smtClean="0">
                <a:latin typeface="Arial Narrow" panose="020B0606020202030204" pitchFamily="34" charset="0"/>
              </a:rPr>
              <a:t>есть во всех </a:t>
            </a:r>
            <a:r>
              <a:rPr lang="en-US" sz="2400" dirty="0" smtClean="0">
                <a:latin typeface="Arial Narrow" panose="020B0606020202030204" pitchFamily="34" charset="0"/>
              </a:rPr>
              <a:t>Java IDE. </a:t>
            </a:r>
            <a:r>
              <a:rPr lang="ru-RU" sz="2400" dirty="0" smtClean="0">
                <a:latin typeface="Arial Narrow" panose="020B0606020202030204" pitchFamily="34" charset="0"/>
              </a:rPr>
              <a:t>Наиболее удобный – в </a:t>
            </a:r>
            <a:r>
              <a:rPr lang="en-US" sz="24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IDEA</a:t>
            </a:r>
            <a:r>
              <a:rPr lang="en-US" sz="2400" dirty="0" smtClean="0">
                <a:latin typeface="Arial Narrow" panose="020B0606020202030204" pitchFamily="34" charset="0"/>
              </a:rPr>
              <a:t>.</a:t>
            </a: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endParaRPr lang="en-US" sz="2400" dirty="0">
              <a:latin typeface="Arial Narrow" panose="020B0606020202030204" pitchFamily="34" charset="0"/>
            </a:endParaRP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Дебагер</a:t>
            </a:r>
            <a:r>
              <a:rPr lang="ru-RU" sz="2400" dirty="0" smtClean="0">
                <a:solidFill>
                  <a:schemeClr val="tx2"/>
                </a:solidFill>
                <a:latin typeface="Arial Narrow" pitchFamily="34" charset="0"/>
              </a:rPr>
              <a:t> </a:t>
            </a:r>
            <a:r>
              <a:rPr lang="ru-RU" sz="2400" dirty="0" smtClean="0">
                <a:latin typeface="Arial Narrow" pitchFamily="34" charset="0"/>
              </a:rPr>
              <a:t>помогает</a:t>
            </a:r>
            <a:r>
              <a:rPr lang="en-US" sz="2400" dirty="0" smtClean="0">
                <a:latin typeface="Arial Narrow" pitchFamily="34" charset="0"/>
              </a:rPr>
              <a:t>:</a:t>
            </a:r>
            <a:endParaRPr lang="ru-RU" sz="2400" dirty="0">
              <a:latin typeface="Arial Narrow" pitchFamily="34" charset="0"/>
            </a:endParaRPr>
          </a:p>
          <a:p>
            <a:pPr marL="742950" lvl="1" indent="-2857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 dirty="0" smtClean="0">
                <a:latin typeface="Arial Narrow" pitchFamily="34" charset="0"/>
              </a:rPr>
              <a:t>Узнать значения переменной в моменте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 dirty="0" smtClean="0">
                <a:latin typeface="Arial Narrow" pitchFamily="34" charset="0"/>
              </a:rPr>
              <a:t>Построчно отлаживать программу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 dirty="0" smtClean="0">
                <a:latin typeface="Arial Narrow" pitchFamily="34" charset="0"/>
              </a:rPr>
              <a:t>Переходить вверх и вниз по стеку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endParaRPr lang="en-US" sz="2400" dirty="0">
              <a:latin typeface="Arial Narrow" pitchFamily="34" charset="0"/>
            </a:endParaRPr>
          </a:p>
        </p:txBody>
      </p:sp>
      <p:pic>
        <p:nvPicPr>
          <p:cNvPr id="123906" name="Picture 2" descr="Картинки по запросу java debu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005" y="4005064"/>
            <a:ext cx="4200401" cy="160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47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Debug</a:t>
            </a:r>
            <a:r>
              <a:rPr lang="ru-RU" dirty="0" smtClean="0"/>
              <a:t> – чтобы не было потом вот так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5AFE44-AAAE-4177-83B5-BE41F2063ED2}" type="slidenum">
              <a:rPr lang="de-DE" smtClean="0"/>
              <a:pPr>
                <a:defRPr/>
              </a:pPr>
              <a:t>58</a:t>
            </a:fld>
            <a:endParaRPr lang="de-DE"/>
          </a:p>
        </p:txBody>
      </p:sp>
      <p:sp>
        <p:nvSpPr>
          <p:cNvPr id="134147" name="Content Placeholder 2"/>
          <p:cNvSpPr>
            <a:spLocks/>
          </p:cNvSpPr>
          <p:nvPr/>
        </p:nvSpPr>
        <p:spPr bwMode="gray">
          <a:xfrm>
            <a:off x="323850" y="620713"/>
            <a:ext cx="8532813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endParaRPr lang="en-US" sz="2400" dirty="0">
              <a:latin typeface="Arial Narrow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46400"/>
            <a:ext cx="5760640" cy="531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5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Profiling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5AFE44-AAAE-4177-83B5-BE41F2063ED2}" type="slidenum">
              <a:rPr lang="de-DE" smtClean="0"/>
              <a:pPr>
                <a:defRPr/>
              </a:pPr>
              <a:t>59</a:t>
            </a:fld>
            <a:endParaRPr lang="de-DE"/>
          </a:p>
        </p:txBody>
      </p:sp>
      <p:sp>
        <p:nvSpPr>
          <p:cNvPr id="134147" name="Content Placeholder 2"/>
          <p:cNvSpPr>
            <a:spLocks/>
          </p:cNvSpPr>
          <p:nvPr/>
        </p:nvSpPr>
        <p:spPr bwMode="gray">
          <a:xfrm>
            <a:off x="323850" y="620713"/>
            <a:ext cx="8532813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 dirty="0">
                <a:latin typeface="Arial Narrow" pitchFamily="34" charset="0"/>
              </a:rPr>
              <a:t>Под профилировкой понимают сбор характеристик работающего приложения</a:t>
            </a: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 dirty="0">
                <a:latin typeface="Arial Narrow" pitchFamily="34" charset="0"/>
              </a:rPr>
              <a:t>В них входит использование памяти, динамика процессоров, трассировка вызовов методов</a:t>
            </a:r>
            <a:endParaRPr lang="en-US" sz="2400" dirty="0">
              <a:latin typeface="Arial Narrow" pitchFamily="34" charset="0"/>
            </a:endParaRP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 dirty="0">
                <a:latin typeface="Arial Narrow" pitchFamily="34" charset="0"/>
              </a:rPr>
              <a:t>Профайлер помогает обнаружить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 dirty="0">
                <a:latin typeface="Arial Narrow" pitchFamily="34" charset="0"/>
              </a:rPr>
              <a:t>Горячие места в коде, которые стоит оптимизировать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 dirty="0">
                <a:latin typeface="Arial Narrow" pitchFamily="34" charset="0"/>
              </a:rPr>
              <a:t>Чем занята память и течет ли она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en-US" sz="2400" dirty="0">
                <a:latin typeface="Arial Narrow" pitchFamily="34" charset="0"/>
              </a:rPr>
              <a:t>Bottleneck’</a:t>
            </a:r>
            <a:r>
              <a:rPr lang="ru-RU" sz="2400" dirty="0">
                <a:latin typeface="Arial Narrow" pitchFamily="34" charset="0"/>
              </a:rPr>
              <a:t>и производительности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en-US" sz="2400" dirty="0">
                <a:solidFill>
                  <a:schemeClr val="tx2"/>
                </a:solidFill>
                <a:latin typeface="Arial Narrow" pitchFamily="34" charset="0"/>
              </a:rPr>
              <a:t>Deadlock</a:t>
            </a:r>
            <a:r>
              <a:rPr lang="en-US" sz="2400" dirty="0">
                <a:latin typeface="Arial Narrow" pitchFamily="34" charset="0"/>
              </a:rPr>
              <a:t>’</a:t>
            </a:r>
            <a:r>
              <a:rPr lang="ru-RU" sz="2400" dirty="0">
                <a:latin typeface="Arial Narrow" pitchFamily="34" charset="0"/>
              </a:rPr>
              <a:t>и, состояние </a:t>
            </a:r>
            <a:r>
              <a:rPr lang="en-US" sz="2400" dirty="0">
                <a:solidFill>
                  <a:schemeClr val="tx2"/>
                </a:solidFill>
                <a:latin typeface="Arial Narrow" pitchFamily="34" charset="0"/>
              </a:rPr>
              <a:t>starvation</a:t>
            </a:r>
            <a:endParaRPr lang="ru-RU" sz="2400" dirty="0">
              <a:solidFill>
                <a:schemeClr val="tx2"/>
              </a:solidFill>
              <a:latin typeface="Arial Narrow" pitchFamily="34" charset="0"/>
            </a:endParaRPr>
          </a:p>
          <a:p>
            <a:pPr marL="742950" lvl="1" indent="-2857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 dirty="0">
                <a:latin typeface="Arial Narrow" pitchFamily="34" charset="0"/>
              </a:rPr>
              <a:t>Что и когда делает </a:t>
            </a:r>
            <a:r>
              <a:rPr lang="en-US" sz="2400" dirty="0">
                <a:solidFill>
                  <a:schemeClr val="tx2"/>
                </a:solidFill>
                <a:latin typeface="Arial Narrow" pitchFamily="34" charset="0"/>
              </a:rPr>
              <a:t>GC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ru-RU" sz="2400" dirty="0">
                <a:latin typeface="Arial Narrow" pitchFamily="34" charset="0"/>
              </a:rPr>
              <a:t>в приложении</a:t>
            </a: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 dirty="0">
                <a:latin typeface="Arial Narrow" pitchFamily="34" charset="0"/>
              </a:rPr>
              <a:t>Профайлеры подразделяются на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 dirty="0">
                <a:latin typeface="Arial Narrow" pitchFamily="34" charset="0"/>
              </a:rPr>
              <a:t>Инструментирующие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 dirty="0">
                <a:latin typeface="Arial Narrow" pitchFamily="34" charset="0"/>
              </a:rPr>
              <a:t>Сэмплирующие</a:t>
            </a: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endParaRPr lang="en-US" sz="2400" dirty="0">
              <a:latin typeface="Arial Narrow" pitchFamily="34" charset="0"/>
            </a:endParaRPr>
          </a:p>
        </p:txBody>
      </p:sp>
      <p:pic>
        <p:nvPicPr>
          <p:cNvPr id="125958" name="Picture 6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363" y="3425229"/>
            <a:ext cx="17526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960" name="Picture 8" descr="Картинки по запросу jprofile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288" y="4592638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effectLst/>
                <a:cs typeface="Arial" charset="0"/>
              </a:rPr>
              <a:t>Сквозное задание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z="2500" dirty="0" smtClean="0"/>
              <a:t>Обязательные критерии успешности</a:t>
            </a:r>
            <a:r>
              <a:rPr lang="en-US" sz="2500" dirty="0" smtClean="0"/>
              <a:t>:</a:t>
            </a:r>
          </a:p>
          <a:p>
            <a:pPr lvl="1" eaLnBrk="1" hangingPunct="1"/>
            <a:r>
              <a:rPr lang="ru-RU" sz="2500" dirty="0"/>
              <a:t>Работающее приложение в котором реализован </a:t>
            </a:r>
            <a:r>
              <a:rPr lang="ru-RU" sz="2500" b="1" dirty="0"/>
              <a:t>весь</a:t>
            </a:r>
            <a:r>
              <a:rPr lang="ru-RU" sz="2500" dirty="0"/>
              <a:t> функционал</a:t>
            </a:r>
          </a:p>
          <a:p>
            <a:pPr lvl="1" eaLnBrk="1" hangingPunct="1"/>
            <a:r>
              <a:rPr lang="ru-RU" sz="2500" dirty="0"/>
              <a:t>Код документирован </a:t>
            </a:r>
            <a:r>
              <a:rPr lang="en-US" sz="2500" dirty="0"/>
              <a:t>(</a:t>
            </a:r>
            <a:r>
              <a:rPr lang="en-US" sz="2500" dirty="0" err="1">
                <a:solidFill>
                  <a:schemeClr val="tx2"/>
                </a:solidFill>
              </a:rPr>
              <a:t>javadoc</a:t>
            </a:r>
            <a:r>
              <a:rPr lang="ru-RU" sz="2500" dirty="0"/>
              <a:t>)</a:t>
            </a:r>
            <a:endParaRPr lang="en-US" sz="2500" dirty="0"/>
          </a:p>
          <a:p>
            <a:pPr lvl="1" eaLnBrk="1" hangingPunct="1"/>
            <a:r>
              <a:rPr lang="ru-RU" sz="2500" dirty="0"/>
              <a:t>Написаны </a:t>
            </a:r>
            <a:r>
              <a:rPr lang="en-US" sz="2500" dirty="0">
                <a:solidFill>
                  <a:schemeClr val="tx2"/>
                </a:solidFill>
              </a:rPr>
              <a:t>unit-</a:t>
            </a:r>
            <a:r>
              <a:rPr lang="ru-RU" sz="2500" dirty="0" smtClean="0"/>
              <a:t>тесты</a:t>
            </a:r>
            <a:endParaRPr lang="en-US" sz="2500" dirty="0" smtClean="0"/>
          </a:p>
          <a:p>
            <a:pPr lvl="1" eaLnBrk="1" hangingPunct="1"/>
            <a:r>
              <a:rPr lang="en-US" sz="2500" dirty="0"/>
              <a:t>Technical </a:t>
            </a:r>
            <a:r>
              <a:rPr lang="en-US" sz="2500" dirty="0"/>
              <a:t>S</a:t>
            </a:r>
            <a:r>
              <a:rPr lang="en-US" sz="2500" dirty="0" smtClean="0"/>
              <a:t>olution </a:t>
            </a:r>
            <a:r>
              <a:rPr lang="en-US" sz="2500" dirty="0"/>
              <a:t>D</a:t>
            </a:r>
            <a:r>
              <a:rPr lang="en-US" sz="2500" dirty="0" smtClean="0"/>
              <a:t>escription</a:t>
            </a:r>
            <a:endParaRPr lang="ru-RU" sz="2500" dirty="0"/>
          </a:p>
          <a:p>
            <a:pPr lvl="1" eaLnBrk="1" hangingPunct="1"/>
            <a:r>
              <a:rPr lang="ru-RU" sz="2500" dirty="0" smtClean="0"/>
              <a:t>Нет</a:t>
            </a:r>
            <a:r>
              <a:rPr lang="en-US" sz="2500" dirty="0" smtClean="0"/>
              <a:t> major’</a:t>
            </a:r>
            <a:r>
              <a:rPr lang="ru-RU" sz="2500" dirty="0" err="1" smtClean="0"/>
              <a:t>ов</a:t>
            </a:r>
            <a:r>
              <a:rPr lang="ru-RU" sz="2500" dirty="0" smtClean="0"/>
              <a:t> в </a:t>
            </a:r>
            <a:r>
              <a:rPr lang="en-US" sz="2500" dirty="0" err="1" smtClean="0">
                <a:solidFill>
                  <a:schemeClr val="tx2"/>
                </a:solidFill>
              </a:rPr>
              <a:t>checkstyle</a:t>
            </a:r>
            <a:endParaRPr lang="en-US" sz="2500" dirty="0" smtClean="0">
              <a:solidFill>
                <a:schemeClr val="tx2"/>
              </a:solidFill>
            </a:endParaRPr>
          </a:p>
          <a:p>
            <a:pPr lvl="1" eaLnBrk="1" hangingPunct="1"/>
            <a:endParaRPr lang="en-US" sz="2500" dirty="0" smtClean="0"/>
          </a:p>
          <a:p>
            <a:pPr eaLnBrk="1" hangingPunct="1"/>
            <a:r>
              <a:rPr lang="ru-RU" sz="2500" dirty="0" smtClean="0"/>
              <a:t>Плюсом будет</a:t>
            </a:r>
            <a:r>
              <a:rPr lang="en-US" sz="2500" dirty="0" smtClean="0"/>
              <a:t>:</a:t>
            </a:r>
          </a:p>
          <a:p>
            <a:pPr lvl="1" eaLnBrk="1" hangingPunct="1"/>
            <a:r>
              <a:rPr lang="ru-RU" sz="2500" dirty="0" smtClean="0"/>
              <a:t>Красивый </a:t>
            </a:r>
            <a:r>
              <a:rPr lang="en-US" sz="2500" dirty="0" smtClean="0"/>
              <a:t>UI</a:t>
            </a:r>
            <a:endParaRPr lang="ru-RU" sz="2500" dirty="0" smtClean="0"/>
          </a:p>
          <a:p>
            <a:pPr lvl="1" eaLnBrk="1" hangingPunct="1"/>
            <a:r>
              <a:rPr lang="en-US" sz="2500" dirty="0" smtClean="0"/>
              <a:t>Selenium Auto Tests</a:t>
            </a:r>
          </a:p>
          <a:p>
            <a:pPr lvl="1" eaLnBrk="1" hangingPunct="1"/>
            <a:r>
              <a:rPr lang="en-US" sz="2500" dirty="0" smtClean="0"/>
              <a:t>Killer features</a:t>
            </a:r>
          </a:p>
          <a:p>
            <a:pPr lvl="1" eaLnBrk="1" hangingPunct="1"/>
            <a:endParaRPr lang="en-US" sz="2800" dirty="0" smtClean="0"/>
          </a:p>
          <a:p>
            <a:pPr lvl="1" eaLnBrk="1" hangingPunct="1"/>
            <a:endParaRPr lang="ru-RU" sz="2800" dirty="0" smtClean="0"/>
          </a:p>
          <a:p>
            <a:pPr lvl="1" eaLnBrk="1" hangingPunct="1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56011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VisualVM</a:t>
            </a:r>
            <a:endParaRPr lang="ru-RU" dirty="0"/>
          </a:p>
        </p:txBody>
      </p:sp>
      <p:sp>
        <p:nvSpPr>
          <p:cNvPr id="135170" name="Content Placeholder 2"/>
          <p:cNvSpPr>
            <a:spLocks noGrp="1"/>
          </p:cNvSpPr>
          <p:nvPr>
            <p:ph idx="1"/>
          </p:nvPr>
        </p:nvSpPr>
        <p:spPr>
          <a:xfrm>
            <a:off x="323850" y="620713"/>
            <a:ext cx="8532813" cy="2520950"/>
          </a:xfrm>
        </p:spPr>
        <p:txBody>
          <a:bodyPr/>
          <a:lstStyle/>
          <a:p>
            <a:r>
              <a:rPr lang="ru-RU" sz="2400" smtClean="0"/>
              <a:t>Инструментирующий профайлер из состава </a:t>
            </a:r>
            <a:r>
              <a:rPr lang="en-US" sz="2400" smtClean="0"/>
              <a:t>JDK</a:t>
            </a:r>
            <a:r>
              <a:rPr lang="ru-RU" sz="2400" smtClean="0"/>
              <a:t>, </a:t>
            </a:r>
          </a:p>
          <a:p>
            <a:pPr>
              <a:buFont typeface="Wingdings" pitchFamily="2" charset="2"/>
              <a:buNone/>
            </a:pPr>
            <a:r>
              <a:rPr lang="ru-RU" sz="2400" smtClean="0"/>
              <a:t>	начиная с </a:t>
            </a:r>
            <a:r>
              <a:rPr lang="en-US" sz="2400" smtClean="0"/>
              <a:t>JDK 6u7</a:t>
            </a:r>
            <a:endParaRPr lang="ru-RU" sz="2400" smtClean="0"/>
          </a:p>
          <a:p>
            <a:r>
              <a:rPr lang="ru-RU" sz="2400" smtClean="0"/>
              <a:t>Умеет инструментировать приложение на лету, </a:t>
            </a:r>
          </a:p>
          <a:p>
            <a:pPr>
              <a:buFont typeface="Wingdings" pitchFamily="2" charset="2"/>
              <a:buNone/>
            </a:pPr>
            <a:r>
              <a:rPr lang="ru-RU" sz="2400" smtClean="0"/>
              <a:t>	не требуя перезапуска</a:t>
            </a:r>
            <a:endParaRPr lang="en-US" sz="2400" smtClean="0"/>
          </a:p>
          <a:p>
            <a:r>
              <a:rPr lang="ru-RU" sz="2400" smtClean="0"/>
              <a:t>На самом деле представляет собой кусок </a:t>
            </a:r>
            <a:r>
              <a:rPr lang="en-US" sz="2400" smtClean="0">
                <a:solidFill>
                  <a:schemeClr val="tx2"/>
                </a:solidFill>
              </a:rPr>
              <a:t>NetBeans</a:t>
            </a:r>
            <a:r>
              <a:rPr lang="en-US" sz="2400" smtClean="0"/>
              <a:t>’a</a:t>
            </a:r>
            <a:endParaRPr lang="ru-RU" sz="2400" smtClean="0"/>
          </a:p>
          <a:p>
            <a:r>
              <a:rPr lang="ru-RU" sz="2400" smtClean="0"/>
              <a:t>Является инструментирующим профайлером, то есть влияет на работу самого профилируемого приложения</a:t>
            </a:r>
          </a:p>
          <a:p>
            <a:r>
              <a:rPr lang="ru-RU" sz="2400" smtClean="0"/>
              <a:t>Очень простой в освоении</a:t>
            </a:r>
          </a:p>
          <a:p>
            <a:r>
              <a:rPr lang="ru-RU" sz="2400" smtClean="0"/>
              <a:t>Полностью покрывает потребности среднего разработчика в мониторинге и профилировке приложения</a:t>
            </a:r>
          </a:p>
          <a:p>
            <a:endParaRPr lang="en-US" sz="24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DB0437-E56C-4860-973E-BF595C39F429}" type="slidenum">
              <a:rPr lang="de-DE" smtClean="0"/>
              <a:pPr>
                <a:defRPr/>
              </a:pPr>
              <a:t>60</a:t>
            </a:fld>
            <a:endParaRPr lang="de-DE"/>
          </a:p>
        </p:txBody>
      </p:sp>
      <p:pic>
        <p:nvPicPr>
          <p:cNvPr id="135172" name="Picture 2" descr="http://cloud.ohloh.net/attachments/19606/visualvm_m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7988" y="549275"/>
            <a:ext cx="935037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JProfiler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9A6344-2949-46ED-9D2D-BF044E691697}" type="slidenum">
              <a:rPr lang="de-DE" smtClean="0"/>
              <a:pPr>
                <a:defRPr/>
              </a:pPr>
              <a:t>61</a:t>
            </a:fld>
            <a:endParaRPr lang="de-DE"/>
          </a:p>
        </p:txBody>
      </p:sp>
      <p:sp>
        <p:nvSpPr>
          <p:cNvPr id="136195" name="Content Placeholder 2"/>
          <p:cNvSpPr>
            <a:spLocks/>
          </p:cNvSpPr>
          <p:nvPr/>
        </p:nvSpPr>
        <p:spPr bwMode="gray">
          <a:xfrm>
            <a:off x="323850" y="620713"/>
            <a:ext cx="8532813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200">
                <a:latin typeface="Arial Narrow" pitchFamily="34" charset="0"/>
              </a:rPr>
              <a:t>Более серьезный инструмент, лучше показывает тонкие места</a:t>
            </a: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200">
                <a:latin typeface="Arial Narrow" pitchFamily="34" charset="0"/>
              </a:rPr>
              <a:t>Поддерживает удаленную профилировку</a:t>
            </a: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200">
                <a:latin typeface="Arial Narrow" pitchFamily="34" charset="0"/>
              </a:rPr>
              <a:t>Очень платный, но есть </a:t>
            </a:r>
            <a:r>
              <a:rPr lang="en-US" sz="2200">
                <a:latin typeface="Arial Narrow" pitchFamily="34" charset="0"/>
              </a:rPr>
              <a:t>evaluation </a:t>
            </a:r>
            <a:r>
              <a:rPr lang="ru-RU" sz="2200">
                <a:latin typeface="Arial Narrow" pitchFamily="34" charset="0"/>
              </a:rPr>
              <a:t>на 10 дней</a:t>
            </a: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endParaRPr lang="en-US" sz="2200">
              <a:latin typeface="Arial Narrow" pitchFamily="34" charset="0"/>
            </a:endParaRPr>
          </a:p>
        </p:txBody>
      </p:sp>
      <p:pic>
        <p:nvPicPr>
          <p:cNvPr id="136196" name="Picture 9" descr="cpu_j2e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1916113"/>
            <a:ext cx="7127875" cy="403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Task tracking system (+ Wiki)</a:t>
            </a:r>
          </a:p>
          <a:p>
            <a:endParaRPr lang="en-US" sz="2400" dirty="0" smtClean="0"/>
          </a:p>
          <a:p>
            <a:r>
              <a:rPr lang="ru-RU" sz="2400" dirty="0" smtClean="0"/>
              <a:t>Примеры</a:t>
            </a:r>
            <a:r>
              <a:rPr lang="en-US" sz="2400" dirty="0" smtClean="0"/>
              <a:t>:</a:t>
            </a:r>
          </a:p>
          <a:p>
            <a:pPr lvl="1"/>
            <a:r>
              <a:rPr lang="en-US" sz="2400" dirty="0" err="1" smtClean="0"/>
              <a:t>Atlassian</a:t>
            </a:r>
            <a:r>
              <a:rPr lang="en-US" sz="2400" dirty="0" smtClean="0"/>
              <a:t> </a:t>
            </a:r>
            <a:r>
              <a:rPr lang="en-US" sz="2400" dirty="0" err="1" smtClean="0"/>
              <a:t>Jira</a:t>
            </a:r>
            <a:r>
              <a:rPr lang="en-US" sz="2400" dirty="0" smtClean="0"/>
              <a:t> (+ Confluence)</a:t>
            </a:r>
          </a:p>
          <a:p>
            <a:pPr lvl="1"/>
            <a:r>
              <a:rPr lang="en-US" sz="2400" dirty="0" err="1" smtClean="0"/>
              <a:t>Redmine</a:t>
            </a:r>
            <a:endParaRPr lang="en-US" sz="2400" dirty="0" smtClean="0"/>
          </a:p>
          <a:p>
            <a:pPr lvl="1"/>
            <a:r>
              <a:rPr lang="en-US" sz="2400" dirty="0" err="1" smtClean="0"/>
              <a:t>Bugzilla</a:t>
            </a:r>
            <a:endParaRPr lang="en-US" sz="2400" dirty="0" smtClean="0"/>
          </a:p>
          <a:p>
            <a:pPr lvl="1"/>
            <a:r>
              <a:rPr lang="en-US" sz="2400" dirty="0" smtClean="0"/>
              <a:t>Mantis</a:t>
            </a:r>
          </a:p>
          <a:p>
            <a:pPr lvl="1"/>
            <a:r>
              <a:rPr lang="en-US" sz="2400" dirty="0" err="1" smtClean="0"/>
              <a:t>YouTrack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3760A2-4AA7-43C4-AD3F-6EC669C21E42}" type="slidenum">
              <a:rPr lang="de-DE" smtClean="0"/>
              <a:pPr>
                <a:defRPr/>
              </a:pPr>
              <a:t>62</a:t>
            </a:fld>
            <a:endParaRPr lang="de-DE"/>
          </a:p>
        </p:txBody>
      </p:sp>
      <p:pic>
        <p:nvPicPr>
          <p:cNvPr id="124934" name="Picture 6" descr="Картинки по запросу redmin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039716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936" name="Picture 8" descr="Картинки по запросу bugzilla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208013"/>
            <a:ext cx="2184177" cy="9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938" name="Picture 10" descr="Картинки по запросу youtrac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077072"/>
            <a:ext cx="1244763" cy="124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942" name="Picture 14" descr="Картинки по запросу atlassia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903" y="2862865"/>
            <a:ext cx="4339208" cy="85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944" name="Picture 16" descr="Картинки по запросу atlassian jir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664" y="764704"/>
            <a:ext cx="3247134" cy="2172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30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Workflow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3760A2-4AA7-43C4-AD3F-6EC669C21E42}" type="slidenum">
              <a:rPr lang="de-DE" smtClean="0"/>
              <a:pPr>
                <a:defRPr/>
              </a:pPr>
              <a:t>63</a:t>
            </a:fld>
            <a:endParaRPr lang="de-DE"/>
          </a:p>
        </p:txBody>
      </p:sp>
      <p:pic>
        <p:nvPicPr>
          <p:cNvPr id="112642" name="Picture 2" descr="https://confluence.atlassian.com/download/attachments/185729618/jira_default_workflow.png?version=1&amp;modificationDate=1378968996981&amp;api=v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30" y="764704"/>
            <a:ext cx="8541742" cy="5035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54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3760A2-4AA7-43C4-AD3F-6EC669C21E42}" type="slidenum">
              <a:rPr lang="de-DE" smtClean="0"/>
              <a:pPr>
                <a:defRPr/>
              </a:pPr>
              <a:t>64</a:t>
            </a:fld>
            <a:endParaRPr lang="de-DE"/>
          </a:p>
        </p:txBody>
      </p:sp>
      <p:pic>
        <p:nvPicPr>
          <p:cNvPr id="112644" name="Picture 4" descr="http://sd.keepcalm-o-matic.co.uk/i/keep-calm-and-ask-me-ques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620688"/>
            <a:ext cx="4572000" cy="533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90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ffectLst/>
                <a:cs typeface="Arial" charset="0"/>
              </a:rPr>
              <a:t>Homework</a:t>
            </a:r>
            <a:endParaRPr lang="ru-RU" dirty="0" smtClean="0">
              <a:effectLst/>
              <a:cs typeface="Arial" charset="0"/>
            </a:endParaRP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z="2800" dirty="0" smtClean="0"/>
              <a:t>Сделать </a:t>
            </a:r>
            <a:r>
              <a:rPr lang="en-US" sz="2800" dirty="0" smtClean="0"/>
              <a:t>maven </a:t>
            </a:r>
            <a:r>
              <a:rPr lang="ru-RU" sz="2800" dirty="0" smtClean="0"/>
              <a:t>проект из архетипа </a:t>
            </a:r>
            <a:r>
              <a:rPr lang="en-US" sz="2800" dirty="0" smtClean="0"/>
              <a:t>(</a:t>
            </a:r>
            <a:r>
              <a:rPr lang="ru-RU" sz="2800" dirty="0" smtClean="0"/>
              <a:t>например </a:t>
            </a:r>
            <a:r>
              <a:rPr lang="en-US" sz="2800" dirty="0" smtClean="0"/>
              <a:t>maven-archetype-</a:t>
            </a:r>
            <a:r>
              <a:rPr lang="en-US" sz="2800" dirty="0" err="1" smtClean="0"/>
              <a:t>webapp</a:t>
            </a:r>
            <a:r>
              <a:rPr lang="ru-RU" sz="2800" dirty="0" smtClean="0"/>
              <a:t>).</a:t>
            </a:r>
            <a:endParaRPr lang="en-US" sz="2800" dirty="0" smtClean="0"/>
          </a:p>
          <a:p>
            <a:pPr eaLnBrk="1" hangingPunct="1"/>
            <a:r>
              <a:rPr lang="ru-RU" sz="2800" dirty="0" smtClean="0"/>
              <a:t>Импортировать его в </a:t>
            </a:r>
            <a:r>
              <a:rPr lang="en-US" sz="2800" dirty="0" smtClean="0"/>
              <a:t>Eclipse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pPr eaLnBrk="1" hangingPunct="1"/>
            <a:r>
              <a:rPr lang="ru-RU" sz="2800" dirty="0" smtClean="0"/>
              <a:t>Запустить проект на </a:t>
            </a:r>
            <a:r>
              <a:rPr lang="en-US" sz="2800" dirty="0" smtClean="0"/>
              <a:t>Tomcat</a:t>
            </a:r>
            <a:r>
              <a:rPr lang="ru-RU" sz="2800" dirty="0" smtClean="0"/>
              <a:t>.</a:t>
            </a:r>
          </a:p>
          <a:p>
            <a:pPr eaLnBrk="1" hangingPunct="1"/>
            <a:r>
              <a:rPr lang="ru-RU" sz="2800" dirty="0" smtClean="0"/>
              <a:t>Результаты отписать в группу.</a:t>
            </a:r>
            <a:endParaRPr lang="en-US" sz="2800" dirty="0" smtClean="0"/>
          </a:p>
          <a:p>
            <a:pPr lvl="1" eaLnBrk="1" hangingPunct="1"/>
            <a:endParaRPr lang="ru-RU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27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effectLst/>
                <a:cs typeface="Arial" charset="0"/>
              </a:rPr>
              <a:t>Вопросы?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endParaRPr lang="en-US" sz="2800" dirty="0" smtClean="0"/>
          </a:p>
          <a:p>
            <a:pPr lvl="1" eaLnBrk="1" hangingPunct="1"/>
            <a:endParaRPr lang="ru-RU" sz="2800" dirty="0" smtClean="0"/>
          </a:p>
          <a:p>
            <a:pPr lvl="1" eaLnBrk="1" hangingPunct="1"/>
            <a:endParaRPr lang="en-US" sz="2800" dirty="0" smtClean="0"/>
          </a:p>
        </p:txBody>
      </p:sp>
      <p:pic>
        <p:nvPicPr>
          <p:cNvPr id="4" name="Picture 4" descr="http://sd.keepcalm-o-matic.co.uk/i/keep-calm-and-ask-me-quest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620688"/>
            <a:ext cx="4572000" cy="533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522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528" y="5949280"/>
            <a:ext cx="8532812" cy="3333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Saint Petersburg, 201</a:t>
            </a:r>
            <a:r>
              <a:rPr lang="ru-RU" dirty="0"/>
              <a:t>7</a:t>
            </a:r>
            <a:endParaRPr lang="en-US" dirty="0" smtClean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3068638"/>
            <a:ext cx="8532813" cy="15541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Java Lecture #1</a:t>
            </a:r>
            <a:b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</a:b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/>
            </a:r>
            <a:b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</a:b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Developer 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410332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ffectLst/>
                <a:cs typeface="Arial" charset="0"/>
              </a:rPr>
              <a:t>Agenda</a:t>
            </a:r>
            <a:endParaRPr lang="ru-RU" smtClean="0">
              <a:effectLst/>
              <a:cs typeface="Arial" charset="0"/>
            </a:endParaRP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>
                <a:solidFill>
                  <a:schemeClr val="tx2"/>
                </a:solidFill>
              </a:rPr>
              <a:t>IDE</a:t>
            </a:r>
            <a:endParaRPr lang="ru-RU" sz="2800" dirty="0" smtClean="0">
              <a:solidFill>
                <a:schemeClr val="tx2"/>
              </a:solidFill>
            </a:endParaRPr>
          </a:p>
          <a:p>
            <a:pPr eaLnBrk="1" hangingPunct="1"/>
            <a:r>
              <a:rPr lang="ru-RU" sz="2800" dirty="0" smtClean="0"/>
              <a:t>Автоматизация </a:t>
            </a:r>
            <a:r>
              <a:rPr lang="en-US" sz="2800" dirty="0"/>
              <a:t>build</a:t>
            </a:r>
            <a:r>
              <a:rPr lang="ru-RU" sz="2800" dirty="0" smtClean="0"/>
              <a:t>-процесса</a:t>
            </a:r>
            <a:endParaRPr lang="en-US" sz="2800" dirty="0" smtClean="0"/>
          </a:p>
          <a:p>
            <a:pPr eaLnBrk="1" hangingPunct="1"/>
            <a:r>
              <a:rPr lang="ru-RU" sz="2800" dirty="0" smtClean="0"/>
              <a:t>Системы контроля версий</a:t>
            </a:r>
            <a:endParaRPr lang="en-US" sz="2800" dirty="0" smtClean="0"/>
          </a:p>
          <a:p>
            <a:pPr eaLnBrk="1" hangingPunct="1"/>
            <a:r>
              <a:rPr lang="en-US" sz="2800" dirty="0" smtClean="0"/>
              <a:t>Continuous Integration</a:t>
            </a:r>
          </a:p>
          <a:p>
            <a:pPr eaLnBrk="1" hangingPunct="1"/>
            <a:r>
              <a:rPr lang="ru-RU" sz="2800" dirty="0" smtClean="0"/>
              <a:t>Контроль качества исходного кода</a:t>
            </a:r>
          </a:p>
          <a:p>
            <a:pPr eaLnBrk="1" hangingPunct="1"/>
            <a:r>
              <a:rPr lang="ru-RU" sz="2800" dirty="0" err="1" smtClean="0"/>
              <a:t>Дебаг</a:t>
            </a:r>
            <a:r>
              <a:rPr lang="ru-RU" sz="2800" dirty="0" smtClean="0"/>
              <a:t>, мониторинг и профилировка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27849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 templat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427BAB"/>
      </a:accent1>
      <a:accent2>
        <a:srgbClr val="FDD167"/>
      </a:accent2>
      <a:accent3>
        <a:srgbClr val="FFFFFF"/>
      </a:accent3>
      <a:accent4>
        <a:srgbClr val="000000"/>
      </a:accent4>
      <a:accent5>
        <a:srgbClr val="B0BFD2"/>
      </a:accent5>
      <a:accent6>
        <a:srgbClr val="E5BD5D"/>
      </a:accent6>
      <a:hlink>
        <a:srgbClr val="E20074"/>
      </a:hlink>
      <a:folHlink>
        <a:srgbClr val="64B9E4"/>
      </a:folHlink>
    </a:clrScheme>
    <a:fontScheme name="2_DTE Master">
      <a:majorFont>
        <a:latin typeface="Tele-GroteskNor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lnDef>
  </a:objectDefaults>
  <a:extraClrSchemeLst>
    <a:extraClrScheme>
      <a:clrScheme name="2_DTE Master 1">
        <a:dk1>
          <a:srgbClr val="000000"/>
        </a:dk1>
        <a:lt1>
          <a:srgbClr val="FFFFFF"/>
        </a:lt1>
        <a:dk2>
          <a:srgbClr val="E20074"/>
        </a:dk2>
        <a:lt2>
          <a:srgbClr val="CCCCCC"/>
        </a:lt2>
        <a:accent1>
          <a:srgbClr val="3366CC"/>
        </a:accent1>
        <a:accent2>
          <a:srgbClr val="FDCD67"/>
        </a:accent2>
        <a:accent3>
          <a:srgbClr val="FFFFFF"/>
        </a:accent3>
        <a:accent4>
          <a:srgbClr val="000000"/>
        </a:accent4>
        <a:accent5>
          <a:srgbClr val="ADB8E2"/>
        </a:accent5>
        <a:accent6>
          <a:srgbClr val="E5BA5D"/>
        </a:accent6>
        <a:hlink>
          <a:srgbClr val="E20074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3366CC"/>
      </a:accent1>
      <a:accent2>
        <a:srgbClr val="FDCD67"/>
      </a:accent2>
      <a:accent3>
        <a:srgbClr val="FFFFFF"/>
      </a:accent3>
      <a:accent4>
        <a:srgbClr val="000000"/>
      </a:accent4>
      <a:accent5>
        <a:srgbClr val="ADB8E2"/>
      </a:accent5>
      <a:accent6>
        <a:srgbClr val="E5BA5D"/>
      </a:accent6>
      <a:hlink>
        <a:srgbClr val="E20074"/>
      </a:hlink>
      <a:folHlink>
        <a:srgbClr val="99CC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template</Template>
  <TotalTime>12330</TotalTime>
  <Words>2289</Words>
  <Application>Microsoft Office PowerPoint</Application>
  <PresentationFormat>On-screen Show (4:3)</PresentationFormat>
  <Paragraphs>607</Paragraphs>
  <Slides>65</Slides>
  <Notes>5</Notes>
  <HiddenSlides>2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65</vt:i4>
      </vt:variant>
    </vt:vector>
  </HeadingPairs>
  <TitlesOfParts>
    <vt:vector size="76" baseType="lpstr">
      <vt:lpstr>Arial</vt:lpstr>
      <vt:lpstr>Arial Narrow</vt:lpstr>
      <vt:lpstr>Calibri</vt:lpstr>
      <vt:lpstr>Courier New</vt:lpstr>
      <vt:lpstr>Tele-GroteskFet</vt:lpstr>
      <vt:lpstr>Tele-GroteskNor</vt:lpstr>
      <vt:lpstr>Tele-GroteskNor (Body)</vt:lpstr>
      <vt:lpstr>Wingdings</vt:lpstr>
      <vt:lpstr>lecture template</vt:lpstr>
      <vt:lpstr>Image</vt:lpstr>
      <vt:lpstr>Packager Shell Object</vt:lpstr>
      <vt:lpstr>Java School #22  Opening</vt:lpstr>
      <vt:lpstr>Правила</vt:lpstr>
      <vt:lpstr>Расписание</vt:lpstr>
      <vt:lpstr>Кураторы</vt:lpstr>
      <vt:lpstr>Правила работы с куратором</vt:lpstr>
      <vt:lpstr>Сквозное задание</vt:lpstr>
      <vt:lpstr>Вопросы?</vt:lpstr>
      <vt:lpstr>Java Lecture #1  Developer tools</vt:lpstr>
      <vt:lpstr>Agenda</vt:lpstr>
      <vt:lpstr>IDE</vt:lpstr>
      <vt:lpstr>NetBeans</vt:lpstr>
      <vt:lpstr>Eclipse</vt:lpstr>
      <vt:lpstr>Intellij Idea</vt:lpstr>
      <vt:lpstr>Practice #1 – создание проекта</vt:lpstr>
      <vt:lpstr>Agenda</vt:lpstr>
      <vt:lpstr>Build automation</vt:lpstr>
      <vt:lpstr>Управление зависимостями</vt:lpstr>
      <vt:lpstr>Apache Ant</vt:lpstr>
      <vt:lpstr>Apache Ant</vt:lpstr>
      <vt:lpstr>Apache Maven</vt:lpstr>
      <vt:lpstr>Maven: фазы жизненного цикла</vt:lpstr>
      <vt:lpstr>Maven: управление зависимостями</vt:lpstr>
      <vt:lpstr>Maven: плагины</vt:lpstr>
      <vt:lpstr>Maven: архетипы</vt:lpstr>
      <vt:lpstr>Gradle</vt:lpstr>
      <vt:lpstr>Gradle: Пример</vt:lpstr>
      <vt:lpstr>Practice #2 – создание проекта</vt:lpstr>
      <vt:lpstr>Agenda</vt:lpstr>
      <vt:lpstr>Системы контроля версий (VCS/SCM)</vt:lpstr>
      <vt:lpstr>Системы контроля версий (VCS/SCM)</vt:lpstr>
      <vt:lpstr>Системы контроля версий: глоссарий (1/2)</vt:lpstr>
      <vt:lpstr>Системы контроля версий: глоссарий (2/2)</vt:lpstr>
      <vt:lpstr>Системы контроля версий: рабочий цикл</vt:lpstr>
      <vt:lpstr>Системы контроля версий: рабочий цикл</vt:lpstr>
      <vt:lpstr>Централизованные системы контроля версий</vt:lpstr>
      <vt:lpstr>Распределенные системы контроля версий</vt:lpstr>
      <vt:lpstr>Subversion (SVN)</vt:lpstr>
      <vt:lpstr>Git</vt:lpstr>
      <vt:lpstr>Practice #3 – создание своего репозитория</vt:lpstr>
      <vt:lpstr>Agenda</vt:lpstr>
      <vt:lpstr>Continuous Integration (CI)</vt:lpstr>
      <vt:lpstr>Continuous Integration (CI)</vt:lpstr>
      <vt:lpstr>CI: полный цикл разработки</vt:lpstr>
      <vt:lpstr>Agenda</vt:lpstr>
      <vt:lpstr>Why so serious?</vt:lpstr>
      <vt:lpstr>PMD</vt:lpstr>
      <vt:lpstr>Checkstyle</vt:lpstr>
      <vt:lpstr>Sonar</vt:lpstr>
      <vt:lpstr>Sonar: Рабочий цикл</vt:lpstr>
      <vt:lpstr>Code Review</vt:lpstr>
      <vt:lpstr>Review Board</vt:lpstr>
      <vt:lpstr>Code Review</vt:lpstr>
      <vt:lpstr>Javadoc</vt:lpstr>
      <vt:lpstr>Javadoc</vt:lpstr>
      <vt:lpstr>Practice #4 – checkstyle</vt:lpstr>
      <vt:lpstr>Agenda</vt:lpstr>
      <vt:lpstr>Debug</vt:lpstr>
      <vt:lpstr>Debug – чтобы не было потом вот так</vt:lpstr>
      <vt:lpstr>Profiling</vt:lpstr>
      <vt:lpstr>VisualVM</vt:lpstr>
      <vt:lpstr>JProfiler</vt:lpstr>
      <vt:lpstr>What else?</vt:lpstr>
      <vt:lpstr>Default Workflow</vt:lpstr>
      <vt:lpstr>Questions?</vt:lpstr>
      <vt:lpstr>Homework</vt:lpstr>
    </vt:vector>
  </TitlesOfParts>
  <Company>T-SYSTEMS CIS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Lecture #09 Java tools</dc:title>
  <dc:creator>Evgeniy Naumenko</dc:creator>
  <cp:lastModifiedBy>Shulgin, Daniil</cp:lastModifiedBy>
  <cp:revision>382</cp:revision>
  <cp:lastPrinted>2016-09-21T12:47:42Z</cp:lastPrinted>
  <dcterms:created xsi:type="dcterms:W3CDTF">2011-07-20T13:22:05Z</dcterms:created>
  <dcterms:modified xsi:type="dcterms:W3CDTF">2017-09-21T10:45:24Z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0008003618000000000001023720</vt:lpwstr>
  </property>
</Properties>
</file>