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363" r:id="rId3"/>
    <p:sldId id="290" r:id="rId4"/>
    <p:sldId id="410" r:id="rId5"/>
    <p:sldId id="377" r:id="rId6"/>
    <p:sldId id="291" r:id="rId7"/>
    <p:sldId id="411" r:id="rId8"/>
    <p:sldId id="399" r:id="rId9"/>
    <p:sldId id="400" r:id="rId10"/>
    <p:sldId id="379" r:id="rId11"/>
    <p:sldId id="412" r:id="rId12"/>
    <p:sldId id="378" r:id="rId13"/>
    <p:sldId id="383" r:id="rId14"/>
    <p:sldId id="413" r:id="rId15"/>
    <p:sldId id="398" r:id="rId16"/>
    <p:sldId id="414" r:id="rId17"/>
    <p:sldId id="415" r:id="rId18"/>
    <p:sldId id="382" r:id="rId19"/>
    <p:sldId id="416" r:id="rId20"/>
    <p:sldId id="385" r:id="rId21"/>
    <p:sldId id="406" r:id="rId22"/>
    <p:sldId id="417" r:id="rId23"/>
    <p:sldId id="384" r:id="rId24"/>
    <p:sldId id="380" r:id="rId25"/>
    <p:sldId id="388" r:id="rId26"/>
    <p:sldId id="389" r:id="rId27"/>
    <p:sldId id="418" r:id="rId28"/>
    <p:sldId id="420" r:id="rId29"/>
    <p:sldId id="381" r:id="rId30"/>
    <p:sldId id="419" r:id="rId31"/>
    <p:sldId id="386" r:id="rId32"/>
    <p:sldId id="421" r:id="rId33"/>
    <p:sldId id="422" r:id="rId34"/>
    <p:sldId id="423" r:id="rId35"/>
    <p:sldId id="424" r:id="rId36"/>
    <p:sldId id="425" r:id="rId37"/>
    <p:sldId id="426" r:id="rId38"/>
    <p:sldId id="427" r:id="rId39"/>
    <p:sldId id="428" r:id="rId40"/>
    <p:sldId id="429" r:id="rId41"/>
    <p:sldId id="430" r:id="rId42"/>
    <p:sldId id="431" r:id="rId43"/>
    <p:sldId id="432" r:id="rId44"/>
    <p:sldId id="433" r:id="rId45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1" r:id="rId53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7BAB"/>
    <a:srgbClr val="64B9E4"/>
    <a:srgbClr val="EDA95A"/>
    <a:srgbClr val="DDD674"/>
    <a:srgbClr val="BABD5A"/>
    <a:srgbClr val="CCCCCC"/>
    <a:srgbClr val="262626"/>
    <a:srgbClr val="9999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7" autoAdjust="0"/>
    <p:restoredTop sz="72581" autoAdjust="0"/>
  </p:normalViewPr>
  <p:slideViewPr>
    <p:cSldViewPr>
      <p:cViewPr>
        <p:scale>
          <a:sx n="100" d="100"/>
          <a:sy n="100" d="100"/>
        </p:scale>
        <p:origin x="-414" y="462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BEF1425F-BB44-4E03-9935-C2AE9CDB4773}" type="datetime1">
              <a:rPr lang="ru-RU"/>
              <a:pPr>
                <a:defRPr/>
              </a:pPr>
              <a:t>12.10.2014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4BE8482F-1305-4E29-8D5D-CB0BB436E45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791553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E5762D73-C317-4282-9E4D-8FE229D2D689}" type="datetime1">
              <a:rPr lang="ru-RU"/>
              <a:pPr>
                <a:defRPr/>
              </a:pPr>
              <a:t>12.10.2014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D33DDE70-88CA-48AA-93FA-D28864FB185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36046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43176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12381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767342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76734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0975" marR="0" indent="-18097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12.10.2014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/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34589-8080-402A-81DA-490225EB6E8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7257C-A62D-4E81-AF01-21960D6791A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8F00E-F0C1-4092-BFDA-09091BD8D8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DB477-D42F-4478-9FD1-597858B1971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6A7F6-8D14-443C-992B-CE0ACBCB09A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3B26C-6F9F-45C3-B1B8-3B5EC376D6B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F947F-448B-45C2-B033-D090C53DD47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fld id="{1309D3BC-DE53-46AD-B8CA-310E939F8B54}" type="datetime1">
              <a:rPr lang="ru-RU"/>
              <a:pPr>
                <a:defRPr/>
              </a:pPr>
              <a:t>12.10.2014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C7666-AB6C-47DF-B96C-A06E4375740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1DA79-A00D-4000-8F21-7AA20A0B589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C810D-54A9-4A6F-BD86-2DED674C341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3CFFC-8A6D-496E-A14F-8C8285E088D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  <a:cs typeface="+mn-cs"/>
              </a:defRPr>
            </a:lvl1pPr>
          </a:lstStyle>
          <a:p>
            <a:pPr>
              <a:defRPr/>
            </a:pPr>
            <a:fld id="{F1C06C1D-34D9-4ABE-AE00-6FF5EFC34E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5175"/>
            <a:ext cx="85328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cxnSp>
        <p:nvCxnSpPr>
          <p:cNvPr id="1029" name="Straight Connector 2"/>
          <p:cNvCxnSpPr>
            <a:cxnSpLocks noChangeShapeType="1"/>
          </p:cNvCxnSpPr>
          <p:nvPr/>
        </p:nvCxnSpPr>
        <p:spPr bwMode="auto">
          <a:xfrm>
            <a:off x="304800" y="476250"/>
            <a:ext cx="8532813" cy="0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</p:spPr>
      </p:cxnSp>
      <p:pic>
        <p:nvPicPr>
          <p:cNvPr id="1030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64" r:id="rId3"/>
    <p:sldLayoutId id="2147483665" r:id="rId4"/>
    <p:sldLayoutId id="2147483666" r:id="rId5"/>
    <p:sldLayoutId id="2147483673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://css-tricks.com/data-uris/" TargetMode="Externa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1.jpeg"/><Relationship Id="rId10" Type="http://schemas.openxmlformats.org/officeDocument/2006/relationships/image" Target="../media/image39.png"/><Relationship Id="rId4" Type="http://schemas.openxmlformats.org/officeDocument/2006/relationships/hyperlink" Target="http://meyerweb.com/eric/tools/css/reset/" TargetMode="External"/><Relationship Id="rId9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4%D1%80%D0%B5%D0%B9%D0%BC_(HTML)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u.wikipedia.org/wiki/HTTP_cookie" TargetMode="External"/><Relationship Id="rId4" Type="http://schemas.openxmlformats.org/officeDocument/2006/relationships/hyperlink" Target="http://ru.wikipedia.org/wiki/%D0%9C%D0%BE%D0%BD%D0%B8%D1%82%D0%BE%D1%80_(%D1%83%D1%81%D1%82%D1%80%D0%BE%D0%B9%D1%81%D1%82%D0%B2%D0%BE)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.ru/" TargetMode="External"/><Relationship Id="rId3" Type="http://schemas.openxmlformats.org/officeDocument/2006/relationships/hyperlink" Target="http://jquery.com/" TargetMode="External"/><Relationship Id="rId7" Type="http://schemas.openxmlformats.org/officeDocument/2006/relationships/hyperlink" Target="http://www.smashingmagazine.com/" TargetMode="External"/><Relationship Id="rId12" Type="http://schemas.openxmlformats.org/officeDocument/2006/relationships/image" Target="../media/image63.png"/><Relationship Id="rId2" Type="http://schemas.openxmlformats.org/officeDocument/2006/relationships/hyperlink" Target="http://www.w3.org/TR/html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s-tricks.com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://htmlbook.ru/" TargetMode="External"/><Relationship Id="rId10" Type="http://schemas.openxmlformats.org/officeDocument/2006/relationships/image" Target="../media/image61.png"/><Relationship Id="rId4" Type="http://schemas.openxmlformats.org/officeDocument/2006/relationships/hyperlink" Target="http://oscarotero.com/jquery/" TargetMode="External"/><Relationship Id="rId9" Type="http://schemas.openxmlformats.org/officeDocument/2006/relationships/hyperlink" Target="http://jsfiddle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6388" y="5903913"/>
            <a:ext cx="8532812" cy="3333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Saint Petersburg, 2014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Lecture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HTML/JavaScript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CSS</a:t>
            </a:r>
            <a:r>
              <a:rPr lang="ru-RU" dirty="0" smtClean="0"/>
              <a:t> (</a:t>
            </a:r>
            <a:r>
              <a:rPr lang="ru-RU" i="1" dirty="0" smtClean="0"/>
              <a:t>Cascading Style Sheets</a:t>
            </a:r>
            <a:r>
              <a:rPr lang="ru-RU" dirty="0" smtClean="0"/>
              <a:t> — </a:t>
            </a:r>
            <a:r>
              <a:rPr lang="ru-RU" b="1" dirty="0" smtClean="0"/>
              <a:t>каскадные таблицы стилей</a:t>
            </a:r>
            <a:r>
              <a:rPr lang="ru-RU" dirty="0" smtClean="0"/>
              <a:t>) — формальный язык описания внешнего вида документа, написанного с использованием языка разметки.</a:t>
            </a:r>
          </a:p>
          <a:p>
            <a:pPr>
              <a:buNone/>
            </a:pPr>
            <a:r>
              <a:rPr lang="ru-RU" dirty="0" smtClean="0"/>
              <a:t> 	Преимущественно используется как средство описания, оформления внешнего вида веб-страниц, написанных с помощью языков разметки HTML и XHTML, но может также применяться к любым XML-документам, например, к SVG.</a:t>
            </a:r>
            <a:endParaRPr lang="ru-RU" b="1" dirty="0" smtClean="0"/>
          </a:p>
          <a:p>
            <a:endParaRPr lang="en-US" b="1" dirty="0" smtClean="0"/>
          </a:p>
          <a:p>
            <a:r>
              <a:rPr lang="ru-RU" dirty="0" smtClean="0"/>
              <a:t>Пример документа </a:t>
            </a:r>
            <a:r>
              <a:rPr lang="en-US" dirty="0" smtClean="0"/>
              <a:t>CSS: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6" name="Picture 5" descr="CSS-exam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971800"/>
            <a:ext cx="4105848" cy="2934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ru-RU" dirty="0" smtClean="0"/>
              <a:t>Селекторы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C7666-AB6C-47DF-B96C-A06E43757408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228600" y="533400"/>
            <a:ext cx="8458200" cy="666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b="1" dirty="0" smtClean="0">
                <a:latin typeface="Arial Narrow" pitchFamily="34" charset="0"/>
              </a:rPr>
              <a:t>Селекторы</a:t>
            </a:r>
            <a:r>
              <a:rPr lang="ru-RU" dirty="0" smtClean="0">
                <a:latin typeface="Arial Narrow" pitchFamily="34" charset="0"/>
              </a:rPr>
              <a:t> позволяют находить узлы </a:t>
            </a:r>
            <a:r>
              <a:rPr lang="en-US" dirty="0" smtClean="0">
                <a:latin typeface="Arial Narrow" pitchFamily="34" charset="0"/>
              </a:rPr>
              <a:t>DOM</a:t>
            </a:r>
            <a:r>
              <a:rPr lang="ru-RU" dirty="0" smtClean="0">
                <a:latin typeface="Arial Narrow" pitchFamily="34" charset="0"/>
              </a:rPr>
              <a:t>-дерева и взаимодействовать с ними.</a:t>
            </a:r>
            <a:endParaRPr lang="en-US" dirty="0" smtClean="0">
              <a:latin typeface="Arial Narrow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Narrow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Arial Narrow" pitchFamily="34" charset="0"/>
              </a:rPr>
              <a:t>Виды селекторов:</a:t>
            </a: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000" kern="0" dirty="0" smtClean="0">
                <a:solidFill>
                  <a:srgbClr val="000000"/>
                </a:solidFill>
                <a:latin typeface="Arial Narrow" pitchFamily="34" charset="0"/>
                <a:cs typeface="+mn-cs"/>
              </a:rPr>
              <a:t>Селектор элементов (*, p, h1 и др.)</a:t>
            </a:r>
            <a:br>
              <a:rPr lang="ru-RU" sz="2000" kern="0" dirty="0" smtClean="0">
                <a:solidFill>
                  <a:srgbClr val="000000"/>
                </a:solidFill>
                <a:latin typeface="Arial Narrow" pitchFamily="34" charset="0"/>
                <a:cs typeface="+mn-cs"/>
              </a:rPr>
            </a:br>
            <a:endParaRPr lang="ru-RU" sz="2000" kern="0" dirty="0" smtClean="0">
              <a:solidFill>
                <a:srgbClr val="000000"/>
              </a:solidFill>
              <a:latin typeface="Arial Narrow" pitchFamily="34" charset="0"/>
              <a:cs typeface="+mn-cs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ru-RU" sz="2000" kern="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ru-RU" sz="2000" kern="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ru-RU" sz="2000" kern="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  <a:t>Селектор атрибутов (</a:t>
            </a:r>
            <a:r>
              <a:rPr lang="en-US" sz="2000" kern="0" dirty="0" smtClean="0">
                <a:solidFill>
                  <a:srgbClr val="000000"/>
                </a:solidFill>
                <a:latin typeface="Arial Narrow" pitchFamily="34" charset="0"/>
              </a:rPr>
              <a:t>type</a:t>
            </a:r>
            <a: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  <a:t> и др.). В частности, класс</a:t>
            </a:r>
            <a:r>
              <a:rPr lang="en-US" sz="2000" kern="0" dirty="0" smtClean="0">
                <a:solidFill>
                  <a:srgbClr val="000000"/>
                </a:solidFill>
                <a:latin typeface="Arial Narrow" pitchFamily="34" charset="0"/>
              </a:rPr>
              <a:t> (.)</a:t>
            </a:r>
            <a: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  <a:t> и </a:t>
            </a:r>
            <a:r>
              <a:rPr lang="en-US" sz="2000" kern="0" dirty="0" smtClean="0">
                <a:solidFill>
                  <a:srgbClr val="000000"/>
                </a:solidFill>
                <a:latin typeface="Arial Narrow" pitchFamily="34" charset="0"/>
              </a:rPr>
              <a:t>id (#)</a:t>
            </a:r>
            <a:endParaRPr lang="ru-RU" sz="2000" kern="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</a:pPr>
            <a: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</a:br>
            <a:endParaRPr lang="en-US" sz="2800" dirty="0" smtClean="0"/>
          </a:p>
          <a:p>
            <a:pPr marL="0" indent="0">
              <a:buNone/>
            </a:pPr>
            <a:endParaRPr lang="ru-RU" b="1" dirty="0" smtClean="0">
              <a:latin typeface="Arial Narrow" pitchFamily="34" charset="0"/>
            </a:endParaRPr>
          </a:p>
          <a:p>
            <a:pPr marL="0" indent="0">
              <a:buNone/>
            </a:pPr>
            <a:endParaRPr lang="ru-RU" dirty="0" smtClean="0">
              <a:latin typeface="Arial Narrow" pitchFamily="34" charset="0"/>
            </a:endParaRPr>
          </a:p>
          <a:p>
            <a:pPr marL="0" indent="0"/>
            <a:endParaRPr lang="ru-RU" dirty="0" smtClean="0">
              <a:latin typeface="Arial Narrow" pitchFamily="34" charset="0"/>
            </a:endParaRPr>
          </a:p>
          <a:p>
            <a:pPr marL="0" indent="0">
              <a:buNone/>
            </a:pPr>
            <a:endParaRPr lang="ru-RU" dirty="0" smtClean="0">
              <a:latin typeface="Arial Narrow" pitchFamily="34" charset="0"/>
            </a:endParaRPr>
          </a:p>
          <a:p>
            <a:pPr marL="0" indent="0">
              <a:buNone/>
            </a:pPr>
            <a:endParaRPr lang="ru-RU" dirty="0" smtClean="0">
              <a:latin typeface="Arial Narrow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Narrow" pitchFamily="34" charset="0"/>
            </a:endParaRPr>
          </a:p>
        </p:txBody>
      </p:sp>
      <p:pic>
        <p:nvPicPr>
          <p:cNvPr id="11" name="Picture 10" descr="selector-elem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209800"/>
            <a:ext cx="2762636" cy="1400371"/>
          </a:xfrm>
          <a:prstGeom prst="rect">
            <a:avLst/>
          </a:prstGeom>
        </p:spPr>
      </p:pic>
      <p:pic>
        <p:nvPicPr>
          <p:cNvPr id="12" name="Picture 11" descr="selector-attr-ty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3886200"/>
            <a:ext cx="2285999" cy="2048052"/>
          </a:xfrm>
          <a:prstGeom prst="rect">
            <a:avLst/>
          </a:prstGeom>
        </p:spPr>
      </p:pic>
      <p:pic>
        <p:nvPicPr>
          <p:cNvPr id="13" name="Picture 12" descr="selector-attr-clas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6600" y="3886200"/>
            <a:ext cx="2086266" cy="1076475"/>
          </a:xfrm>
          <a:prstGeom prst="rect">
            <a:avLst/>
          </a:prstGeom>
        </p:spPr>
      </p:pic>
      <p:pic>
        <p:nvPicPr>
          <p:cNvPr id="14" name="Picture 13" descr="selector-attr-i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86175" y="3886200"/>
            <a:ext cx="2324425" cy="1448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ru-RU" dirty="0" smtClean="0"/>
              <a:t>Селекторы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E20074"/>
              </a:buClr>
              <a:buNone/>
            </a:pPr>
            <a:r>
              <a:rPr lang="ru-RU" b="1" dirty="0" smtClean="0"/>
              <a:t>Виды селекторов (продолжение):</a:t>
            </a:r>
            <a:endParaRPr lang="ru-RU" dirty="0" smtClean="0">
              <a:solidFill>
                <a:srgbClr val="000000"/>
              </a:solidFill>
            </a:endParaRPr>
          </a:p>
          <a:p>
            <a:pPr>
              <a:buClr>
                <a:srgbClr val="E20074"/>
              </a:buClr>
            </a:pPr>
            <a:r>
              <a:rPr lang="ru-RU" dirty="0" smtClean="0">
                <a:solidFill>
                  <a:srgbClr val="000000"/>
                </a:solidFill>
              </a:rPr>
              <a:t>Селектор потомков, дочерних и сестринских элементов, т.е. селекторы нахождения  элемента в </a:t>
            </a:r>
            <a:r>
              <a:rPr lang="en-US" dirty="0" smtClean="0">
                <a:solidFill>
                  <a:srgbClr val="000000"/>
                </a:solidFill>
              </a:rPr>
              <a:t>DOM</a:t>
            </a:r>
            <a:r>
              <a:rPr lang="ru-RU" dirty="0" smtClean="0">
                <a:solidFill>
                  <a:srgbClr val="000000"/>
                </a:solidFill>
              </a:rPr>
              <a:t>:</a:t>
            </a:r>
          </a:p>
          <a:p>
            <a:pPr>
              <a:buClr>
                <a:srgbClr val="E20074"/>
              </a:buClr>
            </a:pPr>
            <a:endParaRPr lang="ru-RU" sz="2800" dirty="0" smtClean="0">
              <a:solidFill>
                <a:srgbClr val="000000"/>
              </a:solidFill>
            </a:endParaRPr>
          </a:p>
          <a:p>
            <a:pPr>
              <a:buClr>
                <a:srgbClr val="E20074"/>
              </a:buClr>
            </a:pPr>
            <a:endParaRPr lang="ru-RU" sz="2800" dirty="0" smtClean="0">
              <a:solidFill>
                <a:srgbClr val="000000"/>
              </a:solidFill>
            </a:endParaRPr>
          </a:p>
          <a:p>
            <a:pPr>
              <a:buClr>
                <a:srgbClr val="E20074"/>
              </a:buClr>
            </a:pPr>
            <a:endParaRPr lang="ru-RU" sz="2800" dirty="0" smtClean="0">
              <a:solidFill>
                <a:srgbClr val="000000"/>
              </a:solidFill>
            </a:endParaRPr>
          </a:p>
          <a:p>
            <a:pPr>
              <a:buClr>
                <a:srgbClr val="E20074"/>
              </a:buClr>
            </a:pPr>
            <a:endParaRPr lang="ru-RU" sz="2800" dirty="0" smtClean="0">
              <a:solidFill>
                <a:srgbClr val="000000"/>
              </a:solidFill>
            </a:endParaRPr>
          </a:p>
          <a:p>
            <a:pPr>
              <a:buClr>
                <a:srgbClr val="E20074"/>
              </a:buClr>
            </a:pPr>
            <a:endParaRPr lang="ru-RU" sz="2800" dirty="0" smtClean="0">
              <a:solidFill>
                <a:srgbClr val="000000"/>
              </a:solidFill>
            </a:endParaRPr>
          </a:p>
          <a:p>
            <a:pPr>
              <a:buClr>
                <a:srgbClr val="E20074"/>
              </a:buClr>
            </a:pPr>
            <a:r>
              <a:rPr lang="ru-RU" dirty="0" smtClean="0">
                <a:solidFill>
                  <a:srgbClr val="000000"/>
                </a:solidFill>
              </a:rPr>
              <a:t>Селекторы псевдоклассов и псевдоэлементов:</a:t>
            </a:r>
          </a:p>
          <a:p>
            <a:pPr>
              <a:buClr>
                <a:srgbClr val="E20074"/>
              </a:buClr>
            </a:pPr>
            <a:endParaRPr lang="en-US" dirty="0" smtClean="0"/>
          </a:p>
          <a:p>
            <a:pPr lvl="0">
              <a:buClr>
                <a:srgbClr val="E20074"/>
              </a:buClr>
            </a:pPr>
            <a:endParaRPr lang="ru-RU" dirty="0" smtClean="0">
              <a:solidFill>
                <a:srgbClr val="000000"/>
              </a:solidFill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pic>
        <p:nvPicPr>
          <p:cNvPr id="6" name="Picture 5" descr="selector-d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771344"/>
            <a:ext cx="3781953" cy="2191056"/>
          </a:xfrm>
          <a:prstGeom prst="rect">
            <a:avLst/>
          </a:prstGeom>
        </p:spPr>
      </p:pic>
      <p:pic>
        <p:nvPicPr>
          <p:cNvPr id="7" name="Picture 6" descr="selector-dom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1752600"/>
            <a:ext cx="2238688" cy="1676634"/>
          </a:xfrm>
          <a:prstGeom prst="rect">
            <a:avLst/>
          </a:prstGeom>
        </p:spPr>
      </p:pic>
      <p:pic>
        <p:nvPicPr>
          <p:cNvPr id="8" name="Picture 7" descr="selector-pseudoclas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4495800"/>
            <a:ext cx="1886213" cy="676369"/>
          </a:xfrm>
          <a:prstGeom prst="rect">
            <a:avLst/>
          </a:prstGeom>
        </p:spPr>
      </p:pic>
      <p:pic>
        <p:nvPicPr>
          <p:cNvPr id="9" name="Picture 8" descr="selector-pseudoelemen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29000" y="4572000"/>
            <a:ext cx="2934110" cy="657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ru-RU" dirty="0" smtClean="0"/>
              <a:t>Селекторы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pic>
        <p:nvPicPr>
          <p:cNvPr id="9" name="Content Placeholder 8" descr="CSS-selectors-HTML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6200" y="914400"/>
            <a:ext cx="6068272" cy="3934374"/>
          </a:xfrm>
        </p:spPr>
      </p:pic>
      <p:pic>
        <p:nvPicPr>
          <p:cNvPr id="10" name="Picture 9" descr="CSS-selectors-CS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62312" y="980435"/>
            <a:ext cx="2781688" cy="458216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 bwMode="auto">
          <a:xfrm rot="5400000">
            <a:off x="3733800" y="3124200"/>
            <a:ext cx="4876800" cy="1588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72134" y="575102"/>
            <a:ext cx="7633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HTML: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533400"/>
            <a:ext cx="5485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CSS: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ru-RU" dirty="0" smtClean="0"/>
              <a:t>Селекторы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334940" y="575102"/>
            <a:ext cx="12971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Arial Narrow" pitchFamily="34" charset="0"/>
              </a:rPr>
              <a:t>Результат</a:t>
            </a:r>
            <a:r>
              <a:rPr lang="en-US" dirty="0" smtClean="0">
                <a:latin typeface="Arial Narrow" pitchFamily="34" charset="0"/>
              </a:rPr>
              <a:t>:</a:t>
            </a:r>
            <a:endParaRPr lang="en-US" dirty="0">
              <a:latin typeface="Arial Narrow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00125"/>
            <a:ext cx="501015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04800" y="4308902"/>
            <a:ext cx="48926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 Narrow" pitchFamily="34" charset="0"/>
              </a:rPr>
              <a:t>Стиль ссылки при наведении на нее мышкой:</a:t>
            </a:r>
            <a:endParaRPr lang="en-US" dirty="0">
              <a:latin typeface="Arial Narrow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" y="4667250"/>
            <a:ext cx="43529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 </a:t>
            </a:r>
            <a:r>
              <a:rPr lang="en-US" dirty="0" smtClean="0"/>
              <a:t>CSS </a:t>
            </a:r>
            <a:r>
              <a:rPr lang="ru-RU" dirty="0" smtClean="0"/>
              <a:t>стилей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765175"/>
          <a:ext cx="8532813" cy="4812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209800"/>
                <a:gridCol w="495141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Приоритет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Ресурс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Описание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1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latin typeface="Arial Narrow" pitchFamily="34" charset="0"/>
                        </a:rPr>
                        <a:t>Importance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Стили с использованием </a:t>
                      </a:r>
                      <a:r>
                        <a:rPr lang="en-US" sz="2000" dirty="0" smtClean="0">
                          <a:latin typeface="Arial Narrow" pitchFamily="34" charset="0"/>
                        </a:rPr>
                        <a:t>!important</a:t>
                      </a:r>
                      <a:endParaRPr lang="en-US" sz="2000" b="1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2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Inline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Стили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 конкретного элемента в атрибуте </a:t>
                      </a:r>
                      <a:r>
                        <a:rPr lang="en-US" sz="2000" baseline="0" dirty="0" smtClean="0">
                          <a:latin typeface="Arial Narrow" pitchFamily="34" charset="0"/>
                        </a:rPr>
                        <a:t>style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3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Media</a:t>
                      </a:r>
                      <a:r>
                        <a:rPr lang="en-US" sz="2000" baseline="0" dirty="0" smtClean="0">
                          <a:latin typeface="Arial Narrow" pitchFamily="34" charset="0"/>
                        </a:rPr>
                        <a:t> type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Стили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 для всех </a:t>
                      </a:r>
                      <a:r>
                        <a:rPr lang="en-US" sz="2000" baseline="0" dirty="0" smtClean="0">
                          <a:latin typeface="Arial Narrow" pitchFamily="34" charset="0"/>
                        </a:rPr>
                        <a:t>media type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, если не задан конкретный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4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 Narrow" pitchFamily="34" charset="0"/>
                        </a:rPr>
                        <a:t>Selector specificity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Стили,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 заданные контекстными селекторами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5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Порядок следования правил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Правило,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 объявленное последним, имеет больший приоритет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03314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6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Наследование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 стилей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Если стили не заданы для конкретного элемента, данный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 элемент наследует стили родителя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7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Стили пользователя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latin typeface="Arial Narrow" pitchFamily="34" charset="0"/>
                        </a:rPr>
                        <a:t>Пользовательские</a:t>
                      </a:r>
                      <a:r>
                        <a:rPr lang="ru-RU" sz="2000" b="0" baseline="0" dirty="0" smtClean="0">
                          <a:latin typeface="Arial Narrow" pitchFamily="34" charset="0"/>
                        </a:rPr>
                        <a:t> стили, заданные в браузере</a:t>
                      </a:r>
                      <a:endParaRPr lang="en-US" sz="2000" b="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8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Стили браузера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Стили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 браузера по умолчанию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818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 </a:t>
            </a:r>
            <a:r>
              <a:rPr lang="en-US" dirty="0" smtClean="0"/>
              <a:t>CSS </a:t>
            </a:r>
            <a:r>
              <a:rPr lang="ru-RU" dirty="0" smtClean="0"/>
              <a:t>стилей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</a:t>
            </a:r>
            <a:r>
              <a:rPr lang="ru-RU" dirty="0" smtClean="0"/>
              <a:t>Количество идентификаторов (#id) в селекторе — (</a:t>
            </a:r>
            <a:r>
              <a:rPr lang="ru-RU" b="1" dirty="0" smtClean="0"/>
              <a:t>(1,0,0)</a:t>
            </a:r>
            <a:r>
              <a:rPr lang="ru-RU" dirty="0" smtClean="0"/>
              <a:t> за каждый объявленный идентификатор в селекторе правила CSS).</a:t>
            </a:r>
          </a:p>
          <a:p>
            <a:r>
              <a:rPr lang="en-US" dirty="0" smtClean="0"/>
              <a:t>b) </a:t>
            </a:r>
            <a:r>
              <a:rPr lang="ru-RU" dirty="0" smtClean="0"/>
              <a:t>Количество классов (.class), атрибутов ([attr], [attr="value"]) и псевдоклассов (:pseudo-class) в селекторе — (</a:t>
            </a:r>
            <a:r>
              <a:rPr lang="ru-RU" b="1" dirty="0" smtClean="0"/>
              <a:t>(0,1,0)</a:t>
            </a:r>
            <a:r>
              <a:rPr lang="ru-RU" dirty="0" smtClean="0"/>
              <a:t> за каждый объявленный класс, атрибут и псевдокласс в селекторе правила CSS).</a:t>
            </a:r>
          </a:p>
          <a:p>
            <a:r>
              <a:rPr lang="en-US" dirty="0" smtClean="0"/>
              <a:t>c) </a:t>
            </a:r>
            <a:r>
              <a:rPr lang="ru-RU" dirty="0" smtClean="0"/>
              <a:t>Количество элементов (h1, input) и псевдоэлементов (::pseudo-element) в селекторе — (</a:t>
            </a:r>
            <a:r>
              <a:rPr lang="ru-RU" b="1" dirty="0" smtClean="0"/>
              <a:t>(0,0,1)</a:t>
            </a:r>
            <a:r>
              <a:rPr lang="ru-RU" dirty="0" smtClean="0"/>
              <a:t> за каждый объявленный элемент и псевдоэлемент в селекторе правила CSS).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Принцип расчёта таков, что, например, (1,0,0) будет иметь большую специфичность,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соответственно — бо́льший приоритет, чем даже (0,10,0), (0,1,0) будет иметь большую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специфичность, больший приоритет, чем (0,0,10). Если же рассчитанные таким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образом специфичности окажутся одинаковыми, то к элементу будет применено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правило, описанное селектором, расположенным в документе ниже других.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818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 </a:t>
            </a:r>
            <a:r>
              <a:rPr lang="en-US" dirty="0" smtClean="0"/>
              <a:t>CSS </a:t>
            </a:r>
            <a:r>
              <a:rPr lang="ru-RU" dirty="0" smtClean="0"/>
              <a:t>стилей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li</a:t>
            </a:r>
            <a:r>
              <a:rPr lang="en-US" dirty="0" smtClean="0"/>
              <a:t> – (0, 0, 2)</a:t>
            </a: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li.list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-element</a:t>
            </a:r>
            <a:r>
              <a:rPr lang="en-US" dirty="0" smtClean="0"/>
              <a:t> – (0, 1, 2)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#main-element</a:t>
            </a:r>
            <a:r>
              <a:rPr lang="en-US" dirty="0" smtClean="0"/>
              <a:t> – (1, 0, 0)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HTML:</a:t>
            </a:r>
          </a:p>
          <a:p>
            <a:endParaRPr lang="en-US" dirty="0" smtClean="0"/>
          </a:p>
          <a:p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CSS:</a:t>
            </a:r>
            <a:endParaRPr lang="ru-RU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pic>
        <p:nvPicPr>
          <p:cNvPr id="6" name="Picture 5" descr="Priority-HTM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9" y="2438401"/>
            <a:ext cx="6248401" cy="1058889"/>
          </a:xfrm>
          <a:prstGeom prst="rect">
            <a:avLst/>
          </a:prstGeom>
        </p:spPr>
      </p:pic>
      <p:pic>
        <p:nvPicPr>
          <p:cNvPr id="7" name="Picture 6" descr="Priority-CS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3943049"/>
            <a:ext cx="1829055" cy="2152951"/>
          </a:xfrm>
          <a:prstGeom prst="rect">
            <a:avLst/>
          </a:prstGeom>
        </p:spPr>
      </p:pic>
      <p:pic>
        <p:nvPicPr>
          <p:cNvPr id="8" name="Picture 7" descr="Priority-Resul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9600" y="5029200"/>
            <a:ext cx="3258005" cy="714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68438" y="4495800"/>
            <a:ext cx="14227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Arial Narrow" pitchFamily="34" charset="0"/>
              </a:rPr>
              <a:t>Результат:</a:t>
            </a:r>
            <a:endParaRPr lang="ru-RU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18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Блочная модель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75" y="1066800"/>
            <a:ext cx="32861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533400"/>
            <a:ext cx="8839199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Блочная модель отвечает за:</a:t>
            </a: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Сколько места занимает блок</a:t>
            </a:r>
            <a:endParaRPr lang="ru-RU" sz="28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Как происходит расчет отступов блока,</a:t>
            </a:r>
            <a:b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</a:b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в т.ч. относительно отступов </a:t>
            </a:r>
            <a:b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</a:b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других элементов на странице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Размеры блока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Если указано, позиционирование </a:t>
            </a:r>
            <a:b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</a:b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блока относительно других элементов </a:t>
            </a:r>
            <a:b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</a:b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на странице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ru-RU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en-US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Свойство </a:t>
            </a:r>
            <a:r>
              <a:rPr lang="en-US" dirty="0" smtClean="0"/>
              <a:t>display </a:t>
            </a:r>
            <a:r>
              <a:rPr lang="ru-RU" dirty="0" smtClean="0"/>
              <a:t>в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228601" y="533401"/>
            <a:ext cx="8686799" cy="549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</a:pPr>
            <a:r>
              <a:rPr lang="en-US" sz="2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Display: block</a:t>
            </a:r>
            <a:r>
              <a:rPr lang="ru-RU" sz="2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,</a:t>
            </a:r>
            <a:r>
              <a:rPr lang="en-US" sz="2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inline</a:t>
            </a:r>
            <a:endParaRPr lang="ru-RU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Block</a:t>
            </a:r>
            <a:r>
              <a:rPr lang="en-US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растягивается по всей ширине родителя (помним о явно заданной ширине 100% и ее последствиях)</a:t>
            </a:r>
            <a:endParaRPr lang="ru-RU" sz="28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Block</a:t>
            </a:r>
            <a:r>
              <a:rPr lang="en-US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начинается с левого верхнего угла родителя после всех предыдущих блочных элементов (если нет «плавающих» или позиционированных элементов)</a:t>
            </a: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Inline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игнорирует заданную ширину и высоту</a:t>
            </a: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Inline</a:t>
            </a:r>
            <a:r>
              <a:rPr lang="en-US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игнорирует верхние и нижние </a:t>
            </a:r>
            <a:r>
              <a:rPr lang="ru-RU" sz="2800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марджины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и </a:t>
            </a:r>
            <a:r>
              <a:rPr lang="ru-RU" sz="2800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паддинги</a:t>
            </a:r>
            <a:endParaRPr lang="ru-RU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Inline</a:t>
            </a:r>
            <a:r>
              <a:rPr lang="en-US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элемент становится </a:t>
            </a:r>
            <a:r>
              <a:rPr 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block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, когда ему задан </a:t>
            </a:r>
            <a:r>
              <a:rPr lang="en-US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float (left, right)</a:t>
            </a:r>
            <a:endParaRPr lang="ru-RU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ru-RU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en-US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" y="5353050"/>
            <a:ext cx="90106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HTML</a:t>
            </a:r>
            <a:endParaRPr lang="ru-RU" sz="2800" dirty="0" smtClean="0"/>
          </a:p>
          <a:p>
            <a:pPr eaLnBrk="1" hangingPunct="1"/>
            <a:r>
              <a:rPr lang="en-US" sz="2800" dirty="0" smtClean="0"/>
              <a:t>DOM Tree</a:t>
            </a:r>
          </a:p>
          <a:p>
            <a:pPr eaLnBrk="1" hangingPunct="1"/>
            <a:r>
              <a:rPr lang="en-US" sz="2800" dirty="0" smtClean="0"/>
              <a:t>CSS: c</a:t>
            </a:r>
            <a:r>
              <a:rPr lang="ru-RU" sz="2800" dirty="0" err="1" smtClean="0"/>
              <a:t>електоры</a:t>
            </a:r>
            <a:r>
              <a:rPr lang="ru-RU" sz="2800" dirty="0" smtClean="0"/>
              <a:t>, блочная модель, </a:t>
            </a:r>
            <a:r>
              <a:rPr lang="en-US" sz="2800" dirty="0" smtClean="0"/>
              <a:t>position, float </a:t>
            </a:r>
            <a:endParaRPr lang="ru-RU" sz="2800" dirty="0" smtClean="0"/>
          </a:p>
          <a:p>
            <a:pPr eaLnBrk="1" hangingPunct="1"/>
            <a:r>
              <a:rPr lang="ru-RU" sz="2800" dirty="0" smtClean="0"/>
              <a:t>В</a:t>
            </a:r>
            <a:r>
              <a:rPr lang="en-US" sz="2800" dirty="0" err="1" smtClean="0"/>
              <a:t>est</a:t>
            </a:r>
            <a:r>
              <a:rPr lang="en-US" sz="2800" dirty="0" smtClean="0"/>
              <a:t> practices</a:t>
            </a:r>
          </a:p>
          <a:p>
            <a:pPr eaLnBrk="1" hangingPunct="1"/>
            <a:r>
              <a:rPr lang="en-US" sz="2800" dirty="0" smtClean="0"/>
              <a:t>JavaScript</a:t>
            </a:r>
          </a:p>
          <a:p>
            <a:pPr eaLnBrk="1" hangingPunct="1"/>
            <a:r>
              <a:rPr lang="en-US" sz="2800" dirty="0" smtClean="0"/>
              <a:t>AJAX</a:t>
            </a:r>
            <a:endParaRPr lang="ru-RU" sz="2800" dirty="0" smtClean="0"/>
          </a:p>
          <a:p>
            <a:pPr eaLnBrk="1" hangingPunct="1"/>
            <a:r>
              <a:rPr lang="en-US" sz="2800" dirty="0" smtClean="0"/>
              <a:t>jQuery</a:t>
            </a:r>
          </a:p>
          <a:p>
            <a:pPr eaLnBrk="1" hangingPunct="1"/>
            <a:r>
              <a:rPr lang="ru-RU" sz="2800" dirty="0" smtClean="0"/>
              <a:t>Дополнительная </a:t>
            </a:r>
            <a:r>
              <a:rPr lang="ru-RU" sz="2800" dirty="0" smtClean="0"/>
              <a:t>литература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ru-RU" dirty="0" smtClean="0"/>
              <a:t>Позиционирвание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32813" cy="525621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position: absolute | fixed | relative | </a:t>
            </a:r>
            <a:r>
              <a:rPr lang="en-US" sz="2400" b="1" dirty="0" smtClean="0"/>
              <a:t>static</a:t>
            </a:r>
            <a:endParaRPr lang="ru-RU" sz="2400" b="1" dirty="0" smtClean="0"/>
          </a:p>
          <a:p>
            <a:r>
              <a:rPr lang="en-US" sz="2800" b="1" dirty="0" smtClean="0"/>
              <a:t>Static </a:t>
            </a:r>
            <a:r>
              <a:rPr lang="en-US" sz="2800" dirty="0" smtClean="0"/>
              <a:t>– </a:t>
            </a:r>
            <a:r>
              <a:rPr lang="ru-RU" sz="2800" dirty="0" smtClean="0"/>
              <a:t>позиционирование по умолчанию, либо другими словами, элемент не позиционирован</a:t>
            </a:r>
          </a:p>
          <a:p>
            <a:r>
              <a:rPr lang="en-US" sz="2800" b="1" dirty="0" smtClean="0"/>
              <a:t>Relative</a:t>
            </a:r>
            <a:r>
              <a:rPr lang="en-US" sz="2800" dirty="0" smtClean="0"/>
              <a:t> – </a:t>
            </a:r>
            <a:r>
              <a:rPr lang="ru-RU" sz="2800" dirty="0" smtClean="0"/>
              <a:t>позиционирование относительно его исходного местоположения.</a:t>
            </a:r>
          </a:p>
          <a:p>
            <a:r>
              <a:rPr lang="en-US" sz="2800" b="1" dirty="0" smtClean="0"/>
              <a:t>Absolute</a:t>
            </a:r>
            <a:r>
              <a:rPr lang="en-US" sz="2800" dirty="0" smtClean="0"/>
              <a:t> – </a:t>
            </a:r>
            <a:r>
              <a:rPr lang="ru-RU" sz="2800" dirty="0" smtClean="0"/>
              <a:t>элемент выпадает из общего потока. Местоположение ведется от левого верхнего угла браузера либо от родителя, если у него задано позиционирование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r>
              <a:rPr lang="en-US" sz="2800" b="1" dirty="0" smtClean="0"/>
              <a:t>Fixed</a:t>
            </a:r>
            <a:r>
              <a:rPr lang="en-US" sz="2800" dirty="0" smtClean="0"/>
              <a:t> – </a:t>
            </a:r>
            <a:r>
              <a:rPr lang="ru-RU" sz="2800" dirty="0" smtClean="0"/>
              <a:t>элемент выпадает из общего потока. Позиционирование относительно окна.</a:t>
            </a:r>
          </a:p>
          <a:p>
            <a:pPr>
              <a:buNone/>
            </a:pPr>
            <a:r>
              <a:rPr lang="ru-RU" sz="2800" dirty="0" smtClean="0"/>
              <a:t>Позиционирование элементов (кроме элементов со </a:t>
            </a:r>
            <a:r>
              <a:rPr lang="en-US" sz="2800" dirty="0" smtClean="0"/>
              <a:t>static</a:t>
            </a:r>
            <a:r>
              <a:rPr lang="ru-RU" sz="2800" dirty="0" smtClean="0"/>
              <a:t>) можно задавать с помощью свойств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800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right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всплывающего окна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06" t="14533" r="5181" b="33467"/>
          <a:stretch/>
        </p:blipFill>
        <p:spPr bwMode="auto">
          <a:xfrm>
            <a:off x="365448" y="1700808"/>
            <a:ext cx="6628614" cy="332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0" y="751344"/>
            <a:ext cx="2694731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position:</a:t>
            </a:r>
            <a:r>
              <a:rPr lang="ru-RU" dirty="0" smtClean="0"/>
              <a:t> </a:t>
            </a:r>
            <a:r>
              <a:rPr lang="en-US" dirty="0" smtClean="0"/>
              <a:t>fixed;</a:t>
            </a:r>
          </a:p>
          <a:p>
            <a:r>
              <a:rPr lang="en-US" dirty="0"/>
              <a:t>t</a:t>
            </a:r>
            <a:r>
              <a:rPr lang="en-US" dirty="0" smtClean="0"/>
              <a:t>op: 50%;</a:t>
            </a:r>
          </a:p>
          <a:p>
            <a:r>
              <a:rPr lang="en-US" dirty="0"/>
              <a:t>l</a:t>
            </a:r>
            <a:r>
              <a:rPr lang="en-US" dirty="0" smtClean="0"/>
              <a:t>eft: 50%;</a:t>
            </a:r>
          </a:p>
          <a:p>
            <a:r>
              <a:rPr lang="en-US" dirty="0"/>
              <a:t>width: 250px;</a:t>
            </a:r>
          </a:p>
          <a:p>
            <a:r>
              <a:rPr lang="en-US" dirty="0" smtClean="0"/>
              <a:t>height</a:t>
            </a:r>
            <a:r>
              <a:rPr lang="en-US" dirty="0"/>
              <a:t>: 150px</a:t>
            </a:r>
            <a:r>
              <a:rPr lang="en-US" dirty="0" smtClean="0"/>
              <a:t>;</a:t>
            </a:r>
          </a:p>
          <a:p>
            <a:r>
              <a:rPr lang="en-US" dirty="0" smtClean="0"/>
              <a:t>margin-left</a:t>
            </a:r>
            <a:r>
              <a:rPr lang="en-US" dirty="0"/>
              <a:t>: -125px;</a:t>
            </a:r>
          </a:p>
          <a:p>
            <a:r>
              <a:rPr lang="en-US" dirty="0" smtClean="0"/>
              <a:t>margin-top</a:t>
            </a:r>
            <a:r>
              <a:rPr lang="en-US" dirty="0"/>
              <a:t>: -75px</a:t>
            </a:r>
            <a:r>
              <a:rPr lang="en-US" dirty="0" smtClean="0"/>
              <a:t>;</a:t>
            </a:r>
          </a:p>
          <a:p>
            <a:r>
              <a:rPr lang="en-US" dirty="0"/>
              <a:t>z-index: 101;</a:t>
            </a:r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923928" y="1268760"/>
            <a:ext cx="0" cy="4176464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76200" y="3657600"/>
            <a:ext cx="7391400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524350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Плавающие блоки в </a:t>
            </a:r>
            <a:r>
              <a:rPr lang="en-US" dirty="0" smtClean="0"/>
              <a:t>CSS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228600" y="533400"/>
            <a:ext cx="8839199" cy="401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Свойства плавающих элементов:</a:t>
            </a: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Плавающие элементы выпадают из общего потока размещения блочных </a:t>
            </a:r>
            <a:r>
              <a:rPr lang="ru-RU" sz="2800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неплавающих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элементов.</a:t>
            </a:r>
            <a:endParaRPr lang="ru-RU" sz="28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Ширина 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плавающего блока зависит от его </a:t>
            </a:r>
            <a:r>
              <a:rPr lang="ru-RU" sz="2800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контента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(выставляйте ширину)</a:t>
            </a: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Если блочный элемент содержит только плавающие элементы, его высота будет равна 0 (применяйте свойство </a:t>
            </a:r>
            <a:r>
              <a:rPr lang="en-US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clear 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или</a:t>
            </a:r>
            <a:r>
              <a:rPr lang="en-US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clearfix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)</a:t>
            </a: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en-US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ru-RU" dirty="0" smtClean="0"/>
              <a:t>Плавающие блоки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304800" y="533400"/>
            <a:ext cx="8458200" cy="31242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.float-element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border: 2px solid purple;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margin-bottom: 5px;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.float-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element.float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-left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float: left;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.float-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element.float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-right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float: right;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.non-float-element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border: 2px solid #FF9673;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margin-bottom: 10px;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.clear-both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clear: both;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border-color: #00661A;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clearfix:after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content: ".";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display: block;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height: 0;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clear: both;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visibility: hidden;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581400"/>
            <a:ext cx="56483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ru-RU" dirty="0" smtClean="0"/>
              <a:t>Распространенные свойства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en-US" dirty="0" smtClean="0"/>
              <a:t>background</a:t>
            </a:r>
          </a:p>
          <a:p>
            <a:r>
              <a:rPr lang="en-US" dirty="0"/>
              <a:t>b</a:t>
            </a:r>
            <a:r>
              <a:rPr lang="en-US" dirty="0" smtClean="0"/>
              <a:t>order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color</a:t>
            </a:r>
          </a:p>
          <a:p>
            <a:r>
              <a:rPr lang="en-US" dirty="0" smtClean="0"/>
              <a:t>cursor</a:t>
            </a:r>
          </a:p>
          <a:p>
            <a:r>
              <a:rPr lang="en-US" dirty="0" smtClean="0"/>
              <a:t>font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line-height</a:t>
            </a:r>
          </a:p>
          <a:p>
            <a:r>
              <a:rPr lang="en-US" dirty="0" smtClean="0"/>
              <a:t>text-align</a:t>
            </a:r>
          </a:p>
          <a:p>
            <a:r>
              <a:rPr lang="en-US" dirty="0" smtClean="0"/>
              <a:t>word-break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clear</a:t>
            </a:r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display</a:t>
            </a:r>
          </a:p>
          <a:p>
            <a:r>
              <a:rPr lang="en-US" dirty="0" smtClean="0"/>
              <a:t>visibility</a:t>
            </a:r>
          </a:p>
          <a:p>
            <a:r>
              <a:rPr lang="en-US" dirty="0" smtClean="0"/>
              <a:t>opacity</a:t>
            </a:r>
          </a:p>
          <a:p>
            <a:r>
              <a:rPr lang="en-US" dirty="0" smtClean="0"/>
              <a:t>z-index</a:t>
            </a:r>
          </a:p>
          <a:p>
            <a:endParaRPr lang="en-US" dirty="0" smtClean="0"/>
          </a:p>
          <a:p>
            <a:r>
              <a:rPr lang="en-US" dirty="0" smtClean="0"/>
              <a:t>height</a:t>
            </a:r>
          </a:p>
          <a:p>
            <a:r>
              <a:rPr lang="en-US" dirty="0" smtClean="0"/>
              <a:t>width</a:t>
            </a:r>
          </a:p>
          <a:p>
            <a:r>
              <a:rPr lang="en-US" dirty="0" smtClean="0"/>
              <a:t>max-height</a:t>
            </a:r>
          </a:p>
          <a:p>
            <a:r>
              <a:rPr lang="en-US" dirty="0" smtClean="0"/>
              <a:t>max-width</a:t>
            </a:r>
          </a:p>
          <a:p>
            <a:r>
              <a:rPr lang="en-US" dirty="0" smtClean="0"/>
              <a:t>min-height</a:t>
            </a:r>
          </a:p>
          <a:p>
            <a:r>
              <a:rPr lang="en-US" dirty="0" smtClean="0"/>
              <a:t>min-width</a:t>
            </a:r>
          </a:p>
          <a:p>
            <a:r>
              <a:rPr lang="en-US" dirty="0" smtClean="0"/>
              <a:t>overflow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margin </a:t>
            </a:r>
          </a:p>
          <a:p>
            <a:r>
              <a:rPr lang="en-US" dirty="0" smtClean="0"/>
              <a:t>padding </a:t>
            </a:r>
          </a:p>
          <a:p>
            <a:endParaRPr lang="en-US" dirty="0" smtClean="0"/>
          </a:p>
          <a:p>
            <a:r>
              <a:rPr lang="en-US" dirty="0" smtClean="0"/>
              <a:t>position</a:t>
            </a:r>
          </a:p>
          <a:p>
            <a:r>
              <a:rPr lang="en-US" dirty="0" smtClean="0"/>
              <a:t>bottom </a:t>
            </a:r>
          </a:p>
          <a:p>
            <a:r>
              <a:rPr lang="en-US" dirty="0" smtClean="0"/>
              <a:t>left</a:t>
            </a:r>
          </a:p>
          <a:p>
            <a:r>
              <a:rPr lang="en-US" dirty="0" smtClean="0"/>
              <a:t>top</a:t>
            </a:r>
          </a:p>
          <a:p>
            <a:r>
              <a:rPr lang="en-US" dirty="0" smtClean="0"/>
              <a:t>right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формы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228600" y="609600"/>
            <a:ext cx="5867400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HTML: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&lt;h2&gt;Login form&lt;/h2&gt;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&lt;form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action="action.html"&gt;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&lt;div class="form-element"&gt;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&lt;label for="username"&gt;Username:&lt;/label&gt;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&lt;input type="text" name="username" /&gt;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&lt;div class="form-element"&gt;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&lt;label for="password"&gt;Password:&lt;/label&gt;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&lt;input type="password" name="password" /&gt;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&lt;div class="form-element"&gt;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&lt;input type="submit" value="Log in" /&gt;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&lt;/form&gt;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0800" y="685800"/>
            <a:ext cx="281940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CSS: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.form-element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margin: 5px 0;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.form-element label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float: left;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width: 90px;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962400"/>
            <a:ext cx="38481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32813" cy="5256213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 smtClean="0"/>
              <a:t>HTML:</a:t>
            </a:r>
          </a:p>
          <a:p>
            <a:pPr eaLnBrk="1" hangingPunct="1"/>
            <a:r>
              <a:rPr lang="ru-RU" dirty="0" smtClean="0"/>
              <a:t>Используйте внешние файлы </a:t>
            </a:r>
            <a:r>
              <a:rPr lang="en-US" dirty="0" smtClean="0"/>
              <a:t>CSS/JS: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dirty="0" smtClean="0">
              <a:solidFill>
                <a:srgbClr val="000000"/>
              </a:solidFill>
            </a:endParaRPr>
          </a:p>
          <a:p>
            <a:pPr eaLnBrk="1" hangingPunct="1"/>
            <a:endParaRPr lang="ru-RU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ru-RU" dirty="0" smtClean="0">
                <a:solidFill>
                  <a:srgbClr val="000000"/>
                </a:solidFill>
              </a:rPr>
              <a:t>Не вкладывайте блочные элементы в строчные:</a:t>
            </a:r>
            <a:endParaRPr lang="en-US" dirty="0" smtClean="0">
              <a:solidFill>
                <a:srgbClr val="000000"/>
              </a:solidFill>
            </a:endParaRPr>
          </a:p>
          <a:p>
            <a:pPr eaLnBrk="1" hangingPunct="1"/>
            <a:endParaRPr lang="en-US" dirty="0" smtClean="0">
              <a:solidFill>
                <a:srgbClr val="000000"/>
              </a:solidFill>
            </a:endParaRPr>
          </a:p>
          <a:p>
            <a:pPr eaLnBrk="1" hangingPunct="1"/>
            <a:endParaRPr lang="en-US" dirty="0" smtClean="0">
              <a:solidFill>
                <a:srgbClr val="000000"/>
              </a:solidFill>
            </a:endParaRPr>
          </a:p>
          <a:p>
            <a:pPr eaLnBrk="1" hangingPunct="1">
              <a:buNone/>
            </a:pPr>
            <a:endParaRPr lang="ru-RU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ru-RU" dirty="0" smtClean="0">
                <a:solidFill>
                  <a:srgbClr val="000000"/>
                </a:solidFill>
              </a:rPr>
              <a:t>Атрибуты </a:t>
            </a:r>
            <a:r>
              <a:rPr lang="ru-RU" b="1" dirty="0" smtClean="0">
                <a:solidFill>
                  <a:srgbClr val="000000"/>
                </a:solidFill>
              </a:rPr>
              <a:t>с</a:t>
            </a:r>
            <a:r>
              <a:rPr lang="en-US" b="1" dirty="0" smtClean="0">
                <a:solidFill>
                  <a:srgbClr val="000000"/>
                </a:solidFill>
              </a:rPr>
              <a:t>lass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id</a:t>
            </a:r>
            <a:r>
              <a:rPr lang="ru-RU" b="1" dirty="0" smtClean="0">
                <a:solidFill>
                  <a:srgbClr val="000000"/>
                </a:solidFill>
              </a:rPr>
              <a:t>: </a:t>
            </a:r>
            <a:r>
              <a:rPr lang="en-US" b="1" dirty="0" smtClean="0">
                <a:solidFill>
                  <a:srgbClr val="000000"/>
                </a:solidFill>
              </a:rPr>
              <a:t/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ru-RU" b="1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один и тот же </a:t>
            </a:r>
            <a:r>
              <a:rPr lang="en-US" dirty="0" smtClean="0">
                <a:solidFill>
                  <a:srgbClr val="000000"/>
                </a:solidFill>
              </a:rPr>
              <a:t>class</a:t>
            </a:r>
            <a:r>
              <a:rPr lang="ru-RU" dirty="0" smtClean="0">
                <a:solidFill>
                  <a:srgbClr val="000000"/>
                </a:solidFill>
              </a:rPr>
              <a:t> можно назначать многим элементам, одному элементу можно назначить  несколько классов</a:t>
            </a:r>
            <a:br>
              <a:rPr lang="ru-RU" dirty="0" smtClean="0">
                <a:solidFill>
                  <a:srgbClr val="000000"/>
                </a:solidFill>
              </a:rPr>
            </a:br>
            <a:r>
              <a:rPr lang="ru-RU" dirty="0" smtClean="0">
                <a:solidFill>
                  <a:srgbClr val="000000"/>
                </a:solidFill>
              </a:rPr>
              <a:t> – </a:t>
            </a:r>
            <a:r>
              <a:rPr lang="en-US" dirty="0" smtClean="0">
                <a:solidFill>
                  <a:srgbClr val="000000"/>
                </a:solidFill>
              </a:rPr>
              <a:t>id </a:t>
            </a:r>
            <a:r>
              <a:rPr lang="ru-RU" dirty="0" smtClean="0">
                <a:solidFill>
                  <a:srgbClr val="000000"/>
                </a:solidFill>
              </a:rPr>
              <a:t>используется на странице только один раз </a:t>
            </a:r>
            <a:br>
              <a:rPr lang="ru-RU" dirty="0" smtClean="0">
                <a:solidFill>
                  <a:srgbClr val="000000"/>
                </a:solidFill>
              </a:rPr>
            </a:b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725" y="1676400"/>
            <a:ext cx="5781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076575"/>
            <a:ext cx="5695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 descr="C:\Users\Yulius\Desktop\HTML\ok-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3429000"/>
            <a:ext cx="304800" cy="304800"/>
          </a:xfrm>
          <a:prstGeom prst="rect">
            <a:avLst/>
          </a:prstGeom>
          <a:noFill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1975" y="3429000"/>
            <a:ext cx="5610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 descr="C:\Users\Yulius\Desktop\HTML\x-icon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V="1">
            <a:off x="6172200" y="3048000"/>
            <a:ext cx="309562" cy="309562"/>
          </a:xfrm>
          <a:prstGeom prst="rect">
            <a:avLst/>
          </a:prstGeom>
          <a:noFill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5305425"/>
            <a:ext cx="41624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 descr="C:\Users\Yulius\Desktop\HTML\ok-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600200"/>
            <a:ext cx="304800" cy="304800"/>
          </a:xfrm>
          <a:prstGeom prst="rect">
            <a:avLst/>
          </a:prstGeom>
          <a:noFill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1285875"/>
            <a:ext cx="57435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8" descr="C:\Users\Yulius\Desktop\HTML\x-icon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V="1">
            <a:off x="6243638" y="1219200"/>
            <a:ext cx="309562" cy="309562"/>
          </a:xfrm>
          <a:prstGeom prst="rect">
            <a:avLst/>
          </a:prstGeom>
          <a:noFill/>
        </p:spPr>
      </p:pic>
      <p:pic>
        <p:nvPicPr>
          <p:cNvPr id="18" name="Picture 6" descr="C:\Users\Yulius\Desktop\HTML\ok-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5334000"/>
            <a:ext cx="304800" cy="304800"/>
          </a:xfrm>
          <a:prstGeom prst="rect">
            <a:avLst/>
          </a:prstGeom>
          <a:noFill/>
        </p:spPr>
      </p:pic>
      <p:pic>
        <p:nvPicPr>
          <p:cNvPr id="19" name="Picture 6" descr="C:\Users\Yulius\Desktop\HTML\ok-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905000"/>
            <a:ext cx="304800" cy="304800"/>
          </a:xfrm>
          <a:prstGeom prst="rect">
            <a:avLst/>
          </a:prstGeom>
          <a:noFill/>
        </p:spPr>
      </p:pic>
      <p:pic>
        <p:nvPicPr>
          <p:cNvPr id="20" name="Picture 6" descr="C:\Users\Yulius\Desktop\HTML\ok-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5562600"/>
            <a:ext cx="304800" cy="304800"/>
          </a:xfrm>
          <a:prstGeom prst="rect">
            <a:avLst/>
          </a:prstGeom>
          <a:noFill/>
        </p:spPr>
      </p:pic>
      <p:pic>
        <p:nvPicPr>
          <p:cNvPr id="21" name="Picture 6" descr="C:\Users\Yulius\Desktop\HTML\ok-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57912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32813" cy="5256213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 smtClean="0"/>
              <a:t>CSS:</a:t>
            </a:r>
          </a:p>
          <a:p>
            <a:pPr eaLnBrk="1" hangingPunct="1"/>
            <a:r>
              <a:rPr lang="ru-RU" dirty="0" smtClean="0"/>
              <a:t>Используйте </a:t>
            </a:r>
            <a:r>
              <a:rPr lang="en-US" dirty="0" smtClean="0"/>
              <a:t>image sprites</a:t>
            </a:r>
            <a:r>
              <a:rPr lang="ru-RU" dirty="0" smtClean="0"/>
              <a:t> или </a:t>
            </a:r>
            <a:r>
              <a:rPr lang="en-US" dirty="0" smtClean="0"/>
              <a:t>data URIs (</a:t>
            </a:r>
            <a:r>
              <a:rPr lang="en-US" dirty="0" smtClean="0">
                <a:hlinkClick r:id="rId3"/>
              </a:rPr>
              <a:t>http://css-tricks.com/data-uris/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endParaRPr lang="ru-RU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ru-RU" dirty="0" smtClean="0">
                <a:solidFill>
                  <a:srgbClr val="000000"/>
                </a:solidFill>
              </a:rPr>
              <a:t>Используйте сокращенные объявления стилей:</a:t>
            </a:r>
            <a:endParaRPr lang="en-US" dirty="0" smtClean="0">
              <a:solidFill>
                <a:srgbClr val="000000"/>
              </a:solidFill>
            </a:endParaRPr>
          </a:p>
          <a:p>
            <a:pPr eaLnBrk="1" hangingPunct="1"/>
            <a:endParaRPr lang="en-US" dirty="0" smtClean="0">
              <a:solidFill>
                <a:srgbClr val="000000"/>
              </a:solidFill>
            </a:endParaRPr>
          </a:p>
          <a:p>
            <a:pPr eaLnBrk="1" hangingPunct="1">
              <a:buNone/>
            </a:pPr>
            <a:endParaRPr lang="ru-RU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ru-RU" dirty="0" smtClean="0"/>
              <a:t>Для облегчения работы, используйте </a:t>
            </a:r>
            <a:r>
              <a:rPr lang="en-US" dirty="0" smtClean="0"/>
              <a:t>CSS reset</a:t>
            </a:r>
            <a:r>
              <a:rPr lang="ru-RU" dirty="0" smtClean="0"/>
              <a:t> (</a:t>
            </a:r>
            <a:r>
              <a:rPr lang="en-US" dirty="0" smtClean="0">
                <a:hlinkClick r:id="rId4"/>
              </a:rPr>
              <a:t>http://meyerweb.com/eric/tools/css/reset/</a:t>
            </a:r>
            <a:r>
              <a:rPr lang="ru-RU" dirty="0" smtClean="0"/>
              <a:t>)</a:t>
            </a:r>
            <a:r>
              <a:rPr lang="ru-RU" b="1" dirty="0" smtClean="0">
                <a:solidFill>
                  <a:srgbClr val="000000"/>
                </a:solidFill>
              </a:rPr>
              <a:t>: </a:t>
            </a:r>
            <a:r>
              <a:rPr lang="en-US" b="1" dirty="0" smtClean="0">
                <a:solidFill>
                  <a:srgbClr val="000000"/>
                </a:solidFill>
              </a:rPr>
              <a:t/>
            </a:r>
            <a:br>
              <a:rPr lang="en-US" b="1" dirty="0" smtClean="0">
                <a:solidFill>
                  <a:srgbClr val="000000"/>
                </a:solidFill>
              </a:rPr>
            </a:b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pic>
        <p:nvPicPr>
          <p:cNvPr id="2054" name="Picture 6" descr="C:\Users\Yulius\Desktop\HTML\ok-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2971800"/>
            <a:ext cx="304800" cy="304800"/>
          </a:xfrm>
          <a:prstGeom prst="rect">
            <a:avLst/>
          </a:prstGeom>
          <a:noFill/>
        </p:spPr>
      </p:pic>
      <p:pic>
        <p:nvPicPr>
          <p:cNvPr id="2056" name="Picture 8" descr="C:\Users\Yulius\Desktop\HTML\x-ico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V="1">
            <a:off x="3200400" y="2667000"/>
            <a:ext cx="309562" cy="309562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1219200"/>
            <a:ext cx="18573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2667000"/>
            <a:ext cx="2762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2971800"/>
            <a:ext cx="1762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9600" y="3962400"/>
            <a:ext cx="326322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32813" cy="5256213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 smtClean="0"/>
              <a:t>CSS</a:t>
            </a:r>
            <a:r>
              <a:rPr lang="ru-RU" b="1" dirty="0" smtClean="0"/>
              <a:t> (продолжение)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ru-RU" dirty="0" smtClean="0"/>
              <a:t>Используйте </a:t>
            </a:r>
            <a:r>
              <a:rPr lang="en-US" dirty="0" smtClean="0"/>
              <a:t>CSS </a:t>
            </a:r>
            <a:r>
              <a:rPr lang="ru-RU" dirty="0" smtClean="0"/>
              <a:t>препроцессоры (</a:t>
            </a:r>
            <a:r>
              <a:rPr lang="en-US" dirty="0" smtClean="0"/>
              <a:t>SASS, LESS, Stylus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rgbClr val="000000"/>
                </a:solidFill>
              </a:rPr>
              <a:t/>
            </a:r>
            <a:br>
              <a:rPr lang="en-US" b="1" dirty="0" smtClean="0">
                <a:solidFill>
                  <a:srgbClr val="000000"/>
                </a:solidFill>
              </a:rPr>
            </a:b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71600"/>
            <a:ext cx="10953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1295400"/>
            <a:ext cx="990600" cy="899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1" y="1295401"/>
            <a:ext cx="1143000" cy="829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2667000"/>
            <a:ext cx="27908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7600" y="2667000"/>
            <a:ext cx="27432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4724400"/>
            <a:ext cx="29146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Кроссбраузерная верстка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  <p:pic>
        <p:nvPicPr>
          <p:cNvPr id="21506" name="Picture 2" descr="https://lh5.googleusercontent.com/ePODXlcDqfvXkMWRZBiHxGvRoZs2NpKX1r8jeEbgNhJlw6LhUnPRD-Zat5Xs6Ft7p_P13alS9u4kF32FlNLJgNGfhiZyXIHDbfMWEgrr1P84ACJhaq9E7sTlFXY_KqKJ4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33400"/>
            <a:ext cx="6634898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HTML</a:t>
            </a:r>
            <a:endParaRPr lang="ru-RU" dirty="0" smtClean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229600" cy="5256213"/>
          </a:xfrm>
        </p:spPr>
        <p:txBody>
          <a:bodyPr/>
          <a:lstStyle/>
          <a:p>
            <a:pPr eaLnBrk="1" hangingPunct="1"/>
            <a:r>
              <a:rPr lang="en-US" sz="2800" i="1" dirty="0" smtClean="0"/>
              <a:t>HTML </a:t>
            </a:r>
            <a:r>
              <a:rPr lang="ru-RU" sz="2800" i="1" dirty="0" smtClean="0"/>
              <a:t>(</a:t>
            </a:r>
            <a:r>
              <a:rPr lang="en-US" sz="2800" i="1" dirty="0" smtClean="0"/>
              <a:t>HyperText Markup Language</a:t>
            </a:r>
            <a:r>
              <a:rPr lang="ru-RU" sz="2800" i="1" dirty="0" smtClean="0"/>
              <a:t>) - </a:t>
            </a:r>
            <a:r>
              <a:rPr lang="ru-RU" sz="2800" dirty="0" smtClean="0"/>
              <a:t>стандартный язык разметки документов в вебе.</a:t>
            </a:r>
            <a:endParaRPr lang="en-US" sz="2800" i="1" dirty="0" smtClean="0"/>
          </a:p>
          <a:p>
            <a:pPr eaLnBrk="1" hangingPunct="1"/>
            <a:endParaRPr lang="ru-RU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le-GroteskFe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971800" y="1600200"/>
            <a:ext cx="2324100" cy="838200"/>
          </a:xfrm>
          <a:prstGeom prst="rect">
            <a:avLst/>
          </a:prstGeom>
          <a:ln cap="rnd"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  <a:t/>
            </a:r>
            <a:b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</a:b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SGML</a:t>
            </a:r>
          </a:p>
        </p:txBody>
      </p:sp>
      <p:cxnSp>
        <p:nvCxnSpPr>
          <p:cNvPr id="7" name="Straight Arrow Connector 6"/>
          <p:cNvCxnSpPr>
            <a:stCxn id="4" idx="2"/>
            <a:endCxn id="9" idx="0"/>
          </p:cNvCxnSpPr>
          <p:nvPr/>
        </p:nvCxnSpPr>
        <p:spPr bwMode="auto">
          <a:xfrm rot="5400000">
            <a:off x="2314575" y="1228725"/>
            <a:ext cx="609600" cy="302895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57200" y="3048000"/>
            <a:ext cx="12954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b="1" i="0" u="none" strike="noStrik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/>
            </a:r>
            <a:br>
              <a:rPr kumimoji="0" lang="en-US" sz="2000" b="1" i="0" u="none" strike="noStrik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</a:b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HTML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362200" y="3048000"/>
            <a:ext cx="16002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accent3"/>
                </a:solidFill>
                <a:latin typeface="Tele-GroteskFet"/>
              </a:rPr>
              <a:t/>
            </a:r>
            <a:br>
              <a:rPr kumimoji="0" lang="en-US" sz="2000" i="0" u="none" strike="noStrike" normalizeH="0" baseline="0" dirty="0" smtClean="0">
                <a:solidFill>
                  <a:schemeClr val="accent3"/>
                </a:solidFill>
                <a:latin typeface="Tele-GroteskFet"/>
              </a:rPr>
            </a:br>
            <a:r>
              <a:rPr lang="en-US" sz="20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X</a:t>
            </a:r>
            <a:r>
              <a:rPr kumimoji="0" lang="en-US" sz="2000" i="0" u="none" strike="noStrike" normalizeH="0" baseline="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ML</a:t>
            </a:r>
          </a:p>
        </p:txBody>
      </p:sp>
      <p:cxnSp>
        <p:nvCxnSpPr>
          <p:cNvPr id="20" name="Straight Arrow Connector 19"/>
          <p:cNvCxnSpPr>
            <a:stCxn id="4" idx="2"/>
            <a:endCxn id="18" idx="0"/>
          </p:cNvCxnSpPr>
          <p:nvPr/>
        </p:nvCxnSpPr>
        <p:spPr bwMode="auto">
          <a:xfrm rot="5400000">
            <a:off x="3343275" y="2257425"/>
            <a:ext cx="609600" cy="97155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066800" y="4648200"/>
            <a:ext cx="1752600" cy="838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  <a:t/>
            </a:r>
            <a:b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</a:b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XHT</a:t>
            </a: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ML</a:t>
            </a:r>
          </a:p>
        </p:txBody>
      </p:sp>
      <p:cxnSp>
        <p:nvCxnSpPr>
          <p:cNvPr id="24" name="Straight Arrow Connector 23"/>
          <p:cNvCxnSpPr>
            <a:stCxn id="18" idx="2"/>
            <a:endCxn id="23" idx="0"/>
          </p:cNvCxnSpPr>
          <p:nvPr/>
        </p:nvCxnSpPr>
        <p:spPr bwMode="auto">
          <a:xfrm rot="5400000">
            <a:off x="2171700" y="3657600"/>
            <a:ext cx="762000" cy="121920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9" idx="2"/>
            <a:endCxn id="23" idx="0"/>
          </p:cNvCxnSpPr>
          <p:nvPr/>
        </p:nvCxnSpPr>
        <p:spPr bwMode="auto">
          <a:xfrm rot="16200000" flipH="1">
            <a:off x="1143000" y="3848100"/>
            <a:ext cx="762000" cy="83820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6553200" y="3048000"/>
            <a:ext cx="21336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  <a:t/>
            </a:r>
            <a:b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</a:b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SGML </a:t>
            </a:r>
            <a:r>
              <a:rPr kumimoji="0" lang="en-US" sz="2000" i="0" u="none" strike="noStrike" normalizeH="0" baseline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Docbook</a:t>
            </a:r>
            <a:endParaRPr kumimoji="0" lang="en-US" sz="2000" i="0" u="none" strike="noStrik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le-GroteskFe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648200" y="3048000"/>
            <a:ext cx="14859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  <a:t/>
            </a:r>
            <a:b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</a:b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Z Format</a:t>
            </a:r>
          </a:p>
        </p:txBody>
      </p:sp>
      <p:cxnSp>
        <p:nvCxnSpPr>
          <p:cNvPr id="54" name="Straight Arrow Connector 53"/>
          <p:cNvCxnSpPr>
            <a:stCxn id="4" idx="2"/>
            <a:endCxn id="52" idx="0"/>
          </p:cNvCxnSpPr>
          <p:nvPr/>
        </p:nvCxnSpPr>
        <p:spPr bwMode="auto">
          <a:xfrm rot="16200000" flipH="1">
            <a:off x="5572125" y="1000125"/>
            <a:ext cx="609600" cy="348615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4" idx="2"/>
            <a:endCxn id="53" idx="0"/>
          </p:cNvCxnSpPr>
          <p:nvPr/>
        </p:nvCxnSpPr>
        <p:spPr bwMode="auto">
          <a:xfrm rot="16200000" flipH="1">
            <a:off x="4457700" y="2114550"/>
            <a:ext cx="609600" cy="125730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Кроссбраузерная верстка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228600" y="709136"/>
            <a:ext cx="883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 Narrow" pitchFamily="34" charset="0"/>
              </a:rPr>
              <a:t>Доступ к средствам разработчика – </a:t>
            </a:r>
            <a:r>
              <a:rPr lang="en-US" b="1" dirty="0" smtClean="0">
                <a:latin typeface="Arial Narrow" pitchFamily="34" charset="0"/>
              </a:rPr>
              <a:t>F12</a:t>
            </a:r>
          </a:p>
          <a:p>
            <a:r>
              <a:rPr lang="ru-RU" dirty="0" smtClean="0">
                <a:latin typeface="Arial Narrow" pitchFamily="34" charset="0"/>
              </a:rPr>
              <a:t>или через контекстное меню – </a:t>
            </a:r>
            <a:r>
              <a:rPr lang="en-US" b="1" dirty="0" smtClean="0">
                <a:latin typeface="Arial Narrow" pitchFamily="34" charset="0"/>
              </a:rPr>
              <a:t>Inspect element</a:t>
            </a:r>
            <a:endParaRPr lang="en-US" b="1" dirty="0">
              <a:latin typeface="Arial Narrow" pitchFamily="34" charset="0"/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439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92896"/>
            <a:ext cx="8532813" cy="3528492"/>
          </a:xfrm>
        </p:spPr>
        <p:txBody>
          <a:bodyPr/>
          <a:lstStyle/>
          <a:p>
            <a:pPr algn="ctr">
              <a:buNone/>
            </a:pPr>
            <a:r>
              <a:rPr lang="en-US" sz="6000" dirty="0" smtClean="0"/>
              <a:t>JavaScript</a:t>
            </a:r>
            <a:endParaRPr lang="ru-RU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01027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ru-RU" dirty="0" smtClean="0"/>
              <a:t> +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5175"/>
            <a:ext cx="8532813" cy="4103985"/>
          </a:xfrm>
        </p:spPr>
        <p:txBody>
          <a:bodyPr numCol="2"/>
          <a:lstStyle/>
          <a:p>
            <a:pPr>
              <a:buNone/>
            </a:pPr>
            <a:r>
              <a:rPr lang="ru-RU" sz="2400" b="1" dirty="0" smtClean="0"/>
              <a:t>Возможности</a:t>
            </a:r>
            <a:endParaRPr lang="en-US" sz="2400" b="1" dirty="0" smtClean="0"/>
          </a:p>
          <a:p>
            <a:pPr>
              <a:buNone/>
            </a:pPr>
            <a:endParaRPr lang="en-US" dirty="0" smtClean="0"/>
          </a:p>
          <a:p>
            <a:r>
              <a:rPr lang="ru-RU" dirty="0" smtClean="0"/>
              <a:t>управление </a:t>
            </a:r>
            <a:r>
              <a:rPr lang="ru-RU" dirty="0" smtClean="0">
                <a:hlinkClick r:id="rId3" tooltip="Фрейм (HTML)"/>
              </a:rPr>
              <a:t>фреймами</a:t>
            </a:r>
            <a:r>
              <a:rPr lang="ru-RU" dirty="0" smtClean="0"/>
              <a:t>,</a:t>
            </a:r>
          </a:p>
          <a:p>
            <a:r>
              <a:rPr lang="ru-RU" dirty="0" smtClean="0"/>
              <a:t>поддержка задержки в исполнении кода и зацикливания с задержкой,</a:t>
            </a:r>
          </a:p>
          <a:p>
            <a:r>
              <a:rPr lang="ru-RU" dirty="0" smtClean="0"/>
              <a:t>системные диалоги,</a:t>
            </a:r>
          </a:p>
          <a:p>
            <a:r>
              <a:rPr lang="ru-RU" dirty="0" smtClean="0"/>
              <a:t>управление адресом открытой страницы,</a:t>
            </a:r>
          </a:p>
          <a:p>
            <a:r>
              <a:rPr lang="ru-RU" dirty="0" smtClean="0"/>
              <a:t>управление информацией о браузере,</a:t>
            </a:r>
          </a:p>
          <a:p>
            <a:r>
              <a:rPr lang="ru-RU" dirty="0" smtClean="0"/>
              <a:t>управление информацией о параметрах </a:t>
            </a:r>
            <a:r>
              <a:rPr lang="ru-RU" dirty="0" smtClean="0">
                <a:hlinkClick r:id="rId4" tooltip="Монитор (устройство)"/>
              </a:rPr>
              <a:t>монитора</a:t>
            </a:r>
            <a:r>
              <a:rPr lang="ru-RU" dirty="0" smtClean="0"/>
              <a:t>,</a:t>
            </a:r>
          </a:p>
          <a:p>
            <a:r>
              <a:rPr lang="ru-RU" dirty="0" smtClean="0"/>
              <a:t>ограниченное управление историей просмотра страниц,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поддержка работы с </a:t>
            </a:r>
            <a:r>
              <a:rPr lang="ru-RU" dirty="0" smtClean="0">
                <a:hlinkClick r:id="rId5" tooltip="HTTP cookie"/>
              </a:rPr>
              <a:t>HTTP cookie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генерация и добавление узлов,</a:t>
            </a:r>
          </a:p>
          <a:p>
            <a:r>
              <a:rPr lang="ru-RU" dirty="0" smtClean="0"/>
              <a:t>получение узлов,</a:t>
            </a:r>
          </a:p>
          <a:p>
            <a:r>
              <a:rPr lang="ru-RU" dirty="0" smtClean="0"/>
              <a:t>изменение узлов,</a:t>
            </a:r>
          </a:p>
          <a:p>
            <a:r>
              <a:rPr lang="ru-RU" dirty="0" smtClean="0"/>
              <a:t>изменение связей между узлами,</a:t>
            </a:r>
          </a:p>
          <a:p>
            <a:r>
              <a:rPr lang="ru-RU" dirty="0" smtClean="0"/>
              <a:t>удаление узлов.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35612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JS</a:t>
            </a:r>
            <a:r>
              <a:rPr lang="en-US" dirty="0" smtClean="0"/>
              <a:t> – </a:t>
            </a:r>
            <a:r>
              <a:rPr lang="ru-RU" dirty="0" smtClean="0"/>
              <a:t>это </a:t>
            </a:r>
            <a:r>
              <a:rPr lang="ru-RU" dirty="0" err="1" smtClean="0"/>
              <a:t>прототипо</a:t>
            </a:r>
            <a:r>
              <a:rPr lang="ru-RU" dirty="0" smtClean="0"/>
              <a:t>-ориентированный сценарный язык со слабой неявной динамической типизацией. </a:t>
            </a:r>
          </a:p>
          <a:p>
            <a:pPr marL="0" indent="0">
              <a:buNone/>
            </a:pPr>
            <a:r>
              <a:rPr lang="ru-RU" dirty="0" smtClean="0"/>
              <a:t>Был создан на базе синтаксиса </a:t>
            </a:r>
            <a:r>
              <a:rPr lang="en-US" dirty="0" smtClean="0"/>
              <a:t>Java </a:t>
            </a:r>
            <a:r>
              <a:rPr lang="ru-RU" dirty="0" smtClean="0"/>
              <a:t>и </a:t>
            </a:r>
            <a:r>
              <a:rPr lang="en-US" dirty="0" smtClean="0"/>
              <a:t>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b="1" dirty="0"/>
              <a:t>Основные особенности </a:t>
            </a:r>
            <a:r>
              <a:rPr lang="en-US" b="1" dirty="0" smtClean="0"/>
              <a:t>:</a:t>
            </a:r>
          </a:p>
          <a:p>
            <a:r>
              <a:rPr lang="ru-RU" dirty="0" smtClean="0"/>
              <a:t>Скрипт должен находиться в блоке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2060"/>
                </a:solidFill>
                <a:latin typeface="Courier (W1)" pitchFamily="49" charset="0"/>
              </a:rPr>
              <a:t>&lt;script&gt; &lt;/script&gt;</a:t>
            </a:r>
            <a:endParaRPr lang="ru-RU" dirty="0" smtClean="0">
              <a:solidFill>
                <a:srgbClr val="002060"/>
              </a:solidFill>
              <a:latin typeface="Courier (W1)" pitchFamily="49" charset="0"/>
            </a:endParaRPr>
          </a:p>
          <a:p>
            <a:r>
              <a:rPr lang="ru-RU" dirty="0" smtClean="0"/>
              <a:t>Скрипт выполняется </a:t>
            </a:r>
            <a:r>
              <a:rPr lang="ru-RU" b="1" u="sng" dirty="0" smtClean="0"/>
              <a:t>сразу </a:t>
            </a:r>
            <a:r>
              <a:rPr lang="ru-RU" dirty="0" smtClean="0"/>
              <a:t>после загрузки блока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Переменные являются </a:t>
            </a:r>
            <a:r>
              <a:rPr lang="en-US" dirty="0" smtClean="0"/>
              <a:t>case sensitive.</a:t>
            </a:r>
          </a:p>
          <a:p>
            <a:pPr marL="0" indent="0">
              <a:buNone/>
            </a:pPr>
            <a:endParaRPr lang="en-US" dirty="0" smtClean="0"/>
          </a:p>
          <a:p>
            <a:endParaRPr lang="ru-RU" dirty="0" smtClean="0"/>
          </a:p>
          <a:p>
            <a:endParaRPr lang="en-US" b="1" u="sng" dirty="0" smtClean="0">
              <a:solidFill>
                <a:srgbClr val="002060"/>
              </a:solidFill>
              <a:latin typeface="Courier (W1)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719138" lvl="2" indent="0">
              <a:buNone/>
            </a:pPr>
            <a:endParaRPr lang="en-US" dirty="0">
              <a:latin typeface="Courier (W1)" pitchFamily="49" charset="0"/>
            </a:endParaRPr>
          </a:p>
          <a:p>
            <a:pPr marL="719138" lvl="2" indent="0">
              <a:buNone/>
            </a:pPr>
            <a:endParaRPr lang="en-US" dirty="0" smtClean="0">
              <a:latin typeface="Courier (W1)" pitchFamily="49" charset="0"/>
            </a:endParaRPr>
          </a:p>
          <a:p>
            <a:pPr marL="719138" lvl="2" indent="0">
              <a:buNone/>
            </a:pPr>
            <a:r>
              <a:rPr lang="en-US" dirty="0" smtClean="0">
                <a:latin typeface="Courier (W1)" pitchFamily="49" charset="0"/>
              </a:rPr>
              <a:t>	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263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JS – </a:t>
            </a:r>
            <a:r>
              <a:rPr lang="ru-RU" dirty="0" smtClean="0"/>
              <a:t>это язык со слабой неявной динамической типизацией.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719138" lvl="2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 smtClean="0">
                <a:solidFill>
                  <a:srgbClr val="7030A0"/>
                </a:solidFill>
                <a:latin typeface="Courier (W1)" pitchFamily="49" charset="0"/>
              </a:rPr>
              <a:t> </a:t>
            </a:r>
            <a:r>
              <a:rPr lang="en-US" dirty="0" err="1" smtClean="0">
                <a:latin typeface="Courier (W1)" pitchFamily="49" charset="0"/>
              </a:rPr>
              <a:t>str</a:t>
            </a:r>
            <a:r>
              <a:rPr lang="en-US" dirty="0" smtClean="0">
                <a:latin typeface="Courier (W1)" pitchFamily="49" charset="0"/>
              </a:rPr>
              <a:t>= </a:t>
            </a:r>
            <a:r>
              <a:rPr lang="en-US" dirty="0">
                <a:latin typeface="Courier (W1)" pitchFamily="49" charset="0"/>
              </a:rPr>
              <a:t>"</a:t>
            </a:r>
            <a:r>
              <a:rPr lang="en-US" dirty="0">
                <a:solidFill>
                  <a:srgbClr val="427BAB"/>
                </a:solidFill>
                <a:latin typeface="Courier (W1)" pitchFamily="49" charset="0"/>
              </a:rPr>
              <a:t>334</a:t>
            </a:r>
            <a:r>
              <a:rPr lang="en-US" dirty="0">
                <a:latin typeface="Courier (W1)" pitchFamily="49" charset="0"/>
              </a:rPr>
              <a:t>";</a:t>
            </a:r>
            <a:br>
              <a:rPr lang="en-US" dirty="0">
                <a:latin typeface="Courier (W1)" pitchFamily="49" charset="0"/>
              </a:rPr>
            </a:br>
            <a:r>
              <a:rPr lang="en-US" dirty="0" err="1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>
                <a:solidFill>
                  <a:srgbClr val="7030A0"/>
                </a:solidFill>
                <a:latin typeface="Courier (W1)" pitchFamily="49" charset="0"/>
              </a:rPr>
              <a:t> </a:t>
            </a:r>
            <a:r>
              <a:rPr lang="en-US" dirty="0" smtClean="0">
                <a:latin typeface="Courier (W1)" pitchFamily="49" charset="0"/>
              </a:rPr>
              <a:t>num </a:t>
            </a:r>
            <a:r>
              <a:rPr lang="en-US" dirty="0">
                <a:latin typeface="Courier (W1)" pitchFamily="49" charset="0"/>
              </a:rPr>
              <a:t>= </a:t>
            </a:r>
            <a:r>
              <a:rPr lang="en-US" dirty="0">
                <a:solidFill>
                  <a:srgbClr val="427BAB"/>
                </a:solidFill>
                <a:latin typeface="Courier (W1)" pitchFamily="49" charset="0"/>
              </a:rPr>
              <a:t>3</a:t>
            </a:r>
            <a:r>
              <a:rPr lang="en-US" dirty="0">
                <a:latin typeface="Courier (W1)" pitchFamily="49" charset="0"/>
              </a:rPr>
              <a:t>;</a:t>
            </a:r>
            <a:br>
              <a:rPr lang="en-US" dirty="0">
                <a:latin typeface="Courier (W1)" pitchFamily="49" charset="0"/>
              </a:rPr>
            </a:br>
            <a:r>
              <a:rPr lang="en-US" dirty="0" err="1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>
                <a:solidFill>
                  <a:srgbClr val="7030A0"/>
                </a:solidFill>
                <a:latin typeface="Courier (W1)" pitchFamily="49" charset="0"/>
              </a:rPr>
              <a:t> </a:t>
            </a:r>
            <a:r>
              <a:rPr lang="en-US" dirty="0" err="1" smtClean="0">
                <a:latin typeface="Courier (W1)" pitchFamily="49" charset="0"/>
              </a:rPr>
              <a:t>arr</a:t>
            </a:r>
            <a:r>
              <a:rPr lang="en-US" dirty="0" smtClean="0">
                <a:latin typeface="Courier (W1)" pitchFamily="49" charset="0"/>
              </a:rPr>
              <a:t> </a:t>
            </a:r>
            <a:r>
              <a:rPr lang="en-US" dirty="0">
                <a:latin typeface="Courier (W1)" pitchFamily="49" charset="0"/>
              </a:rPr>
              <a:t>= </a:t>
            </a:r>
            <a:r>
              <a:rPr lang="en-US" dirty="0" smtClean="0">
                <a:latin typeface="Courier (W1)" pitchFamily="49" charset="0"/>
              </a:rPr>
              <a:t>[</a:t>
            </a:r>
            <a:r>
              <a:rPr lang="en-US" dirty="0">
                <a:solidFill>
                  <a:srgbClr val="427BAB"/>
                </a:solidFill>
                <a:latin typeface="Courier (W1)" pitchFamily="49" charset="0"/>
              </a:rPr>
              <a:t>1</a:t>
            </a:r>
            <a:r>
              <a:rPr lang="en-US" dirty="0">
                <a:latin typeface="Courier (W1)" pitchFamily="49" charset="0"/>
              </a:rPr>
              <a:t>,</a:t>
            </a:r>
            <a:r>
              <a:rPr lang="en-US" dirty="0">
                <a:solidFill>
                  <a:srgbClr val="427BAB"/>
                </a:solidFill>
                <a:latin typeface="Courier (W1)" pitchFamily="49" charset="0"/>
              </a:rPr>
              <a:t>2</a:t>
            </a:r>
            <a:r>
              <a:rPr lang="en-US" dirty="0">
                <a:latin typeface="Courier (W1)" pitchFamily="49" charset="0"/>
              </a:rPr>
              <a:t>,</a:t>
            </a:r>
            <a:r>
              <a:rPr lang="en-US" dirty="0">
                <a:solidFill>
                  <a:srgbClr val="427BAB"/>
                </a:solidFill>
                <a:latin typeface="Courier (W1)" pitchFamily="49" charset="0"/>
              </a:rPr>
              <a:t>3</a:t>
            </a:r>
            <a:r>
              <a:rPr lang="en-US" dirty="0">
                <a:latin typeface="Courier (W1)" pitchFamily="49" charset="0"/>
              </a:rPr>
              <a:t>]; </a:t>
            </a:r>
            <a:br>
              <a:rPr lang="en-US" dirty="0">
                <a:latin typeface="Courier (W1)" pitchFamily="49" charset="0"/>
              </a:rPr>
            </a:br>
            <a:r>
              <a:rPr lang="en-US" dirty="0" err="1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>
                <a:solidFill>
                  <a:srgbClr val="7030A0"/>
                </a:solidFill>
                <a:latin typeface="Courier (W1)" pitchFamily="49" charset="0"/>
              </a:rPr>
              <a:t> </a:t>
            </a:r>
            <a:r>
              <a:rPr lang="en-US" dirty="0" err="1" smtClean="0">
                <a:latin typeface="Courier (W1)" pitchFamily="49" charset="0"/>
              </a:rPr>
              <a:t>json</a:t>
            </a:r>
            <a:r>
              <a:rPr lang="en-US" dirty="0" smtClean="0">
                <a:latin typeface="Courier (W1)" pitchFamily="49" charset="0"/>
              </a:rPr>
              <a:t>= {‘</a:t>
            </a:r>
            <a:r>
              <a:rPr lang="en-US" dirty="0" err="1" smtClean="0">
                <a:solidFill>
                  <a:srgbClr val="7030A0"/>
                </a:solidFill>
                <a:latin typeface="Courier (W1)" pitchFamily="49" charset="0"/>
              </a:rPr>
              <a:t>name</a:t>
            </a:r>
            <a:r>
              <a:rPr lang="en-US" dirty="0" err="1" smtClean="0">
                <a:latin typeface="Courier (W1)" pitchFamily="49" charset="0"/>
              </a:rPr>
              <a:t>’: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urier (W1)" pitchFamily="49" charset="0"/>
              </a:rPr>
              <a:t>’Vasya</a:t>
            </a:r>
            <a:r>
              <a:rPr lang="en-US" dirty="0" smtClean="0">
                <a:latin typeface="Courier (W1)" pitchFamily="49" charset="0"/>
              </a:rPr>
              <a:t>’}; </a:t>
            </a:r>
            <a:r>
              <a:rPr lang="en-US" dirty="0">
                <a:latin typeface="Courier (W1)" pitchFamily="49" charset="0"/>
              </a:rPr>
              <a:t/>
            </a:r>
            <a:br>
              <a:rPr lang="en-US" dirty="0">
                <a:latin typeface="Courier (W1)" pitchFamily="49" charset="0"/>
              </a:rPr>
            </a:br>
            <a:r>
              <a:rPr lang="en-US" dirty="0" err="1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>
                <a:solidFill>
                  <a:srgbClr val="7030A0"/>
                </a:solidFill>
                <a:latin typeface="Courier (W1)" pitchFamily="49" charset="0"/>
              </a:rPr>
              <a:t> </a:t>
            </a:r>
            <a:r>
              <a:rPr lang="en-US" dirty="0" smtClean="0">
                <a:latin typeface="Courier (W1)" pitchFamily="49" charset="0"/>
              </a:rPr>
              <a:t>boo </a:t>
            </a:r>
            <a:r>
              <a:rPr lang="en-US" dirty="0">
                <a:latin typeface="Courier (W1)" pitchFamily="49" charset="0"/>
              </a:rPr>
              <a:t>= </a:t>
            </a:r>
            <a:r>
              <a:rPr lang="en-US" dirty="0" smtClean="0">
                <a:solidFill>
                  <a:srgbClr val="427BAB"/>
                </a:solidFill>
                <a:latin typeface="Courier (W1)" pitchFamily="49" charset="0"/>
              </a:rPr>
              <a:t>true</a:t>
            </a:r>
            <a:r>
              <a:rPr lang="en-US" dirty="0" smtClean="0">
                <a:latin typeface="Courier (W1)" pitchFamily="49" charset="0"/>
              </a:rPr>
              <a:t>;</a:t>
            </a:r>
            <a:endParaRPr lang="ru-RU" dirty="0" smtClean="0">
              <a:latin typeface="Courier (W1)" pitchFamily="49" charset="0"/>
            </a:endParaRPr>
          </a:p>
          <a:p>
            <a:pPr marL="719138" lvl="2" indent="0">
              <a:buNone/>
            </a:pPr>
            <a:endParaRPr lang="en-US" dirty="0" smtClean="0">
              <a:latin typeface="Courier (W1)" pitchFamily="49" charset="0"/>
            </a:endParaRPr>
          </a:p>
          <a:p>
            <a:pPr marL="719138" lvl="2" indent="0">
              <a:buNone/>
            </a:pPr>
            <a:r>
              <a:rPr lang="ru-RU" dirty="0" smtClean="0"/>
              <a:t>Не создавайте, как объекты:</a:t>
            </a:r>
          </a:p>
          <a:p>
            <a:pPr marL="719138" lvl="2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 smtClean="0">
                <a:latin typeface="Courier (W1)" pitchFamily="49" charset="0"/>
              </a:rPr>
              <a:t> x = </a:t>
            </a:r>
            <a:r>
              <a:rPr lang="en-US" dirty="0" smtClean="0">
                <a:solidFill>
                  <a:srgbClr val="7030A0"/>
                </a:solidFill>
                <a:latin typeface="Courier (W1)" pitchFamily="49" charset="0"/>
              </a:rPr>
              <a:t>new</a:t>
            </a:r>
            <a:r>
              <a:rPr lang="en-US" dirty="0" smtClean="0">
                <a:latin typeface="Courier (W1)" pitchFamily="49" charset="0"/>
              </a:rPr>
              <a:t> String();</a:t>
            </a:r>
          </a:p>
          <a:p>
            <a:pPr marL="719138" lvl="2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 smtClean="0">
                <a:latin typeface="Courier (W1)" pitchFamily="49" charset="0"/>
              </a:rPr>
              <a:t> y = </a:t>
            </a:r>
            <a:r>
              <a:rPr lang="en-US" dirty="0" smtClean="0">
                <a:solidFill>
                  <a:srgbClr val="7030A0"/>
                </a:solidFill>
                <a:latin typeface="Courier (W1)" pitchFamily="49" charset="0"/>
              </a:rPr>
              <a:t>new</a:t>
            </a:r>
            <a:r>
              <a:rPr lang="en-US" dirty="0" smtClean="0">
                <a:latin typeface="Courier (W1)" pitchFamily="49" charset="0"/>
              </a:rPr>
              <a:t> Number();</a:t>
            </a:r>
          </a:p>
          <a:p>
            <a:pPr marL="719138" lvl="2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 smtClean="0">
                <a:latin typeface="Courier (W1)" pitchFamily="49" charset="0"/>
              </a:rPr>
              <a:t> z = </a:t>
            </a:r>
            <a:r>
              <a:rPr lang="en-US" dirty="0" smtClean="0">
                <a:solidFill>
                  <a:srgbClr val="7030A0"/>
                </a:solidFill>
                <a:latin typeface="Courier (W1)" pitchFamily="49" charset="0"/>
              </a:rPr>
              <a:t>new</a:t>
            </a:r>
            <a:r>
              <a:rPr lang="en-US" dirty="0" smtClean="0">
                <a:latin typeface="Courier (W1)" pitchFamily="49" charset="0"/>
              </a:rPr>
              <a:t> Boolean();</a:t>
            </a:r>
            <a:endParaRPr lang="en-US" dirty="0">
              <a:latin typeface="Courier (W1)" pitchFamily="49" charset="0"/>
            </a:endParaRPr>
          </a:p>
          <a:p>
            <a:pPr marL="719138" lvl="2" indent="0">
              <a:buNone/>
            </a:pPr>
            <a:endParaRPr lang="en-US" dirty="0">
              <a:latin typeface="Courier (W1)" pitchFamily="49" charset="0"/>
            </a:endParaRPr>
          </a:p>
          <a:p>
            <a:pPr marL="719138" lvl="2" indent="0">
              <a:buNone/>
            </a:pPr>
            <a:endParaRPr lang="en-US" dirty="0" smtClean="0">
              <a:latin typeface="Courier (W1)" pitchFamily="49" charset="0"/>
            </a:endParaRPr>
          </a:p>
          <a:p>
            <a:pPr marL="719138" lvl="2" indent="0">
              <a:buNone/>
            </a:pPr>
            <a:r>
              <a:rPr lang="en-US" dirty="0" smtClean="0">
                <a:latin typeface="Courier (W1)" pitchFamily="49" charset="0"/>
              </a:rPr>
              <a:t>	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19200"/>
            <a:ext cx="3057525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100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Объекты:</a:t>
            </a:r>
          </a:p>
          <a:p>
            <a:pPr marL="0" indent="0"/>
            <a:r>
              <a:rPr lang="ru-RU" dirty="0" smtClean="0"/>
              <a:t> как функция: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Person()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.firstName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John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.lastName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Doe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.eyeColor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 = 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Person();</a:t>
            </a:r>
          </a:p>
          <a:p>
            <a:pPr marL="0" indent="0">
              <a:buNone/>
            </a:pP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/>
            <a:r>
              <a:rPr lang="ru-RU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ru-RU" dirty="0" smtClean="0"/>
              <a:t>формат:</a:t>
            </a:r>
            <a:endParaRPr lang="en-US" dirty="0" smtClean="0"/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person = {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John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Doe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eyeColor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/>
            <a:r>
              <a:rPr lang="ru-RU" dirty="0" smtClean="0"/>
              <a:t> через </a:t>
            </a:r>
            <a:r>
              <a:rPr lang="en-US" dirty="0" smtClean="0"/>
              <a:t>new Object():</a:t>
            </a:r>
            <a:endParaRPr lang="ru-RU" dirty="0" smtClean="0"/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person = 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Object();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person.firstName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John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person.lastName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Doe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person.age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person.eyeColor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719138" lvl="2" indent="0">
              <a:buNone/>
            </a:pPr>
            <a:endParaRPr lang="en-US" dirty="0" smtClean="0">
              <a:latin typeface="Courier (W1)" pitchFamily="49" charset="0"/>
            </a:endParaRPr>
          </a:p>
          <a:p>
            <a:pPr marL="719138" lvl="2" indent="0">
              <a:buNone/>
            </a:pPr>
            <a:r>
              <a:rPr lang="en-US" dirty="0" smtClean="0">
                <a:latin typeface="Courier (W1)" pitchFamily="49" charset="0"/>
              </a:rPr>
              <a:t>	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100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Example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999" y="838200"/>
            <a:ext cx="691098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707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model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  <p:pic>
        <p:nvPicPr>
          <p:cNvPr id="3074" name="Picture 2" descr="http://learn.javascript.ru/files/tutorial/browser/windowObjec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6415088" cy="44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4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properties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6338" y="514350"/>
            <a:ext cx="6791325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750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C7666-AB6C-47DF-B96C-A06E4375740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8" name="Picture 7" descr="tim_berners-1024x66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33400"/>
            <a:ext cx="816445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methods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875" y="762000"/>
            <a:ext cx="66389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60598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methods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1025"/>
            <a:ext cx="8829675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9893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8103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765175"/>
            <a:ext cx="8532813" cy="525621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Почти каждый </a:t>
            </a:r>
            <a:r>
              <a:rPr lang="de-DE" dirty="0"/>
              <a:t>DOM </a:t>
            </a:r>
            <a:r>
              <a:rPr lang="ru-RU" dirty="0" smtClean="0"/>
              <a:t>элемент откликается на определенные стандартные события. Каждому событию можно добавить </a:t>
            </a:r>
            <a:r>
              <a:rPr lang="ru-RU" i="1" dirty="0" smtClean="0"/>
              <a:t>обработчик</a:t>
            </a:r>
            <a:r>
              <a:rPr lang="en-US" i="1" dirty="0"/>
              <a:t> </a:t>
            </a:r>
            <a:r>
              <a:rPr lang="en-US" dirty="0" smtClean="0"/>
              <a:t>(handler).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xmlns="" val="463345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AJAX</a:t>
            </a:r>
            <a:r>
              <a:rPr lang="ru-RU" dirty="0" smtClean="0"/>
              <a:t>, Ajax (</a:t>
            </a:r>
            <a:r>
              <a:rPr lang="ru-RU" i="1" dirty="0" smtClean="0"/>
              <a:t>Asynchronous Javascript and XML</a:t>
            </a:r>
            <a:r>
              <a:rPr lang="ru-RU" dirty="0" smtClean="0"/>
              <a:t> — «асинхронный JavaScript и XML») — подход к построению интерактивных пользовательских интерфейсов веб-приложений, заключающийся в «фоновом» обмене данными браузера с веб-сервером. В результате, при обновлении данных веб-страница не перезагружается полностью, и веб-приложения становятся быстрее и удобнее.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  <p:pic>
        <p:nvPicPr>
          <p:cNvPr id="10242" name="Picture 2" descr="http://dontforget.pro/wp-content/uploads/2014/01/ajax-log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551497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  <p:pic>
        <p:nvPicPr>
          <p:cNvPr id="5" name="Content Placeholder 4" descr="Ajax-model-ru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549051"/>
            <a:ext cx="5256213" cy="525621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(W1)" pitchFamily="49" charset="0"/>
                <a:cs typeface="Courier New" pitchFamily="49" charset="0"/>
              </a:rPr>
              <a:t>function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createRequestObject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() { </a:t>
            </a:r>
          </a:p>
          <a:p>
            <a:pPr lvl="1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typeof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XMLHttpRequest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 === 'undefined') { </a:t>
            </a:r>
          </a:p>
          <a:p>
            <a:pPr lvl="2">
              <a:buNone/>
            </a:pP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XMLHttpRequest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 = function() { </a:t>
            </a:r>
          </a:p>
          <a:p>
            <a:pPr lvl="3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try { return new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ActiveXObject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("Msxml2.XMLHTTP.6.0"); } catch(e) {} </a:t>
            </a:r>
          </a:p>
          <a:p>
            <a:pPr lvl="3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try { return new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ActiveXObject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("Msxml2.XMLHTTP.3.0"); } catch(e) {} </a:t>
            </a:r>
          </a:p>
          <a:p>
            <a:pPr lvl="3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try { return new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ActiveXObject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("Msxml2.XMLHTTP"); } </a:t>
            </a:r>
          </a:p>
          <a:p>
            <a:pPr lvl="4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catch(e) {} </a:t>
            </a:r>
          </a:p>
          <a:p>
            <a:pPr lvl="3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try { return new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ActiveXObject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("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Microsoft.XMLHTTP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"); } </a:t>
            </a:r>
          </a:p>
          <a:p>
            <a:pPr lvl="3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	  catch(e) {} </a:t>
            </a:r>
          </a:p>
          <a:p>
            <a:pPr lvl="2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throw new Error("This browser does not support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XMLHttpRequest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."); }; } </a:t>
            </a:r>
          </a:p>
          <a:p>
            <a:pPr lvl="1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return new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XMLHttpRequest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req.open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("GET",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, true); </a:t>
            </a:r>
          </a:p>
          <a:p>
            <a:pPr>
              <a:buNone/>
            </a:pP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req.onreadystatechange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processReqChange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req.send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(null);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jQuery</a:t>
            </a:r>
            <a:r>
              <a:rPr lang="en-US" dirty="0" smtClean="0"/>
              <a:t> — </a:t>
            </a:r>
            <a:r>
              <a:rPr lang="ru-RU" dirty="0" smtClean="0"/>
              <a:t>библиотека </a:t>
            </a:r>
            <a:r>
              <a:rPr lang="en-US" dirty="0" smtClean="0"/>
              <a:t>JavaScript, </a:t>
            </a:r>
            <a:r>
              <a:rPr lang="ru-RU" dirty="0" smtClean="0"/>
              <a:t>фокусирующаяся на взаимодействии </a:t>
            </a:r>
            <a:r>
              <a:rPr lang="en-US" dirty="0" smtClean="0"/>
              <a:t>JavaScript </a:t>
            </a:r>
            <a:r>
              <a:rPr lang="ru-RU" dirty="0" smtClean="0"/>
              <a:t>и </a:t>
            </a:r>
            <a:r>
              <a:rPr lang="en-US" dirty="0" smtClean="0"/>
              <a:t>HTML. </a:t>
            </a:r>
            <a:r>
              <a:rPr lang="ru-RU" dirty="0" smtClean="0"/>
              <a:t>Библиотека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ru-RU" dirty="0" smtClean="0"/>
              <a:t>помогает легко получать доступ к любому элементу </a:t>
            </a:r>
            <a:r>
              <a:rPr lang="en-US" dirty="0" smtClean="0"/>
              <a:t>DOM, </a:t>
            </a:r>
            <a:r>
              <a:rPr lang="ru-RU" dirty="0" smtClean="0"/>
              <a:t>обращаться к атрибутам и содержимому элементов </a:t>
            </a:r>
            <a:r>
              <a:rPr lang="en-US" dirty="0" smtClean="0"/>
              <a:t>DOM, </a:t>
            </a:r>
            <a:r>
              <a:rPr lang="ru-RU" dirty="0" smtClean="0"/>
              <a:t>манипулировать ими. Также библиотека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ru-RU" dirty="0" smtClean="0"/>
              <a:t>предоставляет удобный </a:t>
            </a:r>
            <a:r>
              <a:rPr lang="en-US" dirty="0" smtClean="0"/>
              <a:t>API </a:t>
            </a:r>
            <a:r>
              <a:rPr lang="ru-RU" dirty="0" smtClean="0"/>
              <a:t>для работы с </a:t>
            </a:r>
            <a:r>
              <a:rPr lang="en-US" dirty="0" smtClean="0"/>
              <a:t>AJAX.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46</a:t>
            </a:fld>
            <a:endParaRPr lang="de-DE"/>
          </a:p>
        </p:txBody>
      </p:sp>
      <p:pic>
        <p:nvPicPr>
          <p:cNvPr id="12290" name="Picture 2" descr="http://www.arvixe.com/images/landing_pages/jquery_hos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47</a:t>
            </a:fld>
            <a:endParaRPr lang="de-DE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8771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879737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None/>
            </a:pPr>
            <a:r>
              <a:rPr lang="ru-RU" dirty="0" smtClean="0"/>
              <a:t>Манипуляции с </a:t>
            </a:r>
            <a:r>
              <a:rPr lang="en-US" dirty="0" smtClean="0"/>
              <a:t>DOM:</a:t>
            </a:r>
          </a:p>
          <a:p>
            <a:pPr>
              <a:buNone/>
            </a:pPr>
            <a:endParaRPr lang="ru-RU" dirty="0" smtClean="0"/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$(‘p’).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addClass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(‘red’);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$(‘p’).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removeClass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(‘red’);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$(‘p’).remove();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$(‘p’).append(‘&lt;span&gt;’);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$(‘p’).text(‘red’);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$(‘p’).html(‘&lt;span&gt;test&lt;span&gt;’);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$(‘#input’).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5565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None/>
            </a:pPr>
            <a:r>
              <a:rPr lang="ru-RU" dirty="0" smtClean="0"/>
              <a:t>События:</a:t>
            </a:r>
            <a:endParaRPr lang="en-US" dirty="0" smtClean="0"/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$(document).ready(function() {});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$(‘#button’).click(function(e) {});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$(‘#form’).submit(function(e) {});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$(‘#input’).hover(function(e) {});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Отменить стандартное поведение: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e.preventDefault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Универсальная функция: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$(‘#form’).on(‘submit’, function(e) {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e.preventDefault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55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smtClean="0"/>
              <a:t>HTML</a:t>
            </a:r>
            <a:r>
              <a:rPr lang="ru-RU" dirty="0" smtClean="0"/>
              <a:t>, версии языка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ru-RU" sz="2800" dirty="0" smtClean="0"/>
              <a:t>1989 год — Тим </a:t>
            </a:r>
            <a:r>
              <a:rPr lang="ru-RU" sz="2800" dirty="0" err="1" smtClean="0"/>
              <a:t>Бернерс-Ли</a:t>
            </a:r>
            <a:r>
              <a:rPr lang="ru-RU" sz="2800" dirty="0" smtClean="0"/>
              <a:t> создал </a:t>
            </a:r>
          </a:p>
          <a:p>
            <a:pPr lvl="1" eaLnBrk="1" hangingPunct="1"/>
            <a:r>
              <a:rPr lang="en-US" sz="2800" dirty="0" smtClean="0"/>
              <a:t>1995 </a:t>
            </a:r>
            <a:r>
              <a:rPr lang="ru-RU" sz="2800" dirty="0" smtClean="0"/>
              <a:t>год —</a:t>
            </a:r>
          </a:p>
          <a:p>
            <a:pPr lvl="1" eaLnBrk="1" hangingPunct="1"/>
            <a:r>
              <a:rPr lang="ru-RU" sz="2800" dirty="0" smtClean="0"/>
              <a:t>Январь 1997 года — </a:t>
            </a:r>
          </a:p>
          <a:p>
            <a:pPr lvl="1" eaLnBrk="1" hangingPunct="1"/>
            <a:r>
              <a:rPr lang="ru-RU" sz="2800" dirty="0" smtClean="0"/>
              <a:t>Декабрь 1997 года — </a:t>
            </a:r>
          </a:p>
          <a:p>
            <a:pPr lvl="1" eaLnBrk="1" hangingPunct="1"/>
            <a:r>
              <a:rPr lang="ru-RU" sz="2800" dirty="0" smtClean="0"/>
              <a:t>Декабрь 1999 года — </a:t>
            </a:r>
          </a:p>
          <a:p>
            <a:pPr lvl="1" eaLnBrk="1" hangingPunct="1"/>
            <a:r>
              <a:rPr lang="ru-RU" sz="2800" dirty="0" smtClean="0"/>
              <a:t>Январь 2000 года —</a:t>
            </a:r>
            <a:endParaRPr lang="en-US" sz="2800" dirty="0" smtClean="0"/>
          </a:p>
          <a:p>
            <a:pPr lvl="1" eaLnBrk="1" hangingPunct="1"/>
            <a:r>
              <a:rPr lang="ru-RU" sz="2800" dirty="0" smtClean="0"/>
              <a:t>Май 2000 года —</a:t>
            </a:r>
            <a:r>
              <a:rPr lang="en-US" sz="2800" dirty="0" smtClean="0"/>
              <a:t>                    </a:t>
            </a:r>
            <a:r>
              <a:rPr lang="ru-RU" sz="2800" dirty="0" smtClean="0"/>
              <a:t> </a:t>
            </a:r>
            <a:r>
              <a:rPr lang="en-US" sz="2800" dirty="0" smtClean="0"/>
              <a:t> </a:t>
            </a:r>
            <a:r>
              <a:rPr lang="ru-RU" sz="2800" dirty="0" smtClean="0"/>
              <a:t>ISO/IEC 15445:2000 </a:t>
            </a:r>
            <a:r>
              <a:rPr lang="ru-RU" sz="2400" dirty="0" smtClean="0"/>
              <a:t>(основан на HTML 4.01 </a:t>
            </a:r>
            <a:r>
              <a:rPr lang="ru-RU" sz="2400" dirty="0" err="1" smtClean="0"/>
              <a:t>Strict</a:t>
            </a:r>
            <a:r>
              <a:rPr lang="ru-RU" sz="2400" dirty="0" smtClean="0"/>
              <a:t>)</a:t>
            </a:r>
            <a:r>
              <a:rPr lang="ru-RU" sz="2800" dirty="0" smtClean="0"/>
              <a:t>. </a:t>
            </a:r>
          </a:p>
          <a:p>
            <a:pPr lvl="1" eaLnBrk="1" hangingPunct="1"/>
            <a:r>
              <a:rPr lang="ru-RU" sz="2800" dirty="0" smtClean="0"/>
              <a:t>200</a:t>
            </a:r>
            <a:r>
              <a:rPr lang="en-US" sz="2800" dirty="0" smtClean="0"/>
              <a:t>8</a:t>
            </a:r>
            <a:r>
              <a:rPr lang="ru-RU" sz="2800" dirty="0" smtClean="0"/>
              <a:t> год — </a:t>
            </a:r>
            <a:r>
              <a:rPr lang="en-US" sz="2800" dirty="0" smtClean="0"/>
              <a:t>                 </a:t>
            </a:r>
            <a:r>
              <a:rPr lang="ru-RU" sz="2800" dirty="0" smtClean="0"/>
              <a:t>начало разработки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5" name="Picture 4" descr="100px-Old_HTML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1638300"/>
            <a:ext cx="952500" cy="9525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5867400" y="762000"/>
            <a:ext cx="990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65760" marR="0" indent="-220663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ele-GroteskFet"/>
              </a:rPr>
              <a:t>HTML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514600" y="1295400"/>
            <a:ext cx="1447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65760" marR="0" indent="-220663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ele-GroteskFet"/>
              </a:rPr>
              <a:t>HTML</a:t>
            </a:r>
            <a:r>
              <a:rPr lang="ru-RU" sz="2000" dirty="0" smtClean="0">
                <a:solidFill>
                  <a:schemeClr val="tx1"/>
                </a:solidFill>
                <a:latin typeface="Tele-GroteskFet"/>
              </a:rPr>
              <a:t>  2.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ele-GroteskFet"/>
              </a:rPr>
              <a:t>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ele-GroteskFet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886200" y="1752600"/>
            <a:ext cx="1447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65760" marR="0" indent="-220663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ele-GroteskFet"/>
              </a:rPr>
              <a:t>HTML</a:t>
            </a:r>
            <a:r>
              <a:rPr lang="ru-RU" sz="2000" dirty="0" smtClean="0">
                <a:solidFill>
                  <a:schemeClr val="tx1"/>
                </a:solidFill>
                <a:latin typeface="Tele-GroteskFet"/>
              </a:rPr>
              <a:t>  3.2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ele-GroteskFe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886200" y="2286000"/>
            <a:ext cx="1447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65760" marR="0" indent="-220663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ele-GroteskFet"/>
              </a:rPr>
              <a:t>HTML</a:t>
            </a:r>
            <a:r>
              <a:rPr lang="ru-RU" sz="2000" dirty="0" smtClean="0">
                <a:solidFill>
                  <a:schemeClr val="tx1"/>
                </a:solidFill>
                <a:latin typeface="Tele-GroteskFet"/>
              </a:rPr>
              <a:t>  4.0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ele-GroteskFet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886200" y="2743200"/>
            <a:ext cx="1600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65760" marR="0" indent="-220663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ele-GroteskFet"/>
              </a:rPr>
              <a:t>HTML</a:t>
            </a:r>
            <a:r>
              <a:rPr lang="ru-RU" sz="2000" dirty="0" smtClean="0">
                <a:solidFill>
                  <a:schemeClr val="tx1"/>
                </a:solidFill>
                <a:latin typeface="Tele-GroteskFet"/>
              </a:rPr>
              <a:t>  4.01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ele-GroteskFet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352800" y="3733800"/>
            <a:ext cx="1524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65760" marR="0" indent="-220663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ele-GroteskFet"/>
              </a:rPr>
              <a:t>ISO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ele-GroteskFet"/>
              </a:rPr>
              <a:t>HTML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3886200" y="3200400"/>
            <a:ext cx="1600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65760" marR="0" indent="-220663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ele-GroteskFet"/>
              </a:rPr>
              <a:t>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ele-GroteskFet"/>
              </a:rPr>
              <a:t>HTML</a:t>
            </a:r>
            <a:r>
              <a:rPr lang="ru-RU" sz="2000" dirty="0" smtClean="0">
                <a:solidFill>
                  <a:schemeClr val="tx1"/>
                </a:solidFill>
                <a:latin typeface="Tele-GroteskFet"/>
              </a:rPr>
              <a:t>  1.0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ele-GroteskFet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514600" y="4572000"/>
            <a:ext cx="12954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65760" marR="0" indent="-220663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ele-GroteskFet"/>
              </a:rPr>
              <a:t>HTML</a:t>
            </a:r>
            <a:r>
              <a:rPr lang="ru-RU" sz="2000" dirty="0" smtClean="0">
                <a:solidFill>
                  <a:schemeClr val="tx1"/>
                </a:solidFill>
                <a:latin typeface="Tele-GroteskFet"/>
              </a:rPr>
              <a:t>  </a:t>
            </a:r>
            <a:r>
              <a:rPr lang="en-US" sz="2000" dirty="0" smtClean="0">
                <a:solidFill>
                  <a:schemeClr val="tx1"/>
                </a:solidFill>
                <a:latin typeface="Tele-GroteskFet"/>
              </a:rPr>
              <a:t>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ele-GroteskFet"/>
            </a:endParaRPr>
          </a:p>
        </p:txBody>
      </p:sp>
      <p:pic>
        <p:nvPicPr>
          <p:cNvPr id="18" name="Picture 17" descr="HTML5_logo_and_wordmar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43800" y="4419600"/>
            <a:ext cx="1333500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ru-RU" dirty="0" smtClean="0"/>
              <a:t>с помощью </a:t>
            </a:r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Базовый интерфейс:</a:t>
            </a:r>
          </a:p>
          <a:p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$.</a:t>
            </a:r>
            <a:r>
              <a:rPr lang="en-US" dirty="0" err="1" smtClean="0"/>
              <a:t>ajaxSetup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«Короткие» методы:</a:t>
            </a:r>
            <a:endParaRPr lang="en-US" dirty="0" smtClean="0"/>
          </a:p>
          <a:p>
            <a:r>
              <a:rPr lang="en-US" dirty="0" smtClean="0"/>
              <a:t>$.get();</a:t>
            </a:r>
          </a:p>
          <a:p>
            <a:r>
              <a:rPr lang="en-US" dirty="0" smtClean="0"/>
              <a:t>$.post();</a:t>
            </a:r>
          </a:p>
          <a:p>
            <a:r>
              <a:rPr lang="en-US" dirty="0" smtClean="0"/>
              <a:t>$.</a:t>
            </a:r>
            <a:r>
              <a:rPr lang="en-US" dirty="0" err="1" smtClean="0"/>
              <a:t>getJSON</a:t>
            </a:r>
            <a:r>
              <a:rPr lang="en-US" dirty="0" smtClean="0"/>
              <a:t>();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50</a:t>
            </a:fld>
            <a:endParaRPr lang="de-DE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ru-RU" dirty="0" smtClean="0"/>
              <a:t>с помощью </a:t>
            </a:r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51</a:t>
            </a:fld>
            <a:endParaRPr lang="de-DE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5867400" cy="472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Дополнительная литература</a:t>
            </a:r>
            <a:endParaRPr lang="ru-RU" dirty="0"/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250824" y="620713"/>
            <a:ext cx="8893175" cy="5400675"/>
          </a:xfrm>
        </p:spPr>
        <p:txBody>
          <a:bodyPr/>
          <a:lstStyle/>
          <a:p>
            <a:r>
              <a:rPr lang="en-US" sz="2800" dirty="0" smtClean="0"/>
              <a:t>Html5 specification - </a:t>
            </a:r>
            <a:r>
              <a:rPr lang="en-US" sz="2800" dirty="0" smtClean="0">
                <a:hlinkClick r:id="rId2"/>
              </a:rPr>
              <a:t>http://www.w3.org/TR/html5/</a:t>
            </a:r>
            <a:endParaRPr lang="ru-RU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jQuery</a:t>
            </a:r>
            <a:r>
              <a:rPr lang="en-US" sz="2800" dirty="0" smtClean="0"/>
              <a:t> - </a:t>
            </a:r>
            <a:r>
              <a:rPr lang="en-US" sz="2800" dirty="0" smtClean="0">
                <a:hlinkClick r:id="rId3"/>
              </a:rPr>
              <a:t>http://jquery.com/</a:t>
            </a:r>
            <a:endParaRPr lang="en-US" sz="2800" dirty="0" smtClean="0"/>
          </a:p>
          <a:p>
            <a:r>
              <a:rPr lang="en-US" sz="2800" dirty="0" err="1" smtClean="0"/>
              <a:t>jQuery</a:t>
            </a:r>
            <a:r>
              <a:rPr lang="en-US" sz="2800" dirty="0" smtClean="0"/>
              <a:t> </a:t>
            </a:r>
            <a:r>
              <a:rPr lang="en-US" sz="2800" dirty="0" err="1" smtClean="0"/>
              <a:t>cheatsheet</a:t>
            </a:r>
            <a:r>
              <a:rPr lang="en-US" sz="2800" dirty="0" smtClean="0"/>
              <a:t> - </a:t>
            </a:r>
            <a:r>
              <a:rPr lang="en-US" sz="2800" dirty="0" smtClean="0">
                <a:hlinkClick r:id="rId4"/>
              </a:rPr>
              <a:t>http://oscarotero.com/jquery/</a:t>
            </a:r>
            <a:endParaRPr lang="en-US" sz="2800" dirty="0" smtClean="0"/>
          </a:p>
          <a:p>
            <a:r>
              <a:rPr lang="en-US" sz="2800" dirty="0" smtClean="0"/>
              <a:t>Html book - </a:t>
            </a:r>
            <a:r>
              <a:rPr lang="en-US" sz="2800" dirty="0" smtClean="0">
                <a:hlinkClick r:id="rId5"/>
              </a:rPr>
              <a:t>http://htmlbook.ru/</a:t>
            </a:r>
            <a:endParaRPr lang="en-US" sz="2800" dirty="0" smtClean="0"/>
          </a:p>
          <a:p>
            <a:r>
              <a:rPr lang="en-US" sz="2800" dirty="0" smtClean="0"/>
              <a:t>HTML/CSS/JS - </a:t>
            </a:r>
            <a:r>
              <a:rPr lang="en-US" sz="2800" dirty="0" smtClean="0">
                <a:hlinkClick r:id="rId6"/>
              </a:rPr>
              <a:t>http://css-tricks.com/</a:t>
            </a:r>
            <a:endParaRPr lang="en-US" sz="2800" dirty="0" smtClean="0"/>
          </a:p>
          <a:p>
            <a:r>
              <a:rPr lang="en-US" sz="2800" dirty="0" smtClean="0"/>
              <a:t>HTML/CSS/JS + Design - </a:t>
            </a:r>
            <a:br>
              <a:rPr lang="en-US" sz="2800" dirty="0" smtClean="0"/>
            </a:br>
            <a:r>
              <a:rPr lang="en-US" sz="2800" dirty="0" smtClean="0">
                <a:hlinkClick r:id="rId7"/>
              </a:rPr>
              <a:t>http://www.smashingmagazine.com/</a:t>
            </a:r>
            <a:endParaRPr lang="en-US" sz="2800" dirty="0" smtClean="0"/>
          </a:p>
          <a:p>
            <a:r>
              <a:rPr lang="en-US" sz="2800" dirty="0" smtClean="0"/>
              <a:t>JavaScript - </a:t>
            </a:r>
            <a:r>
              <a:rPr lang="en-US" sz="2800" dirty="0" smtClean="0">
                <a:hlinkClick r:id="rId8"/>
              </a:rPr>
              <a:t>http://javascript.ru/</a:t>
            </a:r>
            <a:endParaRPr lang="en-US" sz="2800" dirty="0" smtClean="0"/>
          </a:p>
          <a:p>
            <a:r>
              <a:rPr lang="en-US" sz="2800" dirty="0" smtClean="0"/>
              <a:t>W3schools: </a:t>
            </a:r>
            <a:r>
              <a:rPr lang="en-US" sz="2800" u="sng" dirty="0" smtClean="0">
                <a:solidFill>
                  <a:schemeClr val="tx2"/>
                </a:solidFill>
              </a:rPr>
              <a:t>http://www.w3schools.com/js/default.asp</a:t>
            </a:r>
            <a:endParaRPr lang="ru-RU" sz="2800" u="sng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hlinkClick r:id="rId9"/>
              </a:rPr>
              <a:t>http://jsfiddle.net/</a:t>
            </a:r>
            <a:endParaRPr lang="en-US" sz="2800" dirty="0" smtClean="0"/>
          </a:p>
          <a:p>
            <a:endParaRPr lang="ru-R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D9022-5F05-4706-80E0-F4BD7B4D1E9F}" type="slidenum">
              <a:rPr lang="de-DE" smtClean="0"/>
              <a:pPr>
                <a:defRPr/>
              </a:pPr>
              <a:t>52</a:t>
            </a:fld>
            <a:endParaRPr lang="de-DE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10201" y="3124200"/>
            <a:ext cx="178123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95800" y="2590800"/>
            <a:ext cx="1219200" cy="383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257800" y="3886200"/>
            <a:ext cx="1495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DOM Tree</a:t>
            </a:r>
            <a:endParaRPr lang="ru-RU" dirty="0" smtClean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20713"/>
            <a:ext cx="4011612" cy="463708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None/>
            </a:pPr>
            <a:r>
              <a:rPr lang="en-US" sz="2800" b="1" dirty="0" smtClean="0"/>
              <a:t>   </a:t>
            </a:r>
            <a:r>
              <a:rPr lang="ru-RU" sz="2800" b="1" dirty="0" smtClean="0"/>
              <a:t>DOM</a:t>
            </a:r>
            <a:r>
              <a:rPr lang="ru-RU" sz="2800" dirty="0" smtClean="0"/>
              <a:t> (</a:t>
            </a:r>
            <a:r>
              <a:rPr lang="ru-RU" sz="2800" i="1" dirty="0" smtClean="0"/>
              <a:t>Document Object Model</a:t>
            </a:r>
            <a:r>
              <a:rPr lang="ru-RU" sz="2800" dirty="0" smtClean="0"/>
              <a:t> — «объектная модель документа») — </a:t>
            </a:r>
            <a:r>
              <a:rPr lang="ru-RU" sz="2400" dirty="0" smtClean="0"/>
              <a:t>это не зависящий от платформы и языка программный интерфейс, позволяющий программам и скриптам получить доступ к содержимому HTML, XHTML и XML-документов, а также изменять содержимое, структуру и оформление таких документов.</a:t>
            </a:r>
          </a:p>
          <a:p>
            <a:pPr eaLnBrk="1" hangingPunct="1">
              <a:lnSpc>
                <a:spcPct val="80000"/>
              </a:lnSpc>
              <a:buNone/>
            </a:pPr>
            <a:endParaRPr lang="ru-RU" sz="2600" dirty="0" smtClean="0"/>
          </a:p>
          <a:p>
            <a:pPr eaLnBrk="1" hangingPunct="1">
              <a:lnSpc>
                <a:spcPct val="80000"/>
              </a:lnSpc>
            </a:pPr>
            <a:endParaRPr lang="ru-RU" sz="2400" dirty="0" smtClean="0"/>
          </a:p>
          <a:p>
            <a:pPr eaLnBrk="1" hangingPunct="1">
              <a:lnSpc>
                <a:spcPct val="80000"/>
              </a:lnSpc>
            </a:pPr>
            <a:endParaRPr lang="ru-RU" sz="2400" dirty="0" smtClean="0"/>
          </a:p>
        </p:txBody>
      </p:sp>
      <p:pic>
        <p:nvPicPr>
          <p:cNvPr id="5" name="Picture 4" descr="428px-DOM-model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909237"/>
            <a:ext cx="4495800" cy="4653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документа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Стандартная </a:t>
            </a:r>
            <a:r>
              <a:rPr lang="en-US" sz="2800" dirty="0" smtClean="0"/>
              <a:t>c</a:t>
            </a:r>
            <a:r>
              <a:rPr lang="ru-RU" sz="2800" dirty="0" smtClean="0"/>
              <a:t>труктура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&lt;!DOCTYPE html&gt;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&lt;html&gt;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	&lt;head&gt;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1600" dirty="0" smtClean="0"/>
              <a:t>    &lt;meta </a:t>
            </a:r>
            <a:r>
              <a:rPr lang="en-US" sz="1600" dirty="0" err="1" smtClean="0"/>
              <a:t>charset</a:t>
            </a:r>
            <a:r>
              <a:rPr lang="en-US" sz="1600" dirty="0" smtClean="0"/>
              <a:t>="utf-8"/&gt;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1600" dirty="0" smtClean="0"/>
              <a:t>    &lt;title&gt;HTML/JavaScript demo&lt;/title&gt;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1600" dirty="0" smtClean="0"/>
              <a:t>    &lt;meta name="keywords" content="Some text"/&gt;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1600" dirty="0" smtClean="0"/>
              <a:t>    &lt;meta name="description" content="Some text"/&gt;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smtClean="0"/>
              <a:t>	       &lt;link type="text/</a:t>
            </a:r>
            <a:r>
              <a:rPr lang="en-US" sz="1600" dirty="0" err="1" smtClean="0"/>
              <a:t>css</a:t>
            </a:r>
            <a:r>
              <a:rPr lang="en-US" sz="1600" dirty="0" smtClean="0"/>
              <a:t>" </a:t>
            </a:r>
            <a:r>
              <a:rPr lang="en-US" sz="1600" dirty="0" err="1" smtClean="0"/>
              <a:t>rel</a:t>
            </a:r>
            <a:r>
              <a:rPr lang="en-US" sz="1600" dirty="0" smtClean="0"/>
              <a:t>="</a:t>
            </a:r>
            <a:r>
              <a:rPr lang="en-US" sz="1600" dirty="0" err="1" smtClean="0"/>
              <a:t>stylesheet</a:t>
            </a:r>
            <a:r>
              <a:rPr lang="en-US" sz="1600" dirty="0" smtClean="0"/>
              <a:t>" </a:t>
            </a:r>
            <a:r>
              <a:rPr lang="en-US" sz="1600" dirty="0" err="1" smtClean="0"/>
              <a:t>href</a:t>
            </a:r>
            <a:r>
              <a:rPr lang="en-US" sz="1600" dirty="0" smtClean="0"/>
              <a:t>=“styles/common.css“ /&gt;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smtClean="0"/>
              <a:t>	       &lt;script type="text/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" </a:t>
            </a:r>
            <a:r>
              <a:rPr lang="en-US" sz="1600" dirty="0" err="1" smtClean="0"/>
              <a:t>src</a:t>
            </a:r>
            <a:r>
              <a:rPr lang="en-US" sz="1600" dirty="0" smtClean="0"/>
              <a:t>=“scripts/master-script.js"&gt;&lt;/script&gt;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smtClean="0"/>
              <a:t>	       …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	&lt;/head&gt;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	&lt;body&gt;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	       &lt;div id=“header”&gt;&lt;/div&gt;</a:t>
            </a:r>
            <a:br>
              <a:rPr lang="en-US" sz="1600" dirty="0" smtClean="0"/>
            </a:br>
            <a:r>
              <a:rPr lang="en-US" sz="1600" dirty="0" smtClean="0"/>
              <a:t>       …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	&lt;/body&gt;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&lt;/html&gt;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525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документа </a:t>
            </a:r>
            <a:r>
              <a:rPr lang="en-US" dirty="0" smtClean="0"/>
              <a:t>HTML, </a:t>
            </a:r>
            <a:r>
              <a:rPr lang="ru-RU" dirty="0" smtClean="0"/>
              <a:t>элемент </a:t>
            </a:r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&lt;!DOCTYPE html&gt;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тип документа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корневой элемент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head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-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Заголовок страницы </a:t>
            </a:r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meta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Служебная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информация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title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Заголовок страницы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link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-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Подключение ресурса (обычно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CSS)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script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-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Подключение исполняемого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кода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style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стили встроенные в стр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ницу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525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документа </a:t>
            </a:r>
            <a:r>
              <a:rPr lang="en-US" dirty="0" smtClean="0"/>
              <a:t>HTML, </a:t>
            </a:r>
            <a:r>
              <a:rPr lang="ru-RU" dirty="0" smtClean="0"/>
              <a:t>элемент </a:t>
            </a:r>
            <a:r>
              <a:rPr lang="en-US" dirty="0" smtClean="0"/>
              <a:t>body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body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 </a:t>
            </a:r>
            <a:r>
              <a:rPr lang="ru-RU" dirty="0"/>
              <a:t>тело документа </a:t>
            </a:r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div -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блочный элемент</a:t>
            </a:r>
            <a:endParaRPr lang="en-US" dirty="0" smtClean="0"/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span -</a:t>
            </a:r>
            <a:r>
              <a:rPr lang="en-US" dirty="0" smtClean="0"/>
              <a:t> </a:t>
            </a:r>
            <a:r>
              <a:rPr lang="ru-RU" dirty="0"/>
              <a:t>Строчный </a:t>
            </a:r>
            <a:r>
              <a:rPr lang="ru-RU" dirty="0" smtClean="0"/>
              <a:t>элемент</a:t>
            </a:r>
            <a:endParaRPr lang="ru-RU" dirty="0"/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-</a:t>
            </a:r>
            <a:r>
              <a:rPr lang="en-US" dirty="0" smtClean="0"/>
              <a:t> </a:t>
            </a:r>
            <a:r>
              <a:rPr lang="ru-RU" dirty="0" smtClean="0"/>
              <a:t>Ссылка</a:t>
            </a:r>
            <a:endParaRPr lang="ru-RU" dirty="0"/>
          </a:p>
          <a:p>
            <a:pPr marL="360363" lvl="1" indent="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–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Список немаркированный</a:t>
            </a:r>
            <a:endParaRPr lang="ru-RU" dirty="0"/>
          </a:p>
          <a:p>
            <a:pPr marL="720725" lvl="2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 -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Элемент списка</a:t>
            </a:r>
            <a:endParaRPr lang="ru-RU" dirty="0"/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table -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Таблица</a:t>
            </a:r>
            <a:endParaRPr lang="ru-RU" dirty="0"/>
          </a:p>
          <a:p>
            <a:pPr marL="720725" lvl="2" indent="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-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Строка таблицы</a:t>
            </a:r>
            <a:endParaRPr lang="ru-RU" dirty="0"/>
          </a:p>
          <a:p>
            <a:pPr marL="1071562" lvl="3" indent="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-</a:t>
            </a:r>
            <a:r>
              <a:rPr lang="en-US" dirty="0" smtClean="0"/>
              <a:t> </a:t>
            </a:r>
            <a:r>
              <a:rPr lang="ru-RU" dirty="0"/>
              <a:t>Заголовок </a:t>
            </a:r>
            <a:r>
              <a:rPr lang="ru-RU" dirty="0" smtClean="0"/>
              <a:t>колонки</a:t>
            </a:r>
            <a:endParaRPr lang="ru-RU" dirty="0"/>
          </a:p>
          <a:p>
            <a:pPr marL="1071562" lvl="3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td -</a:t>
            </a:r>
            <a:r>
              <a:rPr lang="en-US" dirty="0" smtClean="0"/>
              <a:t> </a:t>
            </a:r>
            <a:r>
              <a:rPr lang="ru-RU" dirty="0"/>
              <a:t>Ячейка </a:t>
            </a:r>
            <a:r>
              <a:rPr lang="ru-RU" dirty="0" smtClean="0"/>
              <a:t>таблицы</a:t>
            </a:r>
            <a:endParaRPr lang="en-US" dirty="0" smtClean="0"/>
          </a:p>
          <a:p>
            <a:pPr marL="4445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</a:t>
            </a:r>
            <a:r>
              <a:rPr lang="en-US" dirty="0" smtClean="0"/>
              <a:t> – </a:t>
            </a:r>
            <a:r>
              <a:rPr lang="ru-RU" dirty="0" smtClean="0"/>
              <a:t>форма</a:t>
            </a:r>
            <a:endParaRPr lang="en-US" dirty="0" smtClean="0"/>
          </a:p>
          <a:p>
            <a:pPr marL="444500" lvl="1" indent="0"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label </a:t>
            </a:r>
            <a:r>
              <a:rPr lang="en-US" dirty="0" smtClean="0"/>
              <a:t>– </a:t>
            </a:r>
            <a:r>
              <a:rPr lang="ru-RU" dirty="0" smtClean="0"/>
              <a:t>тектовый элемент, заголовок элемента ввода</a:t>
            </a:r>
            <a:endParaRPr lang="en-US" dirty="0" smtClean="0"/>
          </a:p>
          <a:p>
            <a:pPr marL="803275" lvl="2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Input,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textarea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–</a:t>
            </a:r>
            <a:r>
              <a:rPr lang="ru-RU" dirty="0" smtClean="0"/>
              <a:t> элемент ввода</a:t>
            </a:r>
            <a:endParaRPr lang="en-US" dirty="0" smtClean="0"/>
          </a:p>
          <a:p>
            <a:pPr marL="444500" lvl="1" indent="0"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dirty="0" smtClean="0"/>
              <a:t> – </a:t>
            </a:r>
            <a:r>
              <a:rPr lang="ru-RU" dirty="0" smtClean="0"/>
              <a:t>встроенная страница</a:t>
            </a:r>
            <a:endParaRPr lang="en-US" dirty="0" smtClean="0"/>
          </a:p>
          <a:p>
            <a:pPr marL="1071562" lvl="3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020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6312</TotalTime>
  <Words>1510</Words>
  <Application>Microsoft Office PowerPoint</Application>
  <PresentationFormat>Экран (4:3)</PresentationFormat>
  <Paragraphs>543</Paragraphs>
  <Slides>52</Slides>
  <Notes>29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3" baseType="lpstr">
      <vt:lpstr>lecture template</vt:lpstr>
      <vt:lpstr>Lecture  HTML/JavaScript</vt:lpstr>
      <vt:lpstr>Agenda</vt:lpstr>
      <vt:lpstr>HTML</vt:lpstr>
      <vt:lpstr>История HTML</vt:lpstr>
      <vt:lpstr>История HTML, версии языка</vt:lpstr>
      <vt:lpstr>DOM Tree</vt:lpstr>
      <vt:lpstr>Структура документа HTML</vt:lpstr>
      <vt:lpstr>Структура документа HTML, элемент head</vt:lpstr>
      <vt:lpstr>Структура документа HTML, элемент body</vt:lpstr>
      <vt:lpstr>CSS</vt:lpstr>
      <vt:lpstr>CSS Селекторы</vt:lpstr>
      <vt:lpstr>CSS Селекторы</vt:lpstr>
      <vt:lpstr>CSS Селекторы</vt:lpstr>
      <vt:lpstr>CSS Селекторы</vt:lpstr>
      <vt:lpstr>Приоритет CSS стилей</vt:lpstr>
      <vt:lpstr>Приоритет CSS стилей</vt:lpstr>
      <vt:lpstr>Приоритет CSS стилей</vt:lpstr>
      <vt:lpstr>Блочная модель CSS</vt:lpstr>
      <vt:lpstr>Свойство display в CSS</vt:lpstr>
      <vt:lpstr>CSS Позиционирвание</vt:lpstr>
      <vt:lpstr>Пример всплывающего окна</vt:lpstr>
      <vt:lpstr>Плавающие блоки в CSS </vt:lpstr>
      <vt:lpstr>CSS Плавающие блоки</vt:lpstr>
      <vt:lpstr>CSS Распространенные свойства</vt:lpstr>
      <vt:lpstr>Пример формы</vt:lpstr>
      <vt:lpstr>Best practices</vt:lpstr>
      <vt:lpstr>Best practices</vt:lpstr>
      <vt:lpstr>Best practices</vt:lpstr>
      <vt:lpstr>Кроссбраузерная верстка</vt:lpstr>
      <vt:lpstr>Кроссбраузерная верстка</vt:lpstr>
      <vt:lpstr>JavaScript</vt:lpstr>
      <vt:lpstr>JavaScript</vt:lpstr>
      <vt:lpstr>JavaScript + HTML</vt:lpstr>
      <vt:lpstr>JavaScript basics</vt:lpstr>
      <vt:lpstr>JavaScript basics</vt:lpstr>
      <vt:lpstr>JavaScript basics</vt:lpstr>
      <vt:lpstr>JS Example</vt:lpstr>
      <vt:lpstr>JavaScript model</vt:lpstr>
      <vt:lpstr>Window properties</vt:lpstr>
      <vt:lpstr>Window methods</vt:lpstr>
      <vt:lpstr>Document methods</vt:lpstr>
      <vt:lpstr>Events</vt:lpstr>
      <vt:lpstr>AJAX</vt:lpstr>
      <vt:lpstr>AJAX</vt:lpstr>
      <vt:lpstr>AJAX</vt:lpstr>
      <vt:lpstr>jQuery</vt:lpstr>
      <vt:lpstr>jQuery</vt:lpstr>
      <vt:lpstr>jQuery</vt:lpstr>
      <vt:lpstr>jQuery</vt:lpstr>
      <vt:lpstr>AJAX с помощью jQuery</vt:lpstr>
      <vt:lpstr>AJAX с помощью jQuery</vt:lpstr>
      <vt:lpstr>Дополнительная литература</vt:lpstr>
    </vt:vector>
  </TitlesOfParts>
  <Company>T-SYSTEMS CIS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#04 Concurrency</dc:title>
  <dc:creator>Evgeniy Naumenko</dc:creator>
  <cp:lastModifiedBy>Nikolskaya</cp:lastModifiedBy>
  <cp:revision>427</cp:revision>
  <cp:lastPrinted>2008-10-06T12:12:35Z</cp:lastPrinted>
  <dcterms:created xsi:type="dcterms:W3CDTF">2011-07-20T13:22:05Z</dcterms:created>
  <dcterms:modified xsi:type="dcterms:W3CDTF">2014-10-12T19:11:29Z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