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363" r:id="rId3"/>
    <p:sldId id="290" r:id="rId4"/>
    <p:sldId id="410" r:id="rId5"/>
    <p:sldId id="291" r:id="rId6"/>
    <p:sldId id="411" r:id="rId7"/>
    <p:sldId id="399" r:id="rId8"/>
    <p:sldId id="400" r:id="rId9"/>
    <p:sldId id="379" r:id="rId10"/>
    <p:sldId id="380" r:id="rId11"/>
    <p:sldId id="421" r:id="rId12"/>
    <p:sldId id="422" r:id="rId13"/>
    <p:sldId id="382" r:id="rId14"/>
    <p:sldId id="424" r:id="rId15"/>
    <p:sldId id="416" r:id="rId16"/>
    <p:sldId id="425" r:id="rId17"/>
    <p:sldId id="412" r:id="rId18"/>
    <p:sldId id="378" r:id="rId19"/>
    <p:sldId id="413" r:id="rId20"/>
    <p:sldId id="426" r:id="rId21"/>
    <p:sldId id="398" r:id="rId22"/>
    <p:sldId id="414" r:id="rId23"/>
    <p:sldId id="415" r:id="rId24"/>
    <p:sldId id="385" r:id="rId25"/>
    <p:sldId id="427" r:id="rId26"/>
    <p:sldId id="428" r:id="rId27"/>
    <p:sldId id="429" r:id="rId28"/>
    <p:sldId id="417" r:id="rId29"/>
    <p:sldId id="430" r:id="rId30"/>
    <p:sldId id="431" r:id="rId31"/>
    <p:sldId id="389" r:id="rId32"/>
    <p:sldId id="418" r:id="rId33"/>
    <p:sldId id="420" r:id="rId34"/>
    <p:sldId id="381" r:id="rId35"/>
    <p:sldId id="419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23" r:id="rId58"/>
    <p:sldId id="360" r:id="rId59"/>
    <p:sldId id="433" r:id="rId60"/>
    <p:sldId id="434" r:id="rId61"/>
    <p:sldId id="432" r:id="rId62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BAB"/>
    <a:srgbClr val="64B9E4"/>
    <a:srgbClr val="EDA95A"/>
    <a:srgbClr val="DDD674"/>
    <a:srgbClr val="BABD5A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7" autoAdjust="0"/>
    <p:restoredTop sz="85258" autoAdjust="0"/>
  </p:normalViewPr>
  <p:slideViewPr>
    <p:cSldViewPr>
      <p:cViewPr>
        <p:scale>
          <a:sx n="100" d="100"/>
          <a:sy n="100" d="100"/>
        </p:scale>
        <p:origin x="-414" y="30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BEF1425F-BB44-4E03-9935-C2AE9CDB4773}" type="datetime1">
              <a:rPr lang="ru-RU"/>
              <a:pPr>
                <a:defRPr/>
              </a:pPr>
              <a:t>25.02.2015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4BE8482F-1305-4E29-8D5D-CB0BB436E45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91553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E5762D73-C317-4282-9E4D-8FE229D2D689}" type="datetime1">
              <a:rPr lang="ru-RU"/>
              <a:pPr>
                <a:defRPr/>
              </a:pPr>
              <a:t>25.02.2015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33DDE70-88CA-48AA-93FA-D28864FB1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6046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http://jsfiddle.net/bum86qcp/2/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86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070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07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070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070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76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381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34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342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8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25.02.2015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45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4589-8080-402A-81DA-490225EB6E8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257C-A62D-4E81-AF01-21960D6791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F00E-F0C1-4092-BFDA-09091BD8D8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DB477-D42F-4478-9FD1-597858B197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A7F6-8D14-443C-992B-CE0ACBCB09A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B26C-6F9F-45C3-B1B8-3B5EC376D6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F947F-448B-45C2-B033-D090C53DD47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1309D3BC-DE53-46AD-B8CA-310E939F8B54}" type="datetime1">
              <a:rPr lang="ru-RU"/>
              <a:pPr>
                <a:defRPr/>
              </a:pPr>
              <a:t>25.02.2015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C7666-AB6C-47DF-B96C-A06E437574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1DA79-A00D-4000-8F21-7AA20A0B58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C810D-54A9-4A6F-BD86-2DED674C34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3CFFC-8A6D-496E-A14F-8C8285E088D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F1C06C1D-34D9-4ABE-AE00-6FF5EFC34E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css-tricks.com/data-uris/" TargetMode="External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0.jpeg"/><Relationship Id="rId10" Type="http://schemas.openxmlformats.org/officeDocument/2006/relationships/image" Target="../media/image48.png"/><Relationship Id="rId4" Type="http://schemas.openxmlformats.org/officeDocument/2006/relationships/hyperlink" Target="http://meyerweb.com/eric/tools/css/reset/" TargetMode="External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4%D1%80%D0%B5%D0%B9%D0%BC_(HTML)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.wikipedia.org/wiki/HTTP_cookie" TargetMode="External"/><Relationship Id="rId4" Type="http://schemas.openxmlformats.org/officeDocument/2006/relationships/hyperlink" Target="http://ru.wikipedia.org/wiki/%D0%9C%D0%BE%D0%BD%D0%B8%D1%82%D0%BE%D1%80_(%D1%83%D1%81%D1%82%D1%80%D0%BE%D0%B9%D1%81%D1%82%D0%B2%D0%BE)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.ru/" TargetMode="External"/><Relationship Id="rId3" Type="http://schemas.openxmlformats.org/officeDocument/2006/relationships/hyperlink" Target="http://jquery.com/" TargetMode="External"/><Relationship Id="rId7" Type="http://schemas.openxmlformats.org/officeDocument/2006/relationships/hyperlink" Target="http://www.smashingmagazine.com/" TargetMode="External"/><Relationship Id="rId12" Type="http://schemas.openxmlformats.org/officeDocument/2006/relationships/image" Target="../media/image72.png"/><Relationship Id="rId2" Type="http://schemas.openxmlformats.org/officeDocument/2006/relationships/hyperlink" Target="http://www.w3.org/TR/html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s-tricks.com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://htmlbook.ru/" TargetMode="External"/><Relationship Id="rId10" Type="http://schemas.openxmlformats.org/officeDocument/2006/relationships/image" Target="../media/image70.png"/><Relationship Id="rId4" Type="http://schemas.openxmlformats.org/officeDocument/2006/relationships/hyperlink" Target="http://oscarotero.com/jquery/" TargetMode="External"/><Relationship Id="rId9" Type="http://schemas.openxmlformats.org/officeDocument/2006/relationships/hyperlink" Target="http://jsfiddle.net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mg2xs5rn/" TargetMode="External"/><Relationship Id="rId7" Type="http://schemas.openxmlformats.org/officeDocument/2006/relationships/hyperlink" Target="http://jsfiddle.net/038hbe6s/" TargetMode="External"/><Relationship Id="rId2" Type="http://schemas.openxmlformats.org/officeDocument/2006/relationships/hyperlink" Target="http://jsfiddle.net/bum86qcp/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fiddle.net/ffds8ndj/" TargetMode="External"/><Relationship Id="rId5" Type="http://schemas.openxmlformats.org/officeDocument/2006/relationships/hyperlink" Target="http://jsfiddle.net/d84czx7c/" TargetMode="External"/><Relationship Id="rId4" Type="http://schemas.openxmlformats.org/officeDocument/2006/relationships/hyperlink" Target="http://jsfiddle.net/9oqa298f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2014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HTML/JavaScript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Распространенные свойства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 smtClean="0"/>
              <a:t>background</a:t>
            </a:r>
          </a:p>
          <a:p>
            <a:r>
              <a:rPr lang="en-US" dirty="0"/>
              <a:t>b</a:t>
            </a:r>
            <a:r>
              <a:rPr lang="en-US" dirty="0" smtClean="0"/>
              <a:t>order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smtClean="0"/>
              <a:t>font</a:t>
            </a:r>
          </a:p>
          <a:p>
            <a:r>
              <a:rPr lang="en-US" dirty="0" smtClean="0"/>
              <a:t>line-height</a:t>
            </a:r>
          </a:p>
          <a:p>
            <a:r>
              <a:rPr lang="en-US" dirty="0" smtClean="0"/>
              <a:t>text-align</a:t>
            </a:r>
          </a:p>
          <a:p>
            <a:r>
              <a:rPr lang="en-US" dirty="0" smtClean="0"/>
              <a:t>word-break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clear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display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opacity</a:t>
            </a:r>
          </a:p>
          <a:p>
            <a:r>
              <a:rPr lang="en-US" dirty="0" smtClean="0"/>
              <a:t>z-index</a:t>
            </a:r>
          </a:p>
          <a:p>
            <a:endParaRPr lang="en-US" dirty="0" smtClean="0"/>
          </a:p>
          <a:p>
            <a:r>
              <a:rPr lang="en-US" dirty="0" smtClean="0"/>
              <a:t>height</a:t>
            </a:r>
          </a:p>
          <a:p>
            <a:r>
              <a:rPr lang="en-US" dirty="0" smtClean="0"/>
              <a:t>width</a:t>
            </a:r>
          </a:p>
          <a:p>
            <a:r>
              <a:rPr lang="en-US" dirty="0" smtClean="0"/>
              <a:t>max-height</a:t>
            </a:r>
          </a:p>
          <a:p>
            <a:r>
              <a:rPr lang="en-US" dirty="0" smtClean="0"/>
              <a:t>max-width</a:t>
            </a:r>
          </a:p>
          <a:p>
            <a:r>
              <a:rPr lang="en-US" dirty="0" smtClean="0"/>
              <a:t>min-height</a:t>
            </a:r>
          </a:p>
          <a:p>
            <a:r>
              <a:rPr lang="en-US" dirty="0" smtClean="0"/>
              <a:t>min-width</a:t>
            </a:r>
          </a:p>
          <a:p>
            <a:r>
              <a:rPr lang="en-US" dirty="0" smtClean="0"/>
              <a:t>overflow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margin </a:t>
            </a:r>
          </a:p>
          <a:p>
            <a:r>
              <a:rPr lang="en-US" dirty="0" smtClean="0"/>
              <a:t>padding </a:t>
            </a:r>
          </a:p>
          <a:p>
            <a:endParaRPr lang="en-US" dirty="0" smtClean="0"/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bottom </a:t>
            </a:r>
          </a:p>
          <a:p>
            <a:r>
              <a:rPr lang="en-US" dirty="0" smtClean="0"/>
              <a:t>left</a:t>
            </a:r>
          </a:p>
          <a:p>
            <a:r>
              <a:rPr lang="en-US" dirty="0" smtClean="0"/>
              <a:t>top</a:t>
            </a:r>
          </a:p>
          <a:p>
            <a:r>
              <a:rPr lang="en-US" dirty="0" smtClean="0"/>
              <a:t>right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1</a:t>
            </a:r>
            <a:r>
              <a:rPr lang="ru-RU" dirty="0" smtClean="0"/>
              <a:t>. Пример разметки страницы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8" name="Picture 4" descr="C:\Users\ynikolsk\Desktop\HTML-CSS practice\layout-with-col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2" y="852608"/>
            <a:ext cx="7669688" cy="568086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33400"/>
            <a:ext cx="15808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http://jsfiddle.net/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033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1</a:t>
            </a:r>
            <a:r>
              <a:rPr lang="ru-RU" dirty="0" smtClean="0"/>
              <a:t>. Пример разметки страницы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2050" name="Picture 2" descr="C:\Users\ynikolsk\Desktop\HTML-CSS practice\layout-group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696200" cy="57004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1. Пример разметки страницы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5175"/>
            <a:ext cx="1143000" cy="377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48970" y="664429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43000"/>
            <a:ext cx="24384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35242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81100"/>
            <a:ext cx="22002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3752850" y="727502"/>
            <a:ext cx="0" cy="544469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Блочная модель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1066800"/>
            <a:ext cx="32861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533400"/>
            <a:ext cx="8839199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Блочная модель отвечает за: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Сколько места занимает блок</a:t>
            </a:r>
            <a:endParaRPr lang="ru-RU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Как происходит расчет отступов блока,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в т.ч. относительно отступов 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других элементов на странице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Размеры блока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Если указано, позиционирование 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блока относительно других элементов 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на странице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en-US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2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smtClean="0"/>
              <a:t>display </a:t>
            </a:r>
            <a:r>
              <a:rPr lang="ru-RU" dirty="0" smtClean="0"/>
              <a:t>в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28601" y="533401"/>
            <a:ext cx="8686799" cy="549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en-US" sz="2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Display: block</a:t>
            </a:r>
            <a:r>
              <a:rPr lang="ru-RU" sz="2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,</a:t>
            </a:r>
            <a:r>
              <a:rPr lang="en-US" sz="2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inline</a:t>
            </a: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Block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растягивается по всей ширине родителя (помним о явно заданной ширине 100% и ее последствиях)</a:t>
            </a:r>
            <a:endParaRPr lang="ru-RU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Block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начинается с левого верхнего угла родителя после всех предыдущих блочных элементов (если нет «плавающих» или позиционированных элементов)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Inline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игнорирует заданную ширину и высоту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Inline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игнорирует верхние и нижние </a:t>
            </a:r>
            <a:r>
              <a:rPr lang="ru-RU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марджины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и </a:t>
            </a:r>
            <a:r>
              <a:rPr lang="ru-RU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паддинги</a:t>
            </a: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Inline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элемент становится </a:t>
            </a: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block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, когда ему задан 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float (left, right)</a:t>
            </a: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en-US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2</a:t>
            </a:r>
            <a:r>
              <a:rPr lang="ru-RU" dirty="0" smtClean="0"/>
              <a:t>. Блочные и строчные элементы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229600" cy="503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0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C7666-AB6C-47DF-B96C-A06E43757408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28600" y="533400"/>
            <a:ext cx="8458200" cy="666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b="1" dirty="0" smtClean="0">
                <a:latin typeface="Arial Narrow" pitchFamily="34" charset="0"/>
              </a:rPr>
              <a:t>Селекторы</a:t>
            </a:r>
            <a:r>
              <a:rPr lang="ru-RU" dirty="0" smtClean="0">
                <a:latin typeface="Arial Narrow" pitchFamily="34" charset="0"/>
              </a:rPr>
              <a:t> позволяют находить узлы </a:t>
            </a:r>
            <a:r>
              <a:rPr lang="en-US" dirty="0" smtClean="0">
                <a:latin typeface="Arial Narrow" pitchFamily="34" charset="0"/>
              </a:rPr>
              <a:t>DOM</a:t>
            </a:r>
            <a:r>
              <a:rPr lang="ru-RU" dirty="0" smtClean="0">
                <a:latin typeface="Arial Narrow" pitchFamily="34" charset="0"/>
              </a:rPr>
              <a:t>-дерева и взаимодействовать с ними.</a:t>
            </a:r>
            <a:endParaRPr lang="en-US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 Narrow" pitchFamily="34" charset="0"/>
              </a:rPr>
              <a:t>Виды селекторов: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  <a:t>Селектор элементов (*, p, h1 и др.)</a:t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</a:br>
            <a:endParaRPr lang="ru-RU" sz="2000" kern="0" dirty="0" smtClean="0">
              <a:solidFill>
                <a:srgbClr val="000000"/>
              </a:solidFill>
              <a:latin typeface="Arial Narrow" pitchFamily="34" charset="0"/>
              <a:cs typeface="+mn-cs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>Селектор атрибутов (</a:t>
            </a:r>
            <a:r>
              <a:rPr lang="en-US" sz="2000" kern="0" dirty="0" smtClean="0">
                <a:solidFill>
                  <a:srgbClr val="000000"/>
                </a:solidFill>
                <a:latin typeface="Arial Narrow" pitchFamily="34" charset="0"/>
              </a:rPr>
              <a:t>type</a:t>
            </a: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> и др.). В частности, класс</a:t>
            </a:r>
            <a:r>
              <a:rPr lang="en-US" sz="2000" kern="0" dirty="0" smtClean="0">
                <a:solidFill>
                  <a:srgbClr val="000000"/>
                </a:solidFill>
                <a:latin typeface="Arial Narrow" pitchFamily="34" charset="0"/>
              </a:rPr>
              <a:t> (.)</a:t>
            </a: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> и </a:t>
            </a:r>
            <a:r>
              <a:rPr lang="en-US" sz="2000" kern="0" dirty="0" smtClean="0">
                <a:solidFill>
                  <a:srgbClr val="000000"/>
                </a:solidFill>
                <a:latin typeface="Arial Narrow" pitchFamily="34" charset="0"/>
              </a:rPr>
              <a:t>id (#)</a:t>
            </a: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</a:br>
            <a:endParaRPr lang="en-US" sz="2800" dirty="0" smtClean="0"/>
          </a:p>
          <a:p>
            <a:pPr marL="0" indent="0">
              <a:buNone/>
            </a:pPr>
            <a:endParaRPr lang="ru-RU" b="1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 Narrow" pitchFamily="34" charset="0"/>
            </a:endParaRPr>
          </a:p>
          <a:p>
            <a:pPr marL="0" indent="0"/>
            <a:endParaRPr lang="ru-RU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</p:txBody>
      </p:sp>
      <p:pic>
        <p:nvPicPr>
          <p:cNvPr id="11" name="Picture 10" descr="selector-ele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209800"/>
            <a:ext cx="2762636" cy="1400371"/>
          </a:xfrm>
          <a:prstGeom prst="rect">
            <a:avLst/>
          </a:prstGeom>
        </p:spPr>
      </p:pic>
      <p:pic>
        <p:nvPicPr>
          <p:cNvPr id="12" name="Picture 11" descr="selector-attr-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886200"/>
            <a:ext cx="2285999" cy="2048052"/>
          </a:xfrm>
          <a:prstGeom prst="rect">
            <a:avLst/>
          </a:prstGeom>
        </p:spPr>
      </p:pic>
      <p:pic>
        <p:nvPicPr>
          <p:cNvPr id="13" name="Picture 12" descr="selector-attr-cla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600" y="3886200"/>
            <a:ext cx="2086266" cy="1076475"/>
          </a:xfrm>
          <a:prstGeom prst="rect">
            <a:avLst/>
          </a:prstGeom>
        </p:spPr>
      </p:pic>
      <p:pic>
        <p:nvPicPr>
          <p:cNvPr id="14" name="Picture 13" descr="selector-attr-i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86175" y="3886200"/>
            <a:ext cx="2324425" cy="144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20074"/>
              </a:buClr>
              <a:buNone/>
            </a:pPr>
            <a:r>
              <a:rPr lang="ru-RU" b="1" dirty="0" smtClean="0"/>
              <a:t>Виды селекторов (продолжение):</a:t>
            </a:r>
            <a:endParaRPr lang="ru-RU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Селектор потомков, дочерних и сестринских элементов, т.е. селекторы нахождения  элемента в </a:t>
            </a:r>
            <a:r>
              <a:rPr lang="en-US" dirty="0" smtClean="0">
                <a:solidFill>
                  <a:srgbClr val="000000"/>
                </a:solidFill>
              </a:rPr>
              <a:t>DOM</a:t>
            </a:r>
            <a:r>
              <a:rPr lang="ru-RU" dirty="0" smtClean="0">
                <a:solidFill>
                  <a:srgbClr val="000000"/>
                </a:solidFill>
              </a:rPr>
              <a:t>:</a:t>
            </a: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Селекторы псевдоклассов и псевдоэлементов:</a:t>
            </a:r>
          </a:p>
          <a:p>
            <a:pPr>
              <a:buClr>
                <a:srgbClr val="E20074"/>
              </a:buClr>
            </a:pPr>
            <a:endParaRPr lang="en-US" dirty="0" smtClean="0"/>
          </a:p>
          <a:p>
            <a:pPr lvl="0">
              <a:buClr>
                <a:srgbClr val="E20074"/>
              </a:buClr>
            </a:pPr>
            <a:endParaRPr lang="ru-RU" dirty="0" smtClean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6" name="Picture 5" descr="selector-d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771344"/>
            <a:ext cx="3781953" cy="2191056"/>
          </a:xfrm>
          <a:prstGeom prst="rect">
            <a:avLst/>
          </a:prstGeom>
        </p:spPr>
      </p:pic>
      <p:pic>
        <p:nvPicPr>
          <p:cNvPr id="7" name="Picture 6" descr="selector-dom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1752600"/>
            <a:ext cx="2238688" cy="1676634"/>
          </a:xfrm>
          <a:prstGeom prst="rect">
            <a:avLst/>
          </a:prstGeom>
        </p:spPr>
      </p:pic>
      <p:pic>
        <p:nvPicPr>
          <p:cNvPr id="8" name="Picture 7" descr="selector-pseudocla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4495800"/>
            <a:ext cx="1886213" cy="676369"/>
          </a:xfrm>
          <a:prstGeom prst="rect">
            <a:avLst/>
          </a:prstGeom>
        </p:spPr>
      </p:pic>
      <p:pic>
        <p:nvPicPr>
          <p:cNvPr id="9" name="Picture 8" descr="selector-pseudoelemen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29000" y="4572000"/>
            <a:ext cx="2934110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3. </a:t>
            </a:r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r>
              <a:rPr lang="en-US" dirty="0" smtClean="0"/>
              <a:t>. </a:t>
            </a:r>
            <a:r>
              <a:rPr lang="ru-RU" dirty="0" smtClean="0"/>
              <a:t>Добавление меню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6275"/>
            <a:ext cx="878488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HTML</a:t>
            </a:r>
            <a:endParaRPr lang="ru-RU" sz="2800" dirty="0" smtClean="0"/>
          </a:p>
          <a:p>
            <a:pPr eaLnBrk="1" hangingPunct="1"/>
            <a:r>
              <a:rPr lang="en-US" sz="2800" dirty="0" smtClean="0"/>
              <a:t>DOM Tree</a:t>
            </a:r>
          </a:p>
          <a:p>
            <a:pPr eaLnBrk="1" hangingPunct="1"/>
            <a:r>
              <a:rPr lang="en-US" sz="2800" dirty="0" smtClean="0"/>
              <a:t>CSS: c</a:t>
            </a:r>
            <a:r>
              <a:rPr lang="ru-RU" sz="2800" dirty="0" err="1" smtClean="0"/>
              <a:t>електоры</a:t>
            </a:r>
            <a:r>
              <a:rPr lang="ru-RU" sz="2800" dirty="0" smtClean="0"/>
              <a:t>, блочная модель, </a:t>
            </a:r>
            <a:r>
              <a:rPr lang="en-US" sz="2800" dirty="0" smtClean="0"/>
              <a:t>position, float 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В</a:t>
            </a:r>
            <a:r>
              <a:rPr lang="en-US" sz="2800" dirty="0" err="1" smtClean="0"/>
              <a:t>est</a:t>
            </a:r>
            <a:r>
              <a:rPr lang="en-US" sz="2800" dirty="0" smtClean="0"/>
              <a:t> practices</a:t>
            </a:r>
          </a:p>
          <a:p>
            <a:pPr eaLnBrk="1" hangingPunct="1"/>
            <a:r>
              <a:rPr lang="en-US" sz="2800" dirty="0" smtClean="0"/>
              <a:t>JavaScript</a:t>
            </a:r>
          </a:p>
          <a:p>
            <a:pPr eaLnBrk="1" hangingPunct="1"/>
            <a:r>
              <a:rPr lang="en-US" sz="2800" dirty="0" smtClean="0"/>
              <a:t>AJAX</a:t>
            </a:r>
            <a:endParaRPr lang="ru-RU" sz="2800" dirty="0" smtClean="0"/>
          </a:p>
          <a:p>
            <a:pPr eaLnBrk="1" hangingPunct="1"/>
            <a:r>
              <a:rPr lang="en-US" sz="2800" dirty="0" err="1" smtClean="0"/>
              <a:t>jQuery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Другие фреймворки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Дополнительная литература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3. </a:t>
            </a:r>
            <a:r>
              <a:rPr lang="en-US" dirty="0"/>
              <a:t>CSS </a:t>
            </a:r>
            <a:r>
              <a:rPr lang="ru-RU" dirty="0"/>
              <a:t>Селекторы</a:t>
            </a:r>
            <a:r>
              <a:rPr lang="en-US" dirty="0"/>
              <a:t>. </a:t>
            </a:r>
            <a:r>
              <a:rPr lang="ru-RU" dirty="0"/>
              <a:t>Добавление меню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5175"/>
            <a:ext cx="1143000" cy="377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657466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657725" y="727502"/>
            <a:ext cx="0" cy="544469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6812"/>
            <a:ext cx="4404209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87131"/>
            <a:ext cx="24574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28003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6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</a:t>
            </a:r>
            <a:r>
              <a:rPr lang="en-US" dirty="0" smtClean="0"/>
              <a:t>CSS </a:t>
            </a:r>
            <a:r>
              <a:rPr lang="ru-RU" dirty="0" smtClean="0"/>
              <a:t>стилей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765175"/>
          <a:ext cx="8532813" cy="481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09800"/>
                <a:gridCol w="495141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Приоритет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Ресурс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Описание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1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latin typeface="Arial Narrow" pitchFamily="34" charset="0"/>
                        </a:rPr>
                        <a:t>Importance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 с использованием </a:t>
                      </a:r>
                      <a:r>
                        <a:rPr lang="en-US" sz="2000" dirty="0" smtClean="0">
                          <a:latin typeface="Arial Narrow" pitchFamily="34" charset="0"/>
                        </a:rPr>
                        <a:t>!important</a:t>
                      </a:r>
                      <a:endParaRPr lang="en-US" sz="2000" b="1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2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Inline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конкретного элемента в атрибуте </a:t>
                      </a:r>
                      <a:r>
                        <a:rPr lang="en-US" sz="2000" baseline="0" dirty="0" smtClean="0">
                          <a:latin typeface="Arial Narrow" pitchFamily="34" charset="0"/>
                        </a:rPr>
                        <a:t>style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3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Media</a:t>
                      </a:r>
                      <a:r>
                        <a:rPr lang="en-US" sz="2000" baseline="0" dirty="0" smtClean="0">
                          <a:latin typeface="Arial Narrow" pitchFamily="34" charset="0"/>
                        </a:rPr>
                        <a:t> type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для всех </a:t>
                      </a:r>
                      <a:r>
                        <a:rPr lang="en-US" sz="2000" baseline="0" dirty="0" smtClean="0">
                          <a:latin typeface="Arial Narrow" pitchFamily="34" charset="0"/>
                        </a:rPr>
                        <a:t>media type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, если не задан конкретный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4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 Narrow" pitchFamily="34" charset="0"/>
                        </a:rPr>
                        <a:t>Selector specificity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Стили,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заданные контекстными селекторами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5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Порядок следования правил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Правило,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объявленное последним, имеет больший приоритет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03314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6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Наследование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стилей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Если стили не заданы для конкретного элемента, данный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элемент наследует стили родителя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7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 пользователя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Arial Narrow" pitchFamily="34" charset="0"/>
                        </a:rPr>
                        <a:t>Пользовательские</a:t>
                      </a:r>
                      <a:r>
                        <a:rPr lang="ru-RU" sz="2000" b="0" baseline="0" dirty="0" smtClean="0">
                          <a:latin typeface="Arial Narrow" pitchFamily="34" charset="0"/>
                        </a:rPr>
                        <a:t> стили, заданные в браузере</a:t>
                      </a:r>
                      <a:endParaRPr lang="en-US" sz="2000" b="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8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 браузера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браузера по умолчанию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</a:t>
            </a:r>
            <a:r>
              <a:rPr lang="en-US" dirty="0" smtClean="0"/>
              <a:t>CSS </a:t>
            </a:r>
            <a:r>
              <a:rPr lang="ru-RU" dirty="0" smtClean="0"/>
              <a:t>стилей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</a:t>
            </a:r>
            <a:r>
              <a:rPr lang="ru-RU" dirty="0" smtClean="0"/>
              <a:t>Количество идентификаторов (#id) в селекторе — (</a:t>
            </a:r>
            <a:r>
              <a:rPr lang="ru-RU" b="1" dirty="0" smtClean="0"/>
              <a:t>(1,0,0)</a:t>
            </a:r>
            <a:r>
              <a:rPr lang="ru-RU" dirty="0" smtClean="0"/>
              <a:t> за каждый объявленный идентификатор в селекторе правила CSS).</a:t>
            </a:r>
          </a:p>
          <a:p>
            <a:r>
              <a:rPr lang="en-US" dirty="0" smtClean="0"/>
              <a:t>b) </a:t>
            </a:r>
            <a:r>
              <a:rPr lang="ru-RU" dirty="0" smtClean="0"/>
              <a:t>Количество классов (.class), атрибутов ([attr], [attr="value"]) и псевдоклассов (:pseudo-class) в селекторе — (</a:t>
            </a:r>
            <a:r>
              <a:rPr lang="ru-RU" b="1" dirty="0" smtClean="0"/>
              <a:t>(0,1,0)</a:t>
            </a:r>
            <a:r>
              <a:rPr lang="ru-RU" dirty="0" smtClean="0"/>
              <a:t> за каждый объявленный класс, атрибут и псевдокласс в селекторе правила CSS).</a:t>
            </a:r>
          </a:p>
          <a:p>
            <a:r>
              <a:rPr lang="en-US" dirty="0" smtClean="0"/>
              <a:t>c) </a:t>
            </a:r>
            <a:r>
              <a:rPr lang="ru-RU" dirty="0" smtClean="0"/>
              <a:t>Количество элементов (h1, input) и псевдоэлементов (:pseudo-element) в селекторе — (</a:t>
            </a:r>
            <a:r>
              <a:rPr lang="ru-RU" b="1" dirty="0" smtClean="0"/>
              <a:t>(0,0,1)</a:t>
            </a:r>
            <a:r>
              <a:rPr lang="ru-RU" dirty="0" smtClean="0"/>
              <a:t> за каждый объявленный элемент и псевдоэлемент в селекторе правила CSS).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Принцип расчёта таков, что, например, (1,0,0) будет иметь большую специфичность,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соответственно — бо́льший приоритет, чем даже (0,10,0), (0,1,0) будет иметь большую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специфичность, больший приоритет, чем (0,0,10). Если же рассчитанные таким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образом специфичности окажутся одинаковыми, то к элементу будет применено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правило, описанное селектором, расположенным в документе ниже других.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</a:t>
            </a:r>
            <a:r>
              <a:rPr lang="en-US" dirty="0" smtClean="0"/>
              <a:t>CSS </a:t>
            </a:r>
            <a:r>
              <a:rPr lang="ru-RU" dirty="0" smtClean="0"/>
              <a:t>стилей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dirty="0" smtClean="0"/>
              <a:t> – (0, 0, 2)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li.list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-element</a:t>
            </a:r>
            <a:r>
              <a:rPr lang="en-US" dirty="0" smtClean="0"/>
              <a:t> – (0, 1, 2)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#main-element</a:t>
            </a:r>
            <a:r>
              <a:rPr lang="en-US" dirty="0" smtClean="0"/>
              <a:t> – (1, 0, 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HTML:</a:t>
            </a:r>
          </a:p>
          <a:p>
            <a:endParaRPr lang="en-US" dirty="0" smtClean="0"/>
          </a:p>
          <a:p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CSS:</a:t>
            </a:r>
            <a:endParaRPr lang="ru-RU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6" name="Picture 5" descr="Priority-HT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9" y="2438401"/>
            <a:ext cx="6248401" cy="1058889"/>
          </a:xfrm>
          <a:prstGeom prst="rect">
            <a:avLst/>
          </a:prstGeom>
        </p:spPr>
      </p:pic>
      <p:pic>
        <p:nvPicPr>
          <p:cNvPr id="7" name="Picture 6" descr="Priority-C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3943049"/>
            <a:ext cx="1829055" cy="2152951"/>
          </a:xfrm>
          <a:prstGeom prst="rect">
            <a:avLst/>
          </a:prstGeom>
        </p:spPr>
      </p:pic>
      <p:pic>
        <p:nvPicPr>
          <p:cNvPr id="8" name="Picture 7" descr="Priority-Res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0" y="5029200"/>
            <a:ext cx="3258005" cy="7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8438" y="4495800"/>
            <a:ext cx="14227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Arial Narrow" pitchFamily="34" charset="0"/>
              </a:rPr>
              <a:t>Результат:</a:t>
            </a:r>
            <a:endParaRPr lang="ru-RU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Позиционирвание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position: absolute | fixed | relative | </a:t>
            </a:r>
            <a:r>
              <a:rPr lang="en-US" sz="2400" b="1" dirty="0" smtClean="0"/>
              <a:t>static</a:t>
            </a:r>
            <a:endParaRPr lang="ru-RU" sz="2400" b="1" dirty="0" smtClean="0"/>
          </a:p>
          <a:p>
            <a:r>
              <a:rPr lang="en-US" sz="2800" b="1" dirty="0" smtClean="0"/>
              <a:t>Static </a:t>
            </a:r>
            <a:r>
              <a:rPr lang="en-US" sz="2800" dirty="0" smtClean="0"/>
              <a:t>– </a:t>
            </a:r>
            <a:r>
              <a:rPr lang="ru-RU" sz="2800" dirty="0" smtClean="0"/>
              <a:t>позиционирование по умолчанию, либо другими словами, элемент не позиционирован</a:t>
            </a:r>
          </a:p>
          <a:p>
            <a:r>
              <a:rPr lang="en-US" sz="2800" b="1" dirty="0" smtClean="0"/>
              <a:t>Relative</a:t>
            </a:r>
            <a:r>
              <a:rPr lang="en-US" sz="2800" dirty="0" smtClean="0"/>
              <a:t> – </a:t>
            </a:r>
            <a:r>
              <a:rPr lang="ru-RU" sz="2800" dirty="0" smtClean="0"/>
              <a:t>позиционирование относительно его исходного местоположения.</a:t>
            </a:r>
          </a:p>
          <a:p>
            <a:r>
              <a:rPr lang="en-US" sz="2800" b="1" dirty="0" smtClean="0"/>
              <a:t>Absolute</a:t>
            </a:r>
            <a:r>
              <a:rPr lang="en-US" sz="2800" dirty="0" smtClean="0"/>
              <a:t> – </a:t>
            </a:r>
            <a:r>
              <a:rPr lang="ru-RU" sz="2800" dirty="0" smtClean="0"/>
              <a:t>элемент выпадает из общего потока. Местоположение ведется от левого верхнего угла браузера либо от родителя, если у него задано позиционирование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r>
              <a:rPr lang="en-US" sz="2800" b="1" dirty="0" smtClean="0"/>
              <a:t>Fixed</a:t>
            </a:r>
            <a:r>
              <a:rPr lang="en-US" sz="2800" dirty="0" smtClean="0"/>
              <a:t> – </a:t>
            </a:r>
            <a:r>
              <a:rPr lang="ru-RU" sz="2800" dirty="0" smtClean="0"/>
              <a:t>элемент выпадает из общего потока. Позиционирование относительно окна.</a:t>
            </a:r>
          </a:p>
          <a:p>
            <a:pPr>
              <a:buNone/>
            </a:pPr>
            <a:r>
              <a:rPr lang="ru-RU" sz="2800" dirty="0" smtClean="0"/>
              <a:t>Позиционирование элементов (кроме элементов со </a:t>
            </a:r>
            <a:r>
              <a:rPr lang="en-US" sz="2800" dirty="0" smtClean="0"/>
              <a:t>static</a:t>
            </a:r>
            <a:r>
              <a:rPr lang="ru-RU" sz="2800" dirty="0" smtClean="0"/>
              <a:t>) можно задавать с помощью свойств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800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right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Практика </a:t>
            </a:r>
            <a:r>
              <a:rPr lang="en-US" sz="2400" dirty="0" smtClean="0"/>
              <a:t>4</a:t>
            </a:r>
            <a:r>
              <a:rPr lang="ru-RU" sz="2400" dirty="0" smtClean="0"/>
              <a:t>. </a:t>
            </a:r>
            <a:r>
              <a:rPr lang="ru-RU" sz="2600" dirty="0" smtClean="0"/>
              <a:t>Абсолютное</a:t>
            </a:r>
            <a:r>
              <a:rPr lang="ru-RU" sz="2400" dirty="0" smtClean="0"/>
              <a:t> позиционирование. Добавление подменю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58833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dirty="0"/>
              <a:t>Практика </a:t>
            </a:r>
            <a:r>
              <a:rPr lang="en-US" sz="2600" dirty="0"/>
              <a:t>4</a:t>
            </a:r>
            <a:r>
              <a:rPr lang="ru-RU" sz="2600" dirty="0"/>
              <a:t>. Абсолютное позиционирование. Добавление подменю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5175"/>
            <a:ext cx="1143000" cy="377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657466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657725" y="727502"/>
            <a:ext cx="0" cy="544469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3950"/>
            <a:ext cx="44100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095375"/>
            <a:ext cx="27717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667000"/>
            <a:ext cx="23431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1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dirty="0" smtClean="0"/>
              <a:t>Пример фиксированного</a:t>
            </a:r>
            <a:r>
              <a:rPr lang="ru-RU" sz="2400" dirty="0" smtClean="0"/>
              <a:t> позиционирования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534400" cy="517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9825" y="185840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 Narrow" panose="020B0606020202030204" pitchFamily="34" charset="0"/>
              </a:rPr>
              <a:t>.modal-dialog</a:t>
            </a:r>
            <a:endParaRPr lang="ru-RU" sz="18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325" y="514290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#overlay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609599"/>
            <a:ext cx="19335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114800"/>
            <a:ext cx="25717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4495800" y="457200"/>
            <a:ext cx="0" cy="563880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28600" y="3200400"/>
            <a:ext cx="8763000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57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Плавающие блоки в </a:t>
            </a:r>
            <a:r>
              <a:rPr lang="en-US" dirty="0" smtClean="0"/>
              <a:t>CSS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28600" y="533400"/>
            <a:ext cx="8839199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Свойства плавающих элементов: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Плавающие элементы выпадают из общего потока размещения блочных </a:t>
            </a:r>
            <a:r>
              <a:rPr lang="ru-RU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неплавающих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элементов.</a:t>
            </a:r>
            <a:endParaRPr lang="ru-RU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Ширина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плавающего блока зависит от его </a:t>
            </a:r>
            <a:r>
              <a:rPr lang="ru-RU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контента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(выставляйте ширину)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Если блочный элемент содержит только плавающие элементы, его высота будет равна 0 (применяйте свойство 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clear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или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clearfix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)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en-US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dirty="0" smtClean="0"/>
              <a:t>Практика </a:t>
            </a:r>
            <a:r>
              <a:rPr lang="en-US" sz="2600" dirty="0"/>
              <a:t>5</a:t>
            </a:r>
            <a:r>
              <a:rPr lang="ru-RU" sz="2600" dirty="0" smtClean="0"/>
              <a:t>. Пример формы</a:t>
            </a:r>
            <a:endParaRPr lang="ru-RU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1330"/>
            <a:ext cx="8534400" cy="518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HTML</a:t>
            </a:r>
            <a:endParaRPr lang="ru-RU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5256213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HTML </a:t>
            </a:r>
            <a:r>
              <a:rPr lang="ru-RU" sz="2800" i="1" dirty="0" smtClean="0"/>
              <a:t>(</a:t>
            </a:r>
            <a:r>
              <a:rPr lang="en-US" sz="2800" i="1" dirty="0" smtClean="0"/>
              <a:t>HyperText Markup Language</a:t>
            </a:r>
            <a:r>
              <a:rPr lang="ru-RU" sz="2800" i="1" dirty="0" smtClean="0"/>
              <a:t>) - </a:t>
            </a:r>
            <a:r>
              <a:rPr lang="ru-RU" sz="2800" dirty="0" smtClean="0"/>
              <a:t>стандартный язык разметки документов в вебе.</a:t>
            </a:r>
            <a:endParaRPr lang="en-US" sz="2800" i="1" dirty="0" smtClean="0"/>
          </a:p>
          <a:p>
            <a:pPr eaLnBrk="1" hangingPunct="1"/>
            <a:endParaRPr lang="ru-RU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le-GroteskFe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971800" y="1600200"/>
            <a:ext cx="2324100" cy="838200"/>
          </a:xfrm>
          <a:prstGeom prst="rect">
            <a:avLst/>
          </a:prstGeom>
          <a:ln cap="rnd"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SGML</a:t>
            </a:r>
          </a:p>
        </p:txBody>
      </p:sp>
      <p:cxnSp>
        <p:nvCxnSpPr>
          <p:cNvPr id="7" name="Straight Arrow Connector 6"/>
          <p:cNvCxnSpPr>
            <a:stCxn id="4" idx="2"/>
            <a:endCxn id="9" idx="0"/>
          </p:cNvCxnSpPr>
          <p:nvPr/>
        </p:nvCxnSpPr>
        <p:spPr bwMode="auto">
          <a:xfrm rot="5400000">
            <a:off x="2314575" y="1228725"/>
            <a:ext cx="609600" cy="302895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57200" y="3048000"/>
            <a:ext cx="12954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1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/>
            </a:r>
            <a:br>
              <a:rPr kumimoji="0" lang="en-US" sz="2000" b="1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HTML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3048000"/>
            <a:ext cx="16002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accent3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accent3"/>
                </a:solidFill>
                <a:latin typeface="Tele-GroteskFet"/>
              </a:rPr>
            </a:br>
            <a:r>
              <a:rPr lang="en-US" sz="2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X</a:t>
            </a:r>
            <a:r>
              <a:rPr kumimoji="0" lang="en-US" sz="2000" i="0" u="none" strike="noStrike" normalizeH="0" baseline="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ML</a:t>
            </a:r>
          </a:p>
        </p:txBody>
      </p:sp>
      <p:cxnSp>
        <p:nvCxnSpPr>
          <p:cNvPr id="20" name="Straight Arrow Connector 19"/>
          <p:cNvCxnSpPr>
            <a:stCxn id="4" idx="2"/>
            <a:endCxn id="18" idx="0"/>
          </p:cNvCxnSpPr>
          <p:nvPr/>
        </p:nvCxnSpPr>
        <p:spPr bwMode="auto">
          <a:xfrm rot="5400000">
            <a:off x="3343275" y="2257425"/>
            <a:ext cx="609600" cy="97155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066800" y="4648200"/>
            <a:ext cx="1752600" cy="838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XHT</a:t>
            </a: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ML</a:t>
            </a:r>
          </a:p>
        </p:txBody>
      </p:sp>
      <p:cxnSp>
        <p:nvCxnSpPr>
          <p:cNvPr id="24" name="Straight Arrow Connector 23"/>
          <p:cNvCxnSpPr>
            <a:stCxn id="18" idx="2"/>
            <a:endCxn id="23" idx="0"/>
          </p:cNvCxnSpPr>
          <p:nvPr/>
        </p:nvCxnSpPr>
        <p:spPr bwMode="auto">
          <a:xfrm rot="5400000">
            <a:off x="2171700" y="3657600"/>
            <a:ext cx="762000" cy="12192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9" idx="2"/>
            <a:endCxn id="23" idx="0"/>
          </p:cNvCxnSpPr>
          <p:nvPr/>
        </p:nvCxnSpPr>
        <p:spPr bwMode="auto">
          <a:xfrm rot="16200000" flipH="1">
            <a:off x="1143000" y="3848100"/>
            <a:ext cx="762000" cy="8382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6553200" y="3048000"/>
            <a:ext cx="21336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SGML </a:t>
            </a:r>
            <a:r>
              <a:rPr kumimoji="0" lang="en-US" sz="2000" i="0" u="none" strike="noStrik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Docbook</a:t>
            </a:r>
            <a:endParaRPr kumimoji="0" lang="en-US" sz="2000" i="0" u="none" strike="noStrik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le-GroteskFe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648200" y="3048000"/>
            <a:ext cx="14859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Z Format</a:t>
            </a:r>
          </a:p>
        </p:txBody>
      </p:sp>
      <p:cxnSp>
        <p:nvCxnSpPr>
          <p:cNvPr id="54" name="Straight Arrow Connector 53"/>
          <p:cNvCxnSpPr>
            <a:stCxn id="4" idx="2"/>
            <a:endCxn id="52" idx="0"/>
          </p:cNvCxnSpPr>
          <p:nvPr/>
        </p:nvCxnSpPr>
        <p:spPr bwMode="auto">
          <a:xfrm rot="16200000" flipH="1">
            <a:off x="5572125" y="1000125"/>
            <a:ext cx="609600" cy="348615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4" idx="2"/>
            <a:endCxn id="53" idx="0"/>
          </p:cNvCxnSpPr>
          <p:nvPr/>
        </p:nvCxnSpPr>
        <p:spPr bwMode="auto">
          <a:xfrm rot="16200000" flipH="1">
            <a:off x="4457700" y="2114550"/>
            <a:ext cx="609600" cy="12573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dirty="0"/>
              <a:t>Практика </a:t>
            </a:r>
            <a:r>
              <a:rPr lang="en-US" sz="2600" dirty="0"/>
              <a:t>5</a:t>
            </a:r>
            <a:r>
              <a:rPr lang="ru-RU" sz="2600" dirty="0"/>
              <a:t>. Пример формы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5175"/>
            <a:ext cx="1143000" cy="377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657466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657725" y="727502"/>
            <a:ext cx="0" cy="544469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23950"/>
            <a:ext cx="44100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23950"/>
            <a:ext cx="20478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0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HTML:</a:t>
            </a:r>
          </a:p>
          <a:p>
            <a:pPr eaLnBrk="1" hangingPunct="1"/>
            <a:r>
              <a:rPr lang="ru-RU" dirty="0" smtClean="0"/>
              <a:t>Используйте внешние файлы </a:t>
            </a:r>
            <a:r>
              <a:rPr lang="en-US" dirty="0" smtClean="0"/>
              <a:t>CSS/JS: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Не вкладывайте блочные элементы в строчные: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Атрибуты </a:t>
            </a:r>
            <a:r>
              <a:rPr lang="ru-RU" b="1" dirty="0" smtClean="0">
                <a:solidFill>
                  <a:srgbClr val="000000"/>
                </a:solidFill>
              </a:rPr>
              <a:t>с</a:t>
            </a:r>
            <a:r>
              <a:rPr lang="en-US" b="1" dirty="0" smtClean="0">
                <a:solidFill>
                  <a:srgbClr val="000000"/>
                </a:solidFill>
              </a:rPr>
              <a:t>lass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id</a:t>
            </a:r>
            <a:r>
              <a:rPr lang="ru-RU" b="1" dirty="0" smtClean="0">
                <a:solidFill>
                  <a:srgbClr val="000000"/>
                </a:solidFill>
              </a:rPr>
              <a:t>: 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один и тот же </a:t>
            </a:r>
            <a:r>
              <a:rPr lang="en-US" dirty="0" smtClean="0">
                <a:solidFill>
                  <a:srgbClr val="000000"/>
                </a:solidFill>
              </a:rPr>
              <a:t>class</a:t>
            </a:r>
            <a:r>
              <a:rPr lang="ru-RU" dirty="0" smtClean="0">
                <a:solidFill>
                  <a:srgbClr val="000000"/>
                </a:solidFill>
              </a:rPr>
              <a:t> можно назначать многим элементам, одному элементу можно назначить  несколько классов</a:t>
            </a:r>
            <a:br>
              <a:rPr lang="ru-RU" dirty="0" smtClean="0">
                <a:solidFill>
                  <a:srgbClr val="000000"/>
                </a:solidFill>
              </a:rPr>
            </a:br>
            <a:r>
              <a:rPr lang="ru-RU" dirty="0" smtClean="0">
                <a:solidFill>
                  <a:srgbClr val="000000"/>
                </a:solidFill>
              </a:rPr>
              <a:t> – </a:t>
            </a:r>
            <a:r>
              <a:rPr lang="en-US" dirty="0" smtClean="0">
                <a:solidFill>
                  <a:srgbClr val="000000"/>
                </a:solidFill>
              </a:rPr>
              <a:t>id </a:t>
            </a:r>
            <a:r>
              <a:rPr lang="ru-RU" dirty="0" smtClean="0">
                <a:solidFill>
                  <a:srgbClr val="000000"/>
                </a:solidFill>
              </a:rPr>
              <a:t>используется на странице только один раз </a:t>
            </a:r>
            <a:br>
              <a:rPr lang="ru-RU" dirty="0" smtClean="0">
                <a:solidFill>
                  <a:srgbClr val="000000"/>
                </a:solidFill>
              </a:rPr>
            </a:b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1676400"/>
            <a:ext cx="578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076575"/>
            <a:ext cx="5695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429000"/>
            <a:ext cx="304800" cy="3048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975" y="3429000"/>
            <a:ext cx="5610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 descr="C:\Users\Yulius\Desktop\HTML\x-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6172200" y="3048000"/>
            <a:ext cx="309562" cy="309562"/>
          </a:xfrm>
          <a:prstGeom prst="rect">
            <a:avLst/>
          </a:prstGeom>
          <a:noFill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305425"/>
            <a:ext cx="4162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600200"/>
            <a:ext cx="304800" cy="304800"/>
          </a:xfrm>
          <a:prstGeom prst="rect">
            <a:avLst/>
          </a:prstGeom>
          <a:noFill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1285875"/>
            <a:ext cx="57435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8" descr="C:\Users\Yulius\Desktop\HTML\x-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6243638" y="1219200"/>
            <a:ext cx="309562" cy="309562"/>
          </a:xfrm>
          <a:prstGeom prst="rect">
            <a:avLst/>
          </a:prstGeom>
          <a:noFill/>
        </p:spPr>
      </p:pic>
      <p:pic>
        <p:nvPicPr>
          <p:cNvPr id="18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5334000"/>
            <a:ext cx="304800" cy="304800"/>
          </a:xfrm>
          <a:prstGeom prst="rect">
            <a:avLst/>
          </a:prstGeom>
          <a:noFill/>
        </p:spPr>
      </p:pic>
      <p:pic>
        <p:nvPicPr>
          <p:cNvPr id="19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905000"/>
            <a:ext cx="304800" cy="304800"/>
          </a:xfrm>
          <a:prstGeom prst="rect">
            <a:avLst/>
          </a:prstGeom>
          <a:noFill/>
        </p:spPr>
      </p:pic>
      <p:pic>
        <p:nvPicPr>
          <p:cNvPr id="20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5562600"/>
            <a:ext cx="304800" cy="304800"/>
          </a:xfrm>
          <a:prstGeom prst="rect">
            <a:avLst/>
          </a:prstGeom>
          <a:noFill/>
        </p:spPr>
      </p:pic>
      <p:pic>
        <p:nvPicPr>
          <p:cNvPr id="21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5791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CSS:</a:t>
            </a:r>
          </a:p>
          <a:p>
            <a:pPr eaLnBrk="1" hangingPunct="1"/>
            <a:r>
              <a:rPr lang="ru-RU" dirty="0" smtClean="0"/>
              <a:t>Используйте </a:t>
            </a:r>
            <a:r>
              <a:rPr lang="en-US" dirty="0" smtClean="0"/>
              <a:t>image sprites</a:t>
            </a:r>
            <a:r>
              <a:rPr lang="ru-RU" dirty="0" smtClean="0"/>
              <a:t> или </a:t>
            </a:r>
            <a:r>
              <a:rPr lang="en-US" dirty="0" smtClean="0"/>
              <a:t>data URIs (</a:t>
            </a:r>
            <a:r>
              <a:rPr lang="en-US" dirty="0" smtClean="0">
                <a:hlinkClick r:id="rId3"/>
              </a:rPr>
              <a:t>http://css-tricks.com/data-uris/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Используйте сокращенные объявления стилей: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/>
              <a:t>Для облегчения работы, используйте </a:t>
            </a:r>
            <a:r>
              <a:rPr lang="en-US" dirty="0" smtClean="0"/>
              <a:t>CSS reset</a:t>
            </a:r>
            <a:r>
              <a:rPr lang="ru-RU" dirty="0" smtClean="0"/>
              <a:t> (</a:t>
            </a:r>
            <a:r>
              <a:rPr lang="en-US" dirty="0" smtClean="0">
                <a:hlinkClick r:id="rId4"/>
              </a:rPr>
              <a:t>http://meyerweb.com/eric/tools/css/reset/</a:t>
            </a:r>
            <a:r>
              <a:rPr lang="ru-RU" dirty="0" smtClean="0"/>
              <a:t>)</a:t>
            </a:r>
            <a:r>
              <a:rPr lang="ru-RU" b="1" dirty="0" smtClean="0">
                <a:solidFill>
                  <a:srgbClr val="000000"/>
                </a:solidFill>
              </a:rPr>
              <a:t>: 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pic>
        <p:nvPicPr>
          <p:cNvPr id="2054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2971800"/>
            <a:ext cx="304800" cy="304800"/>
          </a:xfrm>
          <a:prstGeom prst="rect">
            <a:avLst/>
          </a:prstGeom>
          <a:noFill/>
        </p:spPr>
      </p:pic>
      <p:pic>
        <p:nvPicPr>
          <p:cNvPr id="2056" name="Picture 8" descr="C:\Users\Yulius\Desktop\HTML\x-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3200400" y="2667000"/>
            <a:ext cx="309562" cy="30956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219200"/>
            <a:ext cx="18573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667000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2971800"/>
            <a:ext cx="1762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3962400"/>
            <a:ext cx="32632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CSS</a:t>
            </a:r>
            <a:r>
              <a:rPr lang="ru-RU" b="1" dirty="0" smtClean="0"/>
              <a:t> (продолжение)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ru-RU" dirty="0" smtClean="0"/>
              <a:t>Используйте </a:t>
            </a:r>
            <a:r>
              <a:rPr lang="en-US" dirty="0" smtClean="0"/>
              <a:t>CSS </a:t>
            </a:r>
            <a:r>
              <a:rPr lang="ru-RU" dirty="0" smtClean="0"/>
              <a:t>препроцессоры (</a:t>
            </a:r>
            <a:r>
              <a:rPr lang="en-US" dirty="0" smtClean="0"/>
              <a:t>SASS, LESS, Stylus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1095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295400"/>
            <a:ext cx="990600" cy="89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1" y="1295401"/>
            <a:ext cx="1143000" cy="82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667000"/>
            <a:ext cx="27908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2667000"/>
            <a:ext cx="27432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724400"/>
            <a:ext cx="2914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Кроссбраузерная верстка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pic>
        <p:nvPicPr>
          <p:cNvPr id="21506" name="Picture 2" descr="https://lh5.googleusercontent.com/ePODXlcDqfvXkMWRZBiHxGvRoZs2NpKX1r8jeEbgNhJlw6LhUnPRD-Zat5Xs6Ft7p_P13alS9u4kF32FlNLJgNGfhiZyXIHDbfMWEgrr1P84ACJhaq9E7sTlFXY_KqKJ4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33400"/>
            <a:ext cx="6634898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Кроссбраузерная верстка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28600" y="709136"/>
            <a:ext cx="883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Narrow" pitchFamily="34" charset="0"/>
              </a:rPr>
              <a:t>Доступ к средствам разработчика – </a:t>
            </a:r>
            <a:r>
              <a:rPr lang="en-US" b="1" dirty="0" smtClean="0">
                <a:latin typeface="Arial Narrow" pitchFamily="34" charset="0"/>
              </a:rPr>
              <a:t>F12</a:t>
            </a:r>
          </a:p>
          <a:p>
            <a:r>
              <a:rPr lang="ru-RU" dirty="0" smtClean="0">
                <a:latin typeface="Arial Narrow" pitchFamily="34" charset="0"/>
              </a:rPr>
              <a:t>или через контекстное меню – </a:t>
            </a:r>
            <a:r>
              <a:rPr lang="en-US" b="1" dirty="0" smtClean="0">
                <a:latin typeface="Arial Narrow" pitchFamily="34" charset="0"/>
              </a:rPr>
              <a:t>Inspect element</a:t>
            </a:r>
            <a:endParaRPr lang="en-US" b="1" dirty="0">
              <a:latin typeface="Arial Narrow" pitchFamily="34" charset="0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439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92896"/>
            <a:ext cx="8532813" cy="3528492"/>
          </a:xfrm>
        </p:spPr>
        <p:txBody>
          <a:bodyPr/>
          <a:lstStyle/>
          <a:p>
            <a:pPr algn="ctr">
              <a:buNone/>
            </a:pPr>
            <a:r>
              <a:rPr lang="en-US" sz="6000" dirty="0" smtClean="0"/>
              <a:t>JavaScript</a:t>
            </a:r>
            <a:endParaRPr lang="ru-R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07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102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841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ru-RU" dirty="0" smtClean="0"/>
              <a:t> +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4103985"/>
          </a:xfrm>
        </p:spPr>
        <p:txBody>
          <a:bodyPr numCol="2"/>
          <a:lstStyle/>
          <a:p>
            <a:pPr>
              <a:buNone/>
            </a:pPr>
            <a:r>
              <a:rPr lang="ru-RU" sz="2400" b="1" dirty="0" smtClean="0"/>
              <a:t>Возможности</a:t>
            </a:r>
            <a:endParaRPr lang="en-US" sz="2400" b="1" dirty="0" smtClean="0"/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управление </a:t>
            </a:r>
            <a:r>
              <a:rPr lang="ru-RU" dirty="0" smtClean="0">
                <a:hlinkClick r:id="rId3" tooltip="Фрейм (HTML)"/>
              </a:rPr>
              <a:t>фреймами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поддержка задержки в исполнении кода и зацикливания с задержкой,</a:t>
            </a:r>
          </a:p>
          <a:p>
            <a:r>
              <a:rPr lang="ru-RU" dirty="0" smtClean="0"/>
              <a:t>системные диалоги,</a:t>
            </a:r>
          </a:p>
          <a:p>
            <a:r>
              <a:rPr lang="ru-RU" dirty="0" smtClean="0"/>
              <a:t>управление адресом открытой страницы,</a:t>
            </a:r>
          </a:p>
          <a:p>
            <a:r>
              <a:rPr lang="ru-RU" dirty="0" smtClean="0"/>
              <a:t>управление информацией о браузере,</a:t>
            </a:r>
          </a:p>
          <a:p>
            <a:r>
              <a:rPr lang="ru-RU" dirty="0" smtClean="0"/>
              <a:t>управление информацией о параметрах </a:t>
            </a:r>
            <a:r>
              <a:rPr lang="ru-RU" dirty="0" smtClean="0">
                <a:hlinkClick r:id="rId4" tooltip="Монитор (устройство)"/>
              </a:rPr>
              <a:t>монитора</a:t>
            </a:r>
            <a:r>
              <a:rPr lang="ru-RU" dirty="0" smtClean="0"/>
              <a:t>,</a:t>
            </a:r>
          </a:p>
          <a:p>
            <a:r>
              <a:rPr lang="ru-RU" dirty="0" smtClean="0"/>
              <a:t>ограниченное управление историей просмотра страниц,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поддержка работы с </a:t>
            </a:r>
            <a:r>
              <a:rPr lang="ru-RU" dirty="0" smtClean="0">
                <a:hlinkClick r:id="rId5" tooltip="HTTP cookie"/>
              </a:rPr>
              <a:t>HTTP cookie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генерация и добавление узлов,</a:t>
            </a:r>
          </a:p>
          <a:p>
            <a:r>
              <a:rPr lang="ru-RU" dirty="0" smtClean="0"/>
              <a:t>получение узлов,</a:t>
            </a:r>
          </a:p>
          <a:p>
            <a:r>
              <a:rPr lang="ru-RU" dirty="0" smtClean="0"/>
              <a:t>изменение узлов,</a:t>
            </a:r>
          </a:p>
          <a:p>
            <a:r>
              <a:rPr lang="ru-RU" dirty="0" smtClean="0"/>
              <a:t>изменение связей между узлами,</a:t>
            </a:r>
          </a:p>
          <a:p>
            <a:r>
              <a:rPr lang="ru-RU" dirty="0" smtClean="0"/>
              <a:t>удаление узлов.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860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JS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ru-RU" dirty="0" err="1" smtClean="0"/>
              <a:t>прототипо</a:t>
            </a:r>
            <a:r>
              <a:rPr lang="ru-RU" dirty="0" smtClean="0"/>
              <a:t>-ориентированный сценарный язык со слабой неявной динамической типизацией. </a:t>
            </a:r>
          </a:p>
          <a:p>
            <a:pPr marL="0" indent="0">
              <a:buNone/>
            </a:pPr>
            <a:r>
              <a:rPr lang="ru-RU" dirty="0" smtClean="0"/>
              <a:t>Был создан на базе синтаксиса </a:t>
            </a:r>
            <a:r>
              <a:rPr lang="en-US" dirty="0" smtClean="0"/>
              <a:t>Java </a:t>
            </a:r>
            <a:r>
              <a:rPr lang="ru-RU" dirty="0" smtClean="0"/>
              <a:t>и </a:t>
            </a:r>
            <a:r>
              <a:rPr lang="en-US" dirty="0" smtClean="0"/>
              <a:t>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Основные особенности 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Скрипт должен находиться в блоке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2060"/>
                </a:solidFill>
                <a:latin typeface="Courier (W1)" pitchFamily="49" charset="0"/>
              </a:rPr>
              <a:t>&lt;script&gt; &lt;/script&gt;</a:t>
            </a:r>
            <a:endParaRPr lang="ru-RU" dirty="0" smtClean="0">
              <a:solidFill>
                <a:srgbClr val="002060"/>
              </a:solidFill>
              <a:latin typeface="Courier (W1)" pitchFamily="49" charset="0"/>
            </a:endParaRPr>
          </a:p>
          <a:p>
            <a:r>
              <a:rPr lang="ru-RU" dirty="0" smtClean="0"/>
              <a:t>Скрипт выполняется </a:t>
            </a:r>
            <a:r>
              <a:rPr lang="ru-RU" b="1" u="sng" dirty="0" smtClean="0"/>
              <a:t>сразу </a:t>
            </a:r>
            <a:r>
              <a:rPr lang="ru-RU" dirty="0" smtClean="0"/>
              <a:t>после загрузки блока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Переменные являются </a:t>
            </a:r>
            <a:r>
              <a:rPr lang="en-US" dirty="0" smtClean="0"/>
              <a:t>case sensitive.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 smtClean="0"/>
          </a:p>
          <a:p>
            <a:endParaRPr lang="en-US" b="1" u="sng" dirty="0" smtClean="0">
              <a:solidFill>
                <a:srgbClr val="002060"/>
              </a:solidFill>
              <a:latin typeface="Courier (W1)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719138" lvl="2" indent="0">
              <a:buNone/>
            </a:pP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C7666-AB6C-47DF-B96C-A06E4375740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" name="Picture 7" descr="tim_berners-1024x66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33400"/>
            <a:ext cx="816445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JS – </a:t>
            </a:r>
            <a:r>
              <a:rPr lang="ru-RU" dirty="0" smtClean="0"/>
              <a:t>это язык со слабой неявной динамической типизацией.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str</a:t>
            </a:r>
            <a:r>
              <a:rPr lang="en-US" dirty="0" smtClean="0">
                <a:latin typeface="Courier (W1)" pitchFamily="49" charset="0"/>
              </a:rPr>
              <a:t>= </a:t>
            </a:r>
            <a:r>
              <a:rPr lang="en-US" dirty="0">
                <a:latin typeface="Courier (W1)" pitchFamily="49" charset="0"/>
              </a:rPr>
              <a:t>"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334</a:t>
            </a:r>
            <a:r>
              <a:rPr lang="en-US" dirty="0">
                <a:latin typeface="Courier (W1)" pitchFamily="49" charset="0"/>
              </a:rPr>
              <a:t>";</a:t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num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3</a:t>
            </a:r>
            <a:r>
              <a:rPr lang="en-US" dirty="0">
                <a:latin typeface="Courier (W1)" pitchFamily="49" charset="0"/>
              </a:rPr>
              <a:t>;</a:t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arr</a:t>
            </a:r>
            <a:r>
              <a:rPr lang="en-US" dirty="0" smtClean="0">
                <a:latin typeface="Courier (W1)" pitchFamily="49" charset="0"/>
              </a:rPr>
              <a:t>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 smtClean="0">
                <a:latin typeface="Courier (W1)" pitchFamily="49" charset="0"/>
              </a:rPr>
              <a:t>[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1</a:t>
            </a:r>
            <a:r>
              <a:rPr lang="en-US" dirty="0">
                <a:latin typeface="Courier (W1)" pitchFamily="49" charset="0"/>
              </a:rPr>
              <a:t>,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2</a:t>
            </a:r>
            <a:r>
              <a:rPr lang="en-US" dirty="0">
                <a:latin typeface="Courier (W1)" pitchFamily="49" charset="0"/>
              </a:rPr>
              <a:t>,</a:t>
            </a:r>
            <a:r>
              <a:rPr lang="en-US" dirty="0">
                <a:solidFill>
                  <a:srgbClr val="427BAB"/>
                </a:solidFill>
                <a:latin typeface="Courier (W1)" pitchFamily="49" charset="0"/>
              </a:rPr>
              <a:t>3</a:t>
            </a:r>
            <a:r>
              <a:rPr lang="en-US" dirty="0">
                <a:latin typeface="Courier (W1)" pitchFamily="49" charset="0"/>
              </a:rPr>
              <a:t>]; </a:t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err="1" smtClean="0">
                <a:latin typeface="Courier (W1)" pitchFamily="49" charset="0"/>
              </a:rPr>
              <a:t>json</a:t>
            </a:r>
            <a:r>
              <a:rPr lang="en-US" dirty="0" smtClean="0">
                <a:latin typeface="Courier (W1)" pitchFamily="49" charset="0"/>
              </a:rPr>
              <a:t>= {‘</a:t>
            </a: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name</a:t>
            </a:r>
            <a:r>
              <a:rPr lang="en-US" dirty="0" err="1" smtClean="0">
                <a:latin typeface="Courier (W1)" pitchFamily="49" charset="0"/>
              </a:rPr>
              <a:t>’: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(W1)" pitchFamily="49" charset="0"/>
              </a:rPr>
              <a:t>’Vasya</a:t>
            </a:r>
            <a:r>
              <a:rPr lang="en-US" dirty="0" smtClean="0">
                <a:latin typeface="Courier (W1)" pitchFamily="49" charset="0"/>
              </a:rPr>
              <a:t>’}; </a:t>
            </a:r>
            <a:r>
              <a:rPr lang="en-US" dirty="0">
                <a:latin typeface="Courier (W1)" pitchFamily="49" charset="0"/>
              </a:rPr>
              <a:t/>
            </a:r>
            <a:br>
              <a:rPr lang="en-US" dirty="0">
                <a:latin typeface="Courier (W1)" pitchFamily="49" charset="0"/>
              </a:rPr>
            </a:br>
            <a:r>
              <a:rPr lang="en-US" dirty="0" err="1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>
                <a:solidFill>
                  <a:srgbClr val="7030A0"/>
                </a:solidFill>
                <a:latin typeface="Courier (W1)" pitchFamily="49" charset="0"/>
              </a:rPr>
              <a:t> </a:t>
            </a:r>
            <a:r>
              <a:rPr lang="en-US" dirty="0" smtClean="0">
                <a:latin typeface="Courier (W1)" pitchFamily="49" charset="0"/>
              </a:rPr>
              <a:t>boo </a:t>
            </a:r>
            <a:r>
              <a:rPr lang="en-US" dirty="0">
                <a:latin typeface="Courier (W1)" pitchFamily="49" charset="0"/>
              </a:rPr>
              <a:t>= </a:t>
            </a:r>
            <a:r>
              <a:rPr lang="en-US" dirty="0" smtClean="0">
                <a:solidFill>
                  <a:srgbClr val="427BAB"/>
                </a:solidFill>
                <a:latin typeface="Courier (W1)" pitchFamily="49" charset="0"/>
              </a:rPr>
              <a:t>true</a:t>
            </a:r>
            <a:r>
              <a:rPr lang="en-US" dirty="0" smtClean="0">
                <a:latin typeface="Courier (W1)" pitchFamily="49" charset="0"/>
              </a:rPr>
              <a:t>;</a:t>
            </a:r>
            <a:endParaRPr lang="ru-RU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ru-RU" dirty="0" smtClean="0"/>
              <a:t>Не создавайте, как объекты: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x 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new</a:t>
            </a:r>
            <a:r>
              <a:rPr lang="en-US" dirty="0" smtClean="0">
                <a:latin typeface="Courier (W1)" pitchFamily="49" charset="0"/>
              </a:rPr>
              <a:t> String();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y 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new</a:t>
            </a:r>
            <a:r>
              <a:rPr lang="en-US" dirty="0" smtClean="0">
                <a:latin typeface="Courier (W1)" pitchFamily="49" charset="0"/>
              </a:rPr>
              <a:t> Number();</a:t>
            </a:r>
          </a:p>
          <a:p>
            <a:pPr marL="719138" lvl="2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(W1)" pitchFamily="49" charset="0"/>
              </a:rPr>
              <a:t>var</a:t>
            </a:r>
            <a:r>
              <a:rPr lang="en-US" dirty="0" smtClean="0">
                <a:latin typeface="Courier (W1)" pitchFamily="49" charset="0"/>
              </a:rPr>
              <a:t> z = </a:t>
            </a:r>
            <a:r>
              <a:rPr lang="en-US" dirty="0" smtClean="0">
                <a:solidFill>
                  <a:srgbClr val="7030A0"/>
                </a:solidFill>
                <a:latin typeface="Courier (W1)" pitchFamily="49" charset="0"/>
              </a:rPr>
              <a:t>new</a:t>
            </a:r>
            <a:r>
              <a:rPr lang="en-US" dirty="0" smtClean="0">
                <a:latin typeface="Courier (W1)" pitchFamily="49" charset="0"/>
              </a:rPr>
              <a:t> Boolean();</a:t>
            </a: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>
              <a:latin typeface="Courier (W1)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05752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Объекты:</a:t>
            </a:r>
          </a:p>
          <a:p>
            <a:pPr marL="0" indent="0"/>
            <a:r>
              <a:rPr lang="ru-RU" dirty="0" smtClean="0"/>
              <a:t> как функция: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Person()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.firstName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.lastName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Doe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.eyeColor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Person();</a:t>
            </a:r>
          </a:p>
          <a:p>
            <a:pPr marL="0" indent="0"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/>
            <a:r>
              <a:rPr lang="ru-RU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формат: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person = {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Doe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/>
            <a:r>
              <a:rPr lang="ru-RU" dirty="0" smtClean="0"/>
              <a:t> через </a:t>
            </a:r>
            <a:r>
              <a:rPr lang="en-US" dirty="0" smtClean="0"/>
              <a:t>new Object():</a:t>
            </a:r>
            <a:endParaRPr lang="ru-RU" dirty="0" smtClean="0"/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person = 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Object();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person.firstName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person.lastName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Doe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person.eyeColor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 "</a:t>
            </a:r>
            <a:r>
              <a:rPr lang="en-US" sz="1400" dirty="0" smtClean="0">
                <a:solidFill>
                  <a:srgbClr val="427BAB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719138" lvl="2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719138" lvl="2" indent="0">
              <a:buNone/>
            </a:pPr>
            <a:r>
              <a:rPr lang="en-US" dirty="0" smtClean="0">
                <a:latin typeface="Courier (W1)" pitchFamily="49" charset="0"/>
              </a:rPr>
              <a:t>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4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Example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838200"/>
            <a:ext cx="691098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3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model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  <p:pic>
        <p:nvPicPr>
          <p:cNvPr id="3074" name="Picture 2" descr="http://learn.javascript.ru/files/tutorial/browser/window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415088" cy="44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properties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514350"/>
            <a:ext cx="67913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571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methods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62000"/>
            <a:ext cx="66389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768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methods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1025"/>
            <a:ext cx="882967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048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103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52562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Почти каждый </a:t>
            </a:r>
            <a:r>
              <a:rPr lang="de-DE" dirty="0"/>
              <a:t>DOM </a:t>
            </a:r>
            <a:r>
              <a:rPr lang="ru-RU" dirty="0" smtClean="0"/>
              <a:t>элемент откликается на определенные стандартные события. Каждому событию можно добавить </a:t>
            </a:r>
            <a:r>
              <a:rPr lang="ru-RU" i="1" dirty="0" smtClean="0"/>
              <a:t>обработчик</a:t>
            </a:r>
            <a:r>
              <a:rPr lang="en-US" i="1" dirty="0"/>
              <a:t> </a:t>
            </a:r>
            <a:r>
              <a:rPr lang="en-US" dirty="0" smtClean="0"/>
              <a:t>(handler).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23187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AJAX</a:t>
            </a:r>
            <a:r>
              <a:rPr lang="ru-RU" dirty="0" smtClean="0"/>
              <a:t>, Ajax (</a:t>
            </a:r>
            <a:r>
              <a:rPr lang="ru-RU" i="1" dirty="0" smtClean="0"/>
              <a:t>Asynchronous Javascript and XML</a:t>
            </a:r>
            <a:r>
              <a:rPr lang="ru-RU" dirty="0" smtClean="0"/>
              <a:t> — «асинхронный JavaScript и XML») — подход к построению интерактивных пользовательских интерфейсов веб-приложений, заключающийся в «фоновом» обмене данными браузера с веб-сервером. В результате, при обновлении данных веб-страница не перезагружается полностью, и веб-приложения становятся быстрее и удобнее.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  <p:pic>
        <p:nvPicPr>
          <p:cNvPr id="10242" name="Picture 2" descr="http://dontforget.pro/wp-content/uploads/2014/01/ajax-log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5149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95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  <p:pic>
        <p:nvPicPr>
          <p:cNvPr id="5" name="Content Placeholder 4" descr="Ajax-model-ru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549051"/>
            <a:ext cx="5256213" cy="52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7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DOM Tree</a:t>
            </a:r>
            <a:endParaRPr lang="ru-RU" dirty="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4011612" cy="46370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sz="2800" b="1" dirty="0" smtClean="0"/>
              <a:t>   </a:t>
            </a:r>
            <a:r>
              <a:rPr lang="ru-RU" sz="2800" b="1" dirty="0" smtClean="0"/>
              <a:t>DOM</a:t>
            </a:r>
            <a:r>
              <a:rPr lang="ru-RU" sz="2800" dirty="0" smtClean="0"/>
              <a:t> (</a:t>
            </a:r>
            <a:r>
              <a:rPr lang="ru-RU" sz="2800" i="1" dirty="0" smtClean="0"/>
              <a:t>Document Object Model</a:t>
            </a:r>
            <a:r>
              <a:rPr lang="ru-RU" sz="2800" dirty="0" smtClean="0"/>
              <a:t> — «объектная модель документа») — </a:t>
            </a:r>
            <a:r>
              <a:rPr lang="ru-RU" sz="2400" dirty="0" smtClean="0"/>
              <a:t>это не зависящий от платформы и языка программный интерфейс, позволяющий программам и скриптам получить доступ к содержимому HTML, XHTML и XML-документов, а также изменять содержимое, структуру и оформление таких документов.</a:t>
            </a:r>
          </a:p>
          <a:p>
            <a:pPr eaLnBrk="1" hangingPunct="1">
              <a:lnSpc>
                <a:spcPct val="80000"/>
              </a:lnSpc>
              <a:buNone/>
            </a:pPr>
            <a:endParaRPr lang="ru-RU" sz="2600" dirty="0" smtClean="0"/>
          </a:p>
          <a:p>
            <a:pPr eaLnBrk="1" hangingPunct="1">
              <a:lnSpc>
                <a:spcPct val="80000"/>
              </a:lnSpc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</a:pPr>
            <a:endParaRPr lang="ru-RU" sz="2400" dirty="0" smtClean="0"/>
          </a:p>
        </p:txBody>
      </p:sp>
      <p:pic>
        <p:nvPicPr>
          <p:cNvPr id="5" name="Picture 4" descr="428px-DOM-model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909237"/>
            <a:ext cx="4495800" cy="4653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(W1)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createRequestObject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() { </a:t>
            </a:r>
          </a:p>
          <a:p>
            <a:pPr lvl="1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typeof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=== 'undefined') { </a:t>
            </a:r>
          </a:p>
          <a:p>
            <a:pPr lvl="2"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= function() {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("Msxml2.XMLHTTP.6.0"); } catch(e) {}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("Msxml2.XMLHTTP.3.0"); } catch(e) {}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("Msxml2.XMLHTTP"); } </a:t>
            </a:r>
          </a:p>
          <a:p>
            <a:pPr lvl="4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catch(e) {}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try { 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ActiveXObject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Microsoft.XMLHTTP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"); } </a:t>
            </a:r>
          </a:p>
          <a:p>
            <a:pPr lvl="3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	  catch(e) {} </a:t>
            </a:r>
          </a:p>
          <a:p>
            <a:pPr lvl="2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throw new Error("This browser does not support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."); }; } </a:t>
            </a:r>
          </a:p>
          <a:p>
            <a:pPr lvl="1"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return new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XMLHttpRequest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req.open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("GET",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, true); </a:t>
            </a:r>
          </a:p>
          <a:p>
            <a:pPr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req.onreadystatechange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processReqChange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600" dirty="0" err="1" smtClean="0">
                <a:latin typeface="Courier (W1)" pitchFamily="49" charset="0"/>
                <a:cs typeface="Courier New" pitchFamily="49" charset="0"/>
              </a:rPr>
              <a:t>req.send</a:t>
            </a:r>
            <a:r>
              <a:rPr lang="en-US" sz="1600" dirty="0" smtClean="0">
                <a:latin typeface="Courier (W1)" pitchFamily="49" charset="0"/>
                <a:cs typeface="Courier New" pitchFamily="49" charset="0"/>
              </a:rPr>
              <a:t>(null);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872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jQuery</a:t>
            </a:r>
            <a:r>
              <a:rPr lang="en-US" dirty="0" smtClean="0"/>
              <a:t> — </a:t>
            </a:r>
            <a:r>
              <a:rPr lang="ru-RU" dirty="0" smtClean="0"/>
              <a:t>библиотека </a:t>
            </a:r>
            <a:r>
              <a:rPr lang="en-US" dirty="0" smtClean="0"/>
              <a:t>JavaScript, </a:t>
            </a:r>
            <a:r>
              <a:rPr lang="ru-RU" dirty="0" smtClean="0"/>
              <a:t>фокусирующаяся на взаимодействии </a:t>
            </a:r>
            <a:r>
              <a:rPr lang="en-US" dirty="0" smtClean="0"/>
              <a:t>JavaScript </a:t>
            </a:r>
            <a:r>
              <a:rPr lang="ru-RU" dirty="0" smtClean="0"/>
              <a:t>и </a:t>
            </a:r>
            <a:r>
              <a:rPr lang="en-US" dirty="0" smtClean="0"/>
              <a:t>HTML. </a:t>
            </a:r>
            <a:r>
              <a:rPr lang="ru-RU" dirty="0" smtClean="0"/>
              <a:t>Библиотека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ru-RU" dirty="0" smtClean="0"/>
              <a:t>помогает легко получать доступ к любому элементу </a:t>
            </a:r>
            <a:r>
              <a:rPr lang="en-US" dirty="0" smtClean="0"/>
              <a:t>DOM, </a:t>
            </a:r>
            <a:r>
              <a:rPr lang="ru-RU" dirty="0" smtClean="0"/>
              <a:t>обращаться к атрибутам и содержимому элементов </a:t>
            </a:r>
            <a:r>
              <a:rPr lang="en-US" dirty="0" smtClean="0"/>
              <a:t>DOM, </a:t>
            </a:r>
            <a:r>
              <a:rPr lang="ru-RU" dirty="0" smtClean="0"/>
              <a:t>манипулировать ими. Также библиотека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ru-RU" dirty="0" smtClean="0"/>
              <a:t>предоставляет удобный </a:t>
            </a:r>
            <a:r>
              <a:rPr lang="en-US" dirty="0" smtClean="0"/>
              <a:t>API </a:t>
            </a:r>
            <a:r>
              <a:rPr lang="ru-RU" dirty="0" smtClean="0"/>
              <a:t>для работы с </a:t>
            </a:r>
            <a:r>
              <a:rPr lang="en-US" dirty="0" smtClean="0"/>
              <a:t>AJAX.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  <p:pic>
        <p:nvPicPr>
          <p:cNvPr id="12290" name="Picture 2" descr="http://www.arvixe.com/images/landing_pages/jquery_hos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29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8771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041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None/>
            </a:pPr>
            <a:r>
              <a:rPr lang="ru-RU" dirty="0" smtClean="0"/>
              <a:t>Манипуляции с </a:t>
            </a:r>
            <a:r>
              <a:rPr lang="en-US" dirty="0" smtClean="0"/>
              <a:t>DOM:</a:t>
            </a:r>
          </a:p>
          <a:p>
            <a:pPr>
              <a:buNone/>
            </a:pPr>
            <a:endParaRPr lang="ru-RU" dirty="0" smtClean="0"/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(‘red’);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removeClass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(‘red’);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$(‘p’).remove();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$(‘p’).append(‘&lt;span&gt;’);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$(‘p’).text(‘red’);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$(‘p’).html(‘&lt;span&gt;test&lt;span&gt;’);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$(‘#input’).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448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None/>
            </a:pPr>
            <a:r>
              <a:rPr lang="ru-RU" dirty="0" smtClean="0"/>
              <a:t>События:</a:t>
            </a:r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$(document).ready(function() {});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$(‘#button’).click(function(e) {});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$(‘#form’).submit(function(e) {});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$(‘#input’).hover(function(e) {});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Отменить стандартное поведение: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e.preventDefault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Универсальная функция: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$(‘#form’).on(‘submit’, function(e) {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e.preventDefault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98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ru-RU" dirty="0" smtClean="0"/>
              <a:t>с помощью 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Базовый интерфейс: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ajaxSetup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«Короткие» методы:</a:t>
            </a:r>
            <a:endParaRPr lang="en-US" dirty="0" smtClean="0"/>
          </a:p>
          <a:p>
            <a:r>
              <a:rPr lang="en-US" dirty="0" smtClean="0"/>
              <a:t>$.get();</a:t>
            </a:r>
          </a:p>
          <a:p>
            <a:r>
              <a:rPr lang="en-US" dirty="0" smtClean="0"/>
              <a:t>$.post();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874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ru-RU" dirty="0" smtClean="0"/>
              <a:t>с помощью 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5867400" cy="47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7841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Дополнительная литература</a:t>
            </a:r>
            <a:endParaRPr lang="ru-RU" dirty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250824" y="620713"/>
            <a:ext cx="8893175" cy="5400675"/>
          </a:xfrm>
        </p:spPr>
        <p:txBody>
          <a:bodyPr/>
          <a:lstStyle/>
          <a:p>
            <a:r>
              <a:rPr lang="en-US" sz="2800" dirty="0" smtClean="0"/>
              <a:t>Html5 specification - </a:t>
            </a:r>
            <a:r>
              <a:rPr lang="en-US" sz="2800" dirty="0" smtClean="0">
                <a:hlinkClick r:id="rId2"/>
              </a:rPr>
              <a:t>http://www.w3.org/TR/html5/</a:t>
            </a:r>
            <a:endParaRPr lang="ru-RU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jQuery - </a:t>
            </a:r>
            <a:r>
              <a:rPr lang="en-US" sz="2800" dirty="0" smtClean="0">
                <a:hlinkClick r:id="rId3"/>
              </a:rPr>
              <a:t>http://jquery.com/</a:t>
            </a:r>
            <a:endParaRPr lang="en-US" sz="2800" dirty="0" smtClean="0"/>
          </a:p>
          <a:p>
            <a:r>
              <a:rPr lang="en-US" sz="2800" dirty="0" err="1" smtClean="0"/>
              <a:t>jQuery</a:t>
            </a:r>
            <a:r>
              <a:rPr lang="en-US" sz="2800" dirty="0" smtClean="0"/>
              <a:t> </a:t>
            </a:r>
            <a:r>
              <a:rPr lang="en-US" sz="2800" dirty="0" err="1" smtClean="0"/>
              <a:t>cheatsheet</a:t>
            </a:r>
            <a:r>
              <a:rPr lang="en-US" sz="2800" dirty="0" smtClean="0"/>
              <a:t> - </a:t>
            </a:r>
            <a:r>
              <a:rPr lang="en-US" sz="2800" dirty="0" smtClean="0">
                <a:hlinkClick r:id="rId4"/>
              </a:rPr>
              <a:t>http://oscarotero.com/jquery/</a:t>
            </a:r>
            <a:endParaRPr lang="en-US" sz="2800" dirty="0" smtClean="0"/>
          </a:p>
          <a:p>
            <a:r>
              <a:rPr lang="en-US" sz="2800" dirty="0" smtClean="0"/>
              <a:t>Html book - </a:t>
            </a:r>
            <a:r>
              <a:rPr lang="en-US" sz="2800" dirty="0" smtClean="0">
                <a:hlinkClick r:id="rId5"/>
              </a:rPr>
              <a:t>http://htmlbook.ru/</a:t>
            </a:r>
            <a:endParaRPr lang="en-US" sz="2800" dirty="0" smtClean="0"/>
          </a:p>
          <a:p>
            <a:r>
              <a:rPr lang="en-US" sz="2800" dirty="0" smtClean="0"/>
              <a:t>HTML/CSS/JS - </a:t>
            </a:r>
            <a:r>
              <a:rPr lang="en-US" sz="2800" dirty="0" smtClean="0">
                <a:hlinkClick r:id="rId6"/>
              </a:rPr>
              <a:t>http://css-tricks.com/</a:t>
            </a:r>
            <a:endParaRPr lang="en-US" sz="2800" dirty="0" smtClean="0"/>
          </a:p>
          <a:p>
            <a:r>
              <a:rPr lang="en-US" sz="2800" dirty="0" smtClean="0"/>
              <a:t>HTML/CSS/JS + Design - 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http://www.smashingmagazine.com/</a:t>
            </a:r>
            <a:endParaRPr lang="en-US" sz="2800" dirty="0" smtClean="0"/>
          </a:p>
          <a:p>
            <a:r>
              <a:rPr lang="en-US" sz="2800" dirty="0" smtClean="0"/>
              <a:t>JavaScript - </a:t>
            </a:r>
            <a:r>
              <a:rPr lang="en-US" sz="2800" dirty="0" smtClean="0">
                <a:hlinkClick r:id="rId8"/>
              </a:rPr>
              <a:t>http://javascript.ru/</a:t>
            </a:r>
            <a:endParaRPr lang="ru-RU" sz="2800" dirty="0" smtClean="0"/>
          </a:p>
          <a:p>
            <a:r>
              <a:rPr lang="en-US" sz="2800" dirty="0" smtClean="0">
                <a:hlinkClick r:id="rId9"/>
              </a:rPr>
              <a:t>http://jsfiddle.net/</a:t>
            </a:r>
            <a:endParaRPr lang="en-US" sz="2800" dirty="0" smtClean="0"/>
          </a:p>
          <a:p>
            <a:endParaRPr lang="ru-R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57</a:t>
            </a:fld>
            <a:endParaRPr lang="de-DE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10201" y="3124200"/>
            <a:ext cx="17812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95800" y="2590800"/>
            <a:ext cx="1219200" cy="38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57800" y="3886200"/>
            <a:ext cx="1495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93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Домашнее задание 1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Сделать шаблон (колонка - слева, блок с контентом - справа)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077200" cy="49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Домашнее задание 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Сделать вложенное меню списком (</a:t>
            </a:r>
            <a:r>
              <a:rPr lang="en-US" dirty="0" err="1" smtClean="0"/>
              <a:t>ul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Ссылки в нем сделать черными.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NB! </a:t>
            </a:r>
            <a:r>
              <a:rPr lang="ru-RU" dirty="0" smtClean="0"/>
              <a:t>Стили будут наследоваться от родительского списка. Нужно создать стили, как на картинке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36861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5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документа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Стандартная </a:t>
            </a:r>
            <a:r>
              <a:rPr lang="en-US" sz="2800" dirty="0" smtClean="0"/>
              <a:t>c</a:t>
            </a:r>
            <a:r>
              <a:rPr lang="ru-RU" sz="2800" dirty="0" smtClean="0"/>
              <a:t>труктура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&lt;!DOCTYPE html&gt;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&lt;html&gt;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&lt;head&gt;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&lt;meta </a:t>
            </a:r>
            <a:r>
              <a:rPr lang="en-US" sz="1600" dirty="0" err="1" smtClean="0"/>
              <a:t>charset</a:t>
            </a:r>
            <a:r>
              <a:rPr lang="en-US" sz="1600" dirty="0" smtClean="0"/>
              <a:t>="utf-8"/&gt;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&lt;title&gt;HTML/JavaScript demo&lt;/title&gt;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&lt;meta name="keywords" content="Some text"/&gt;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&lt;meta name="description" content="Some text"/&gt;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	       &lt;link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=“styles/common.css“ /&gt;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	       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 </a:t>
            </a:r>
            <a:r>
              <a:rPr lang="en-US" sz="1600" dirty="0" err="1" smtClean="0"/>
              <a:t>src</a:t>
            </a:r>
            <a:r>
              <a:rPr lang="en-US" sz="1600" dirty="0" smtClean="0"/>
              <a:t>=“scripts/master-script.js"&gt;&lt;/script&gt;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	       …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&lt;/head&gt;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&lt;body&gt;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       &lt;div id=“header”&gt;&lt;/div&gt;</a:t>
            </a:r>
            <a:br>
              <a:rPr lang="en-US" sz="1600" dirty="0" smtClean="0"/>
            </a:br>
            <a:r>
              <a:rPr lang="en-US" sz="1600" dirty="0" smtClean="0"/>
              <a:t>       …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&lt;/body&gt;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&lt;/html&gt;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5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Домашнее задание 3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60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Показывать валидационное сообщение при сабмите формы, если в форме есть незаполненные поля. Подсвечивать пустое поле красным. Сабмит формы при пустых полях происходить не должен.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Создаем блок с ошибкой, который будет показываться только при наличии пустых полей.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Подсветка полей осуществляется путем добавления специального </a:t>
            </a:r>
            <a:r>
              <a:rPr lang="en-US" dirty="0" smtClean="0"/>
              <a:t>CSS </a:t>
            </a:r>
            <a:r>
              <a:rPr lang="ru-RU" dirty="0" smtClean="0"/>
              <a:t>класса для поля.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67050"/>
            <a:ext cx="32575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Ссылки на примеры </a:t>
            </a:r>
            <a:r>
              <a:rPr lang="en-US" dirty="0" smtClean="0"/>
              <a:t>HTML/CSS</a:t>
            </a:r>
            <a:endParaRPr lang="ru-RU" dirty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250824" y="620713"/>
            <a:ext cx="8893175" cy="54006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Практика 1. Пример разметки страницы </a:t>
            </a:r>
            <a:br>
              <a:rPr lang="ru-RU" sz="2400" dirty="0" smtClean="0"/>
            </a:b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://jsfiddle.net/bum86qcp/2</a:t>
            </a:r>
            <a:r>
              <a:rPr lang="en-US" sz="2400" dirty="0" smtClean="0">
                <a:hlinkClick r:id="rId2"/>
              </a:rPr>
              <a:t>/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Практика</a:t>
            </a:r>
            <a:r>
              <a:rPr lang="en-US" sz="2400" dirty="0"/>
              <a:t> 2</a:t>
            </a:r>
            <a:r>
              <a:rPr lang="ru-RU" sz="2400" dirty="0"/>
              <a:t>. Блочные и строчные </a:t>
            </a:r>
            <a:r>
              <a:rPr lang="ru-RU" sz="2400" dirty="0" smtClean="0"/>
              <a:t>элементы </a:t>
            </a:r>
            <a:br>
              <a:rPr lang="ru-RU" sz="2400" dirty="0" smtClean="0"/>
            </a:b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://jsfiddle.net/mg2xs5rn</a:t>
            </a:r>
            <a:r>
              <a:rPr lang="en-US" sz="2400" dirty="0" smtClean="0">
                <a:hlinkClick r:id="rId3"/>
              </a:rPr>
              <a:t>/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Практика 3. </a:t>
            </a:r>
            <a:r>
              <a:rPr lang="en-US" sz="2400" dirty="0"/>
              <a:t>CSS </a:t>
            </a:r>
            <a:r>
              <a:rPr lang="ru-RU" sz="2400" dirty="0"/>
              <a:t>Селекторы</a:t>
            </a:r>
            <a:r>
              <a:rPr lang="en-US" sz="2400" dirty="0"/>
              <a:t>. </a:t>
            </a:r>
            <a:r>
              <a:rPr lang="ru-RU" sz="2400" dirty="0"/>
              <a:t>Добавление </a:t>
            </a:r>
            <a:r>
              <a:rPr lang="ru-RU" sz="2400" dirty="0" smtClean="0"/>
              <a:t>меню </a:t>
            </a:r>
            <a:r>
              <a:rPr lang="en-US" sz="2400" dirty="0">
                <a:hlinkClick r:id="rId4"/>
              </a:rPr>
              <a:t>http://jsfiddle.net/9oqa298f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Практика </a:t>
            </a:r>
            <a:r>
              <a:rPr lang="en-US" sz="2400" dirty="0"/>
              <a:t>4</a:t>
            </a:r>
            <a:r>
              <a:rPr lang="ru-RU" sz="2400" dirty="0"/>
              <a:t>. Абсолютное позиционирование. Добавление </a:t>
            </a:r>
            <a:r>
              <a:rPr lang="ru-RU" sz="2400" dirty="0" smtClean="0"/>
              <a:t>подменю </a:t>
            </a:r>
            <a:r>
              <a:rPr lang="en-US" sz="2400" dirty="0">
                <a:hlinkClick r:id="rId5"/>
              </a:rPr>
              <a:t>http://jsfiddle.net/d84czx7c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Пример фиксированного </a:t>
            </a:r>
            <a:r>
              <a:rPr lang="ru-RU" sz="2400" dirty="0" smtClean="0"/>
              <a:t>позиционирования </a:t>
            </a:r>
            <a:br>
              <a:rPr lang="ru-RU" sz="2400" dirty="0" smtClean="0"/>
            </a:br>
            <a:r>
              <a:rPr lang="en-US" sz="2400" dirty="0" smtClean="0">
                <a:hlinkClick r:id="rId6"/>
              </a:rPr>
              <a:t>http</a:t>
            </a:r>
            <a:r>
              <a:rPr lang="en-US" sz="2400" dirty="0">
                <a:hlinkClick r:id="rId6"/>
              </a:rPr>
              <a:t>://jsfiddle.net/ffds8ndj</a:t>
            </a:r>
            <a:r>
              <a:rPr lang="en-US" sz="2400" dirty="0" smtClean="0">
                <a:hlinkClick r:id="rId6"/>
              </a:rPr>
              <a:t>/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Практика </a:t>
            </a:r>
            <a:r>
              <a:rPr lang="en-US" sz="2400" dirty="0"/>
              <a:t>5</a:t>
            </a:r>
            <a:r>
              <a:rPr lang="ru-RU" sz="2400" dirty="0"/>
              <a:t>. Пример </a:t>
            </a:r>
            <a:r>
              <a:rPr lang="ru-RU" sz="2400" dirty="0" smtClean="0"/>
              <a:t>формы </a:t>
            </a:r>
            <a:br>
              <a:rPr lang="ru-RU" sz="2400" dirty="0" smtClean="0"/>
            </a:b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://jsfiddle.net/038hbe6s</a:t>
            </a:r>
            <a:r>
              <a:rPr lang="en-US" sz="2400" dirty="0" smtClean="0">
                <a:hlinkClick r:id="rId7"/>
              </a:rPr>
              <a:t>/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0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документа </a:t>
            </a:r>
            <a:r>
              <a:rPr lang="en-US" dirty="0" smtClean="0"/>
              <a:t>HTML, </a:t>
            </a:r>
            <a:r>
              <a:rPr lang="ru-RU" dirty="0" smtClean="0"/>
              <a:t>элемент </a:t>
            </a:r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&lt;!DOCTYPE html&gt;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тип документа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корневой элемент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Заголовок страницы </a:t>
            </a: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meta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Служебная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информация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Заголовок страницы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link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Подключение ресурса (обычно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CSS)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script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Подключение исполняемого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кода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стили встроенные в стр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ницу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5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документа </a:t>
            </a:r>
            <a:r>
              <a:rPr lang="en-US" dirty="0" smtClean="0"/>
              <a:t>HTML, </a:t>
            </a:r>
            <a:r>
              <a:rPr lang="ru-RU" dirty="0" smtClean="0"/>
              <a:t>элемент </a:t>
            </a:r>
            <a:r>
              <a:rPr lang="en-US" dirty="0" smtClean="0"/>
              <a:t>body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 </a:t>
            </a:r>
            <a:r>
              <a:rPr lang="ru-RU" dirty="0"/>
              <a:t>тело документа </a:t>
            </a: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div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блочный элемент</a:t>
            </a:r>
            <a:endParaRPr lang="en-US" dirty="0" smtClean="0"/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 -</a:t>
            </a:r>
            <a:r>
              <a:rPr lang="en-US" dirty="0" smtClean="0"/>
              <a:t> </a:t>
            </a:r>
            <a:r>
              <a:rPr lang="ru-RU" dirty="0"/>
              <a:t>Строчный </a:t>
            </a:r>
            <a:r>
              <a:rPr lang="ru-RU" dirty="0" smtClean="0"/>
              <a:t>элемент</a:t>
            </a:r>
            <a:endParaRPr lang="ru-RU" dirty="0"/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-</a:t>
            </a:r>
            <a:r>
              <a:rPr lang="en-US" dirty="0" smtClean="0"/>
              <a:t> </a:t>
            </a:r>
            <a:r>
              <a:rPr lang="ru-RU" dirty="0" smtClean="0"/>
              <a:t>Ссылка</a:t>
            </a:r>
            <a:endParaRPr lang="ru-RU" dirty="0"/>
          </a:p>
          <a:p>
            <a:pPr marL="360363" lvl="1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–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Список немаркированный</a:t>
            </a:r>
            <a:endParaRPr lang="ru-RU" dirty="0"/>
          </a:p>
          <a:p>
            <a:pPr marL="720725" lvl="2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Элемент списка</a:t>
            </a:r>
            <a:endParaRPr lang="ru-RU" dirty="0"/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Таблица</a:t>
            </a:r>
            <a:endParaRPr lang="ru-RU" dirty="0"/>
          </a:p>
          <a:p>
            <a:pPr marL="720725" lvl="2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Строка таблицы</a:t>
            </a:r>
            <a:endParaRPr lang="ru-RU" dirty="0"/>
          </a:p>
          <a:p>
            <a:pPr marL="1071562" lvl="3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-</a:t>
            </a:r>
            <a:r>
              <a:rPr lang="en-US" dirty="0" smtClean="0"/>
              <a:t> </a:t>
            </a:r>
            <a:r>
              <a:rPr lang="ru-RU" dirty="0"/>
              <a:t>Заголовок </a:t>
            </a:r>
            <a:r>
              <a:rPr lang="ru-RU" dirty="0" smtClean="0"/>
              <a:t>колонки</a:t>
            </a:r>
            <a:endParaRPr lang="ru-RU" dirty="0"/>
          </a:p>
          <a:p>
            <a:pPr marL="1071562" lvl="3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td -</a:t>
            </a:r>
            <a:r>
              <a:rPr lang="en-US" dirty="0" smtClean="0"/>
              <a:t> </a:t>
            </a:r>
            <a:r>
              <a:rPr lang="ru-RU" dirty="0"/>
              <a:t>Ячейка </a:t>
            </a:r>
            <a:r>
              <a:rPr lang="ru-RU" dirty="0" smtClean="0"/>
              <a:t>таблицы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</a:t>
            </a:r>
            <a:r>
              <a:rPr lang="en-US" dirty="0" smtClean="0"/>
              <a:t> – </a:t>
            </a:r>
            <a:r>
              <a:rPr lang="ru-RU" dirty="0" smtClean="0"/>
              <a:t>форма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label </a:t>
            </a:r>
            <a:r>
              <a:rPr lang="en-US" dirty="0" smtClean="0"/>
              <a:t>– </a:t>
            </a:r>
            <a:r>
              <a:rPr lang="ru-RU" dirty="0" smtClean="0"/>
              <a:t>тектовый элемент, заголовок элемента ввода</a:t>
            </a:r>
            <a:endParaRPr lang="en-US" dirty="0" smtClean="0"/>
          </a:p>
          <a:p>
            <a:pPr marL="803275" lvl="2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–</a:t>
            </a:r>
            <a:r>
              <a:rPr lang="ru-RU" dirty="0" smtClean="0"/>
              <a:t> элемент ввода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dirty="0" smtClean="0"/>
              <a:t> – </a:t>
            </a:r>
            <a:r>
              <a:rPr lang="ru-RU" dirty="0" smtClean="0"/>
              <a:t>встроенная страница</a:t>
            </a: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0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2206625"/>
          </a:xfrm>
        </p:spPr>
        <p:txBody>
          <a:bodyPr/>
          <a:lstStyle/>
          <a:p>
            <a:r>
              <a:rPr lang="ru-RU" b="1" dirty="0" smtClean="0"/>
              <a:t>CSS</a:t>
            </a:r>
            <a:r>
              <a:rPr lang="ru-RU" dirty="0" smtClean="0"/>
              <a:t> (</a:t>
            </a:r>
            <a:r>
              <a:rPr lang="ru-RU" i="1" dirty="0" smtClean="0"/>
              <a:t>Cascading Style Sheets</a:t>
            </a:r>
            <a:r>
              <a:rPr lang="ru-RU" dirty="0" smtClean="0"/>
              <a:t> — </a:t>
            </a:r>
            <a:r>
              <a:rPr lang="ru-RU" b="1" dirty="0" smtClean="0"/>
              <a:t>каскадные таблицы стилей</a:t>
            </a:r>
            <a:r>
              <a:rPr lang="ru-RU" dirty="0" smtClean="0"/>
              <a:t>) — формальный язык описания внешнего вида документа, написанного с использованием языка разметки.</a:t>
            </a:r>
          </a:p>
          <a:p>
            <a:pPr>
              <a:buNone/>
            </a:pPr>
            <a:r>
              <a:rPr lang="ru-RU" dirty="0" smtClean="0"/>
              <a:t> 	Преимущественно используется как средство описания, оформления внешнего вида веб-страниц, написанных с помощью языков разметки HTML и XHTML, но может также применяться к любым XML-документам, например, к SVG.</a:t>
            </a:r>
            <a:endParaRPr lang="ru-RU" b="1" dirty="0" smtClean="0"/>
          </a:p>
          <a:p>
            <a:endParaRPr lang="en-US" b="1" dirty="0" smtClean="0"/>
          </a:p>
          <a:p>
            <a:r>
              <a:rPr lang="ru-RU" dirty="0" smtClean="0"/>
              <a:t>Пример документа </a:t>
            </a:r>
            <a:r>
              <a:rPr lang="en-US" dirty="0" smtClean="0"/>
              <a:t>CSS: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8305800" cy="22929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html, body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margin: 0;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padding: 0;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height: 100%;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#wrapper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min-height: 100%;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fff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#empty-div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height: 70px;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clear: both;</a:t>
            </a:r>
          </a:p>
          <a:p>
            <a:pPr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height: 80px;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#1F8E94;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height: 40px;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#ACEBEE;</a:t>
            </a:r>
          </a:p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10108</TotalTime>
  <Words>1498</Words>
  <Application>Microsoft Office PowerPoint</Application>
  <PresentationFormat>On-screen Show (4:3)</PresentationFormat>
  <Paragraphs>541</Paragraphs>
  <Slides>61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lecture template</vt:lpstr>
      <vt:lpstr>Lecture  HTML/JavaScript</vt:lpstr>
      <vt:lpstr>Agenda</vt:lpstr>
      <vt:lpstr>HTML</vt:lpstr>
      <vt:lpstr>История HTML</vt:lpstr>
      <vt:lpstr>DOM Tree</vt:lpstr>
      <vt:lpstr>Структура документа HTML</vt:lpstr>
      <vt:lpstr>Структура документа HTML, элемент head</vt:lpstr>
      <vt:lpstr>Структура документа HTML, элемент body</vt:lpstr>
      <vt:lpstr>CSS</vt:lpstr>
      <vt:lpstr>CSS Распространенные свойства</vt:lpstr>
      <vt:lpstr>Практика 1. Пример разметки страницы</vt:lpstr>
      <vt:lpstr>Практика 1. Пример разметки страницы</vt:lpstr>
      <vt:lpstr>Практика 1. Пример разметки страницы</vt:lpstr>
      <vt:lpstr>Блочная модель CSS</vt:lpstr>
      <vt:lpstr>Свойство display в CSS</vt:lpstr>
      <vt:lpstr>Практика 2. Блочные и строчные элементы</vt:lpstr>
      <vt:lpstr>CSS Селекторы</vt:lpstr>
      <vt:lpstr>CSS Селекторы</vt:lpstr>
      <vt:lpstr>Практика 3. CSS Селекторы. Добавление меню</vt:lpstr>
      <vt:lpstr>Практика 3. CSS Селекторы. Добавление меню</vt:lpstr>
      <vt:lpstr>Приоритет CSS стилей</vt:lpstr>
      <vt:lpstr>Приоритет CSS стилей</vt:lpstr>
      <vt:lpstr>Приоритет CSS стилей</vt:lpstr>
      <vt:lpstr>CSS Позиционирвание</vt:lpstr>
      <vt:lpstr>Практика 4. Абсолютное позиционирование. Добавление подменю</vt:lpstr>
      <vt:lpstr>Практика 4. Абсолютное позиционирование. Добавление подменю</vt:lpstr>
      <vt:lpstr>Пример фиксированного позиционирования</vt:lpstr>
      <vt:lpstr>Плавающие блоки в CSS </vt:lpstr>
      <vt:lpstr>Практика 5. Пример формы</vt:lpstr>
      <vt:lpstr>Практика 5. Пример формы</vt:lpstr>
      <vt:lpstr>Best practices</vt:lpstr>
      <vt:lpstr>Best practices</vt:lpstr>
      <vt:lpstr>Best practices</vt:lpstr>
      <vt:lpstr>Кроссбраузерная верстка</vt:lpstr>
      <vt:lpstr>Кроссбраузерная верстка</vt:lpstr>
      <vt:lpstr>JavaScript</vt:lpstr>
      <vt:lpstr>JavaScript</vt:lpstr>
      <vt:lpstr>JavaScript + HTML</vt:lpstr>
      <vt:lpstr>JavaScript basics</vt:lpstr>
      <vt:lpstr>JavaScript basics</vt:lpstr>
      <vt:lpstr>JavaScript basics</vt:lpstr>
      <vt:lpstr>JS Example</vt:lpstr>
      <vt:lpstr>JavaScript model</vt:lpstr>
      <vt:lpstr>Window properties</vt:lpstr>
      <vt:lpstr>Window methods</vt:lpstr>
      <vt:lpstr>Document methods</vt:lpstr>
      <vt:lpstr>Events</vt:lpstr>
      <vt:lpstr>AJAX</vt:lpstr>
      <vt:lpstr>AJAX</vt:lpstr>
      <vt:lpstr>AJAX</vt:lpstr>
      <vt:lpstr>jQuery</vt:lpstr>
      <vt:lpstr>jQuery</vt:lpstr>
      <vt:lpstr>jQuery</vt:lpstr>
      <vt:lpstr>jQuery</vt:lpstr>
      <vt:lpstr>AJAX с помощью jQuery</vt:lpstr>
      <vt:lpstr>AJAX с помощью jQuery</vt:lpstr>
      <vt:lpstr>Дополнительная литература</vt:lpstr>
      <vt:lpstr>Домашнее задание 1</vt:lpstr>
      <vt:lpstr>Домашнее задание 2</vt:lpstr>
      <vt:lpstr>Домашнее задание 3</vt:lpstr>
      <vt:lpstr>Ссылки на примеры HTML/CSS</vt:lpstr>
    </vt:vector>
  </TitlesOfParts>
  <Company>T-SYSTEMS CIS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#04 Concurrency</dc:title>
  <dc:creator>Evgeniy Naumenko</dc:creator>
  <cp:lastModifiedBy>Nikolskaya, Yulia</cp:lastModifiedBy>
  <cp:revision>460</cp:revision>
  <cp:lastPrinted>2008-10-06T12:12:35Z</cp:lastPrinted>
  <dcterms:created xsi:type="dcterms:W3CDTF">2011-07-20T13:22:05Z</dcterms:created>
  <dcterms:modified xsi:type="dcterms:W3CDTF">2015-02-25T07:53:07Z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