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363" r:id="rId3"/>
    <p:sldId id="290" r:id="rId4"/>
    <p:sldId id="410" r:id="rId5"/>
    <p:sldId id="291" r:id="rId6"/>
    <p:sldId id="411" r:id="rId7"/>
    <p:sldId id="399" r:id="rId8"/>
    <p:sldId id="400" r:id="rId9"/>
    <p:sldId id="379" r:id="rId10"/>
    <p:sldId id="380" r:id="rId11"/>
    <p:sldId id="424" r:id="rId12"/>
    <p:sldId id="421" r:id="rId13"/>
    <p:sldId id="416" r:id="rId14"/>
    <p:sldId id="435" r:id="rId15"/>
    <p:sldId id="412" r:id="rId16"/>
    <p:sldId id="378" r:id="rId17"/>
    <p:sldId id="398" r:id="rId18"/>
    <p:sldId id="414" r:id="rId19"/>
    <p:sldId id="436" r:id="rId20"/>
    <p:sldId id="385" r:id="rId21"/>
    <p:sldId id="427" r:id="rId22"/>
    <p:sldId id="438" r:id="rId23"/>
    <p:sldId id="429" r:id="rId24"/>
    <p:sldId id="417" r:id="rId25"/>
    <p:sldId id="430" r:id="rId26"/>
    <p:sldId id="389" r:id="rId27"/>
    <p:sldId id="418" r:id="rId28"/>
    <p:sldId id="420" r:id="rId29"/>
    <p:sldId id="381" r:id="rId30"/>
    <p:sldId id="419" r:id="rId31"/>
    <p:sldId id="439" r:id="rId32"/>
    <p:sldId id="440" r:id="rId33"/>
    <p:sldId id="441" r:id="rId34"/>
    <p:sldId id="423" r:id="rId35"/>
    <p:sldId id="434" r:id="rId36"/>
    <p:sldId id="432" r:id="rId37"/>
    <p:sldId id="437" r:id="rId38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ele-GroteskNor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ele-GroteskNor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BAB"/>
    <a:srgbClr val="64B9E4"/>
    <a:srgbClr val="EDA95A"/>
    <a:srgbClr val="DDD674"/>
    <a:srgbClr val="BABD5A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7" autoAdjust="0"/>
    <p:restoredTop sz="80603" autoAdjust="0"/>
  </p:normalViewPr>
  <p:slideViewPr>
    <p:cSldViewPr>
      <p:cViewPr>
        <p:scale>
          <a:sx n="100" d="100"/>
          <a:sy n="100" d="100"/>
        </p:scale>
        <p:origin x="-1932" y="-246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BEF1425F-BB44-4E03-9935-C2AE9CDB4773}" type="datetime1">
              <a:rPr lang="ru-RU"/>
              <a:pPr>
                <a:defRPr/>
              </a:pPr>
              <a:t>26.06.2015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4BE8482F-1305-4E29-8D5D-CB0BB436E45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 cstate="print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91553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E5762D73-C317-4282-9E4D-8FE229D2D689}" type="datetime1">
              <a:rPr lang="ru-RU"/>
              <a:pPr>
                <a:defRPr/>
              </a:pPr>
              <a:t>26.06.2015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fld id="{D33DDE70-88CA-48AA-93FA-D28864FB1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latin typeface="Tele-GroteskNor" pitchFamily="2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/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046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G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XML" TargetMode="External"/><Relationship Id="rId5" Type="http://schemas.openxmlformats.org/officeDocument/2006/relationships/hyperlink" Target="https://ru.wikipedia.org/wiki/XHTML" TargetMode="External"/><Relationship Id="rId4" Type="http://schemas.openxmlformats.org/officeDocument/2006/relationships/hyperlink" Target="https://ru.wikipedia.org/wiki/ISO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ERN" TargetMode="External"/><Relationship Id="rId7" Type="http://schemas.openxmlformats.org/officeDocument/2006/relationships/hyperlink" Target="https://ru.wikipedia.org/wiki/%D0%93%D0%B8%D0%BF%D0%B5%D1%80%D1%82%D0%B5%D0%BA%D1%81%D1%8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1989_%D0%B3%D0%BE%D0%B4" TargetMode="External"/><Relationship Id="rId5" Type="http://schemas.openxmlformats.org/officeDocument/2006/relationships/hyperlink" Target="https://ru.wikipedia.org/wiki/%D0%A8%D0%B2%D0%B5%D0%B9%D1%86%D0%B0%D1%80%D0%B8%D1%8F" TargetMode="External"/><Relationship Id="rId4" Type="http://schemas.openxmlformats.org/officeDocument/2006/relationships/hyperlink" Target="https://ru.wikipedia.org/wiki/%D0%96%D0%B5%D0%BD%D0%B5%D0%B2%D0%B0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bum86qcp/2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1%80%D0%B0%D1%83%D0%B7%D0%B5%D1%8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W3C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Язык HTML является приложением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3"/>
              </a:rPr>
              <a:t>SGML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(Standard Generalized Markup Language</a:t>
            </a:r>
            <a:r>
              <a:rPr lang="ru-RU" sz="1200" b="1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-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стандартного обобщённого языка разметки) и соответствует международному стандарту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4"/>
              </a:rPr>
              <a:t>ISO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8879.</a:t>
            </a:r>
            <a:endParaRPr lang="en-US" sz="1200" b="0" i="0" u="none" strike="noStrike" kern="1200" smtClean="0">
              <a:solidFill>
                <a:schemeClr val="tx1"/>
              </a:solidFill>
              <a:latin typeface="Tele-GroteskNor" pitchFamily="2" charset="0"/>
              <a:ea typeface="+mn-ea"/>
              <a:cs typeface="+mn-cs"/>
            </a:endParaRPr>
          </a:p>
          <a:p>
            <a:pPr rtl="0"/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XML — это подмножество SGML, разработанное для упрощения процесса машинного разбора документа</a:t>
            </a:r>
            <a:r>
              <a:rPr lang="en-US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</a:t>
            </a:r>
            <a:endParaRPr lang="ru-RU" b="0" smtClean="0"/>
          </a:p>
          <a:p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Язык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5"/>
              </a:rPr>
              <a:t>XHTML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является более строгим вариантом HTML, он следует всем ограничениям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6"/>
              </a:rPr>
              <a:t>XML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и, фактически, XHTML можно воспринимать как приложение языка XML к области разметки гипертекста.</a:t>
            </a:r>
            <a:r>
              <a:rPr lang="ru-RU" smtClean="0"/>
              <a:t/>
            </a:r>
            <a:br>
              <a:rPr lang="ru-RU" smtClean="0"/>
            </a:b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</a:t>
            </a:r>
            <a:r>
              <a:rPr lang="ru-RU" sz="1200" b="1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высота</a:t>
            </a: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не задана, блочный эл. будет растягиваться с зависимости от содержащихся в нем элементов </a:t>
            </a:r>
            <a:b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1200" i="1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плюс</a:t>
            </a: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паддинги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</a:t>
            </a:r>
            <a:r>
              <a:rPr lang="ru-RU" sz="1200" b="1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ширина</a:t>
            </a: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не задана, неплавающий блочный элемент будет занимать всё возможное место, относительно родителя </a:t>
            </a:r>
            <a:r>
              <a:rPr lang="ru-RU" sz="1200" i="1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минус</a:t>
            </a:r>
            <a:r>
              <a:rPr lang="ru-RU" sz="1200" kern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паддинги</a:t>
            </a:r>
            <a:endParaRPr lang="ru-RU" smtClean="0"/>
          </a:p>
          <a:p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Если ширина блока задана как 100%, не следует прописывать марджины, паддинги и бордеры, иначе блок будет больше, чем родитель.</a:t>
            </a:r>
          </a:p>
          <a:p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Будьте осторожны с верхними и нижними марджинами, потому что у них есть свои правила расчета (некоторые марджины будут складываться).</a:t>
            </a:r>
            <a:endParaRPr lang="ru-RU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http://jsfiddle.net/wnacqj50/</a:t>
            </a:r>
            <a:endParaRPr lang="ru-RU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baseline="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indent="-180975"/>
            <a:r>
              <a:rPr lang="en-US" b="0" dirty="0" smtClean="0"/>
              <a:t>http://jsfiddle.net/3f08jd8y/</a:t>
            </a:r>
            <a:endParaRPr lang="ru-RU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fontAlgn="base"/>
            <a:r>
              <a:rPr lang="ru-RU" sz="1200" b="1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absolute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Указывает, что элемент абсолютно позиционирован, при этом другие элементы отображаются на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веб-странице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словно абсолютно позиционированного элемента и нет. Положение элемента задается свойствами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left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top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right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bottom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также на положение влияет значение свойства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position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родительского элемента. Так, если у родителя значение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position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установлено как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static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или родителя нет, то отсчет координат ведется от края окна браузера. Если у родителя значение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position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задано как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fixed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relative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или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absolute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то отсчет координат ведется от края родительского элемента.</a:t>
            </a:r>
          </a:p>
          <a:p>
            <a:pPr rtl="0" fontAlgn="base"/>
            <a:r>
              <a:rPr lang="ru-RU" sz="1200" b="1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fixed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По своему действию это значение близко к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absolute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но в отличие от него привязывается к указанной свойствами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left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top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right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bottom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точке на экране и не меняет своего положения при прокрутке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веб-страницы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 </a:t>
            </a:r>
          </a:p>
          <a:p>
            <a:pPr rtl="0" fontAlgn="base"/>
            <a:r>
              <a:rPr lang="ru-RU" sz="1200" b="1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relative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Положение элемента устанавливается относительно его исходного места. Добавление свойств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left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top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right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bottom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изменяет позицию элемента и сдвигает его в ту или иную сторону от первоначального расположения.</a:t>
            </a:r>
          </a:p>
          <a:p>
            <a:pPr rtl="0" fontAlgn="base"/>
            <a:r>
              <a:rPr lang="ru-RU" sz="1200" b="1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static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Элементы отображаются как обычно. Использование свойств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left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top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right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bottom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не приводит к каким-либо результатам.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http://jsfiddle.net/jtkfuwkx/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http://jsfiddle.net/jxxwptwb/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История HTML началась с этого человека - британского ученого Tim Berners-Lee. В 1989 году Тим работал в стенах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3"/>
              </a:rPr>
              <a:t>Европейского Центра ядерных исследований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в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4"/>
              </a:rPr>
              <a:t>Женеве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(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5"/>
              </a:rPr>
              <a:t>Швейцария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) или CERN.</a:t>
            </a:r>
            <a:endParaRPr lang="en-US" sz="1200" b="0" i="0" u="none" strike="noStrike" kern="1200" smtClean="0">
              <a:solidFill>
                <a:schemeClr val="tx1"/>
              </a:solidFill>
              <a:latin typeface="Tele-GroteskNor" pitchFamily="2" charset="0"/>
              <a:ea typeface="+mn-ea"/>
              <a:cs typeface="+mn-cs"/>
            </a:endParaRPr>
          </a:p>
          <a:p>
            <a:pPr rtl="0"/>
            <a:r>
              <a:rPr lang="ru-RU" sz="1200" b="0" i="0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В 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6" tooltip="1989 год"/>
              </a:rPr>
              <a:t>1989 году</a:t>
            </a:r>
            <a:r>
              <a:rPr lang="ru-RU" sz="1200" b="0" i="0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, работая в CERN над внутренней системой обмена документов Enquire, Бернерс-Ли предложил глобальный 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7" tooltip="Гипертекст"/>
              </a:rPr>
              <a:t>гипертекстовый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проект, ныне известный как Всемирная паутина.</a:t>
            </a:r>
            <a:endParaRPr lang="ru-RU" b="0" smtClean="0"/>
          </a:p>
          <a:p>
            <a:pPr rtl="0"/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HTML создавался как язык для обмена научной и технической документацией, пригодный для использования людьми, не являющимися специалистами в области вёрстки.</a:t>
            </a:r>
            <a:endParaRPr lang="ru-RU" b="0" smtClean="0"/>
          </a:p>
          <a:p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Изначально язык HTML был задуман и создан как средство структурирования и форматирования документов без их привязки к средствам воспроизведения (отображения).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http://jsfiddle.net/s7n3crr6/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070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indent="-18097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tabLst/>
              <a:defRPr/>
            </a:pPr>
            <a:r>
              <a:rPr lang="en-US" sz="1200" dirty="0" smtClean="0">
                <a:hlinkClick r:id="rId3"/>
              </a:rPr>
              <a:t>http://jsfiddle.net/bum86qcp/2/</a:t>
            </a:r>
            <a:endParaRPr lang="ru-RU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457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Модель DOM не накладывает ограничений на структуру документа. Любой документ известной структуры с помощью DOM может быть представлен в виде дерева узлов, каждый узел которого представляет собой элемент, атрибут, текстовый, графический или любой другой объект. Узлы связаны между собой отношениями "родительский-дочерний".</a:t>
            </a:r>
            <a:endParaRPr lang="en-US" sz="1200" b="0" i="0" u="none" strike="noStrike" kern="1200" smtClean="0">
              <a:solidFill>
                <a:schemeClr val="tx1"/>
              </a:solidFill>
              <a:latin typeface="Tele-GroteskNor" pitchFamily="2" charset="0"/>
              <a:ea typeface="+mn-ea"/>
              <a:cs typeface="+mn-cs"/>
            </a:endParaRPr>
          </a:p>
          <a:p>
            <a:pPr rtl="0"/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Изначально различные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3"/>
              </a:rPr>
              <a:t>браузеры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имели собственные модели документов (DOM), несовместимые с остальными. Для обеспечения взаимной и обратной совместимости, специалисты международного консорциума 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  <a:hlinkClick r:id="rId4"/>
              </a:rPr>
              <a:t>W3C</a:t>
            </a:r>
            <a:r>
              <a:rPr lang="ru-RU" sz="1200" b="0" i="0" u="none" strike="noStrike" kern="120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классифицировали эту модель по уровням, для каждого из которых была создана своя спецификация. Все эти спецификации объединены в общую группу, носящую название W3C DOM.</a:t>
            </a:r>
            <a:endParaRPr lang="ru-RU" b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The &lt;!DOCTYPE&gt; declaration is not an HTML tag; it is an instruction to the web browser about what version of HTML the page is written in.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Применение CSS к документам HTML основано на принципах 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наследования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и 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каскадирования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. Принцип </a:t>
            </a:r>
            <a:r>
              <a:rPr lang="ru-RU" sz="1200" b="0" i="1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наследования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 заключается в том, что свойства CSS, объявленные для элементов-предков, наследуются элементами потомками. Но, естественно, не все свойства CSS наследуются — например, если для тега параграфа p средствами CSS задана рамка, то она не будет наследоваться ни одним тегом, содержащимся в данном теге p, а вот если для параграфа p средствами CSS задан цвет шрифта (например, color:green;), то это свойство будет унаследовано каждым элементом-тегом, находящимся в параграфе.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Принцип </a:t>
            </a:r>
            <a:r>
              <a:rPr lang="ru-RU" sz="1200" b="0" i="1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каскадирования</a:t>
            </a:r>
            <a:r>
              <a:rPr lang="ru-RU" sz="1200" b="0" i="0" kern="1200" dirty="0" smtClean="0">
                <a:solidFill>
                  <a:schemeClr val="tx1"/>
                </a:solidFill>
                <a:latin typeface="Tele-GroteskNor" pitchFamily="2" charset="0"/>
                <a:ea typeface="+mn-ea"/>
                <a:cs typeface="+mn-cs"/>
              </a:rPr>
              <a:t> применяется в случае, когда какому-то элементу HTML одновременно поставлено в соответствие более одного правила CSS, то есть, когда происходит конфликт значений этих правил. Чтобы разрешить такие конфликты вводятся правила приоритета.</a:t>
            </a:r>
            <a:endParaRPr lang="ru-RU" sz="1200" b="0" i="0" u="none" strike="noStrike" kern="1200" dirty="0" smtClean="0">
              <a:solidFill>
                <a:schemeClr val="tx1"/>
              </a:solidFill>
              <a:latin typeface="Tele-GroteskNor" pitchFamily="2" charset="0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http://jsfiddle.net/L8xz2jfk/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762D73-C317-4282-9E4D-8FE229D2D689}" type="datetime1">
              <a:rPr lang="ru-RU" smtClean="0"/>
              <a:pPr>
                <a:defRPr/>
              </a:pPr>
              <a:t>26.06.2015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8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 cstate="print"/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34589-8080-402A-81DA-490225EB6E8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7257C-A62D-4E81-AF01-21960D6791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F00E-F0C1-4092-BFDA-09091BD8D8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DB477-D42F-4478-9FD1-597858B197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6A7F6-8D14-443C-992B-CE0ACBCB09A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B26C-6F9F-45C3-B1B8-3B5EC376D6B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F947F-448B-45C2-B033-D090C53DD47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fld id="{1309D3BC-DE53-46AD-B8CA-310E939F8B54}" type="datetime1">
              <a:rPr lang="ru-RU"/>
              <a:pPr>
                <a:defRPr/>
              </a:pPr>
              <a:t>26.06.2015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le-GroteskNor" pitchFamily="2" charset="0"/>
              </a:defRPr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C7666-AB6C-47DF-B96C-A06E4375740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1DA79-A00D-4000-8F21-7AA20A0B58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C810D-54A9-4A6F-BD86-2DED674C341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3CFFC-8A6D-496E-A14F-8C8285E088D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900"/>
            <a:ext cx="8532813" cy="4603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>
                <a:latin typeface="Tele-GroteskNor" pitchFamily="2" charset="0"/>
                <a:cs typeface="+mn-cs"/>
              </a:defRPr>
            </a:lvl1pPr>
          </a:lstStyle>
          <a:p>
            <a:pPr>
              <a:defRPr/>
            </a:pPr>
            <a:fld id="{F1C06C1D-34D9-4ABE-AE00-6FF5EFC34E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5175"/>
            <a:ext cx="8532813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cxnSp>
        <p:nvCxnSpPr>
          <p:cNvPr id="1029" name="Straight Connector 2"/>
          <p:cNvCxnSpPr>
            <a:cxnSpLocks noChangeShapeType="1"/>
          </p:cNvCxnSpPr>
          <p:nvPr/>
        </p:nvCxnSpPr>
        <p:spPr bwMode="auto">
          <a:xfrm>
            <a:off x="304800" y="476250"/>
            <a:ext cx="8532813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/>
            <a:tailEnd/>
          </a:ln>
        </p:spPr>
      </p:cxnSp>
      <p:pic>
        <p:nvPicPr>
          <p:cNvPr id="1030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 cstate="print"/>
          <a:srcRect r="84" b="1210"/>
          <a:stretch>
            <a:fillRect/>
          </a:stretch>
        </p:blipFill>
        <p:spPr bwMode="auto">
          <a:xfrm>
            <a:off x="304800" y="5929313"/>
            <a:ext cx="85248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3" r:id="rId2"/>
    <p:sldLayoutId id="2147483664" r:id="rId3"/>
    <p:sldLayoutId id="2147483665" r:id="rId4"/>
    <p:sldLayoutId id="2147483666" r:id="rId5"/>
    <p:sldLayoutId id="2147483673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://css-tricks.com/data-uris/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8.jpeg"/><Relationship Id="rId10" Type="http://schemas.openxmlformats.org/officeDocument/2006/relationships/image" Target="../media/image46.png"/><Relationship Id="rId4" Type="http://schemas.openxmlformats.org/officeDocument/2006/relationships/hyperlink" Target="http://meyerweb.com/eric/tools/css/reset/" TargetMode="External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htmlbook.ru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www.w3.org/TR/html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fiddle.net/" TargetMode="External"/><Relationship Id="rId5" Type="http://schemas.openxmlformats.org/officeDocument/2006/relationships/hyperlink" Target="http://www.smashingmagazine.com/" TargetMode="External"/><Relationship Id="rId4" Type="http://schemas.openxmlformats.org/officeDocument/2006/relationships/hyperlink" Target="http://css-tricks.com/" TargetMode="External"/><Relationship Id="rId9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jsfiddle.net/s7n3crr6/" TargetMode="External"/><Relationship Id="rId3" Type="http://schemas.openxmlformats.org/officeDocument/2006/relationships/hyperlink" Target="http://jsfiddle.net/wnacqj50/" TargetMode="External"/><Relationship Id="rId7" Type="http://schemas.openxmlformats.org/officeDocument/2006/relationships/hyperlink" Target="http://jsfiddle.net/ffds8ndj/" TargetMode="External"/><Relationship Id="rId2" Type="http://schemas.openxmlformats.org/officeDocument/2006/relationships/hyperlink" Target="http://jsfiddle.net/L8xz2jf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sfiddle.net/jxxwptwb/" TargetMode="External"/><Relationship Id="rId5" Type="http://schemas.openxmlformats.org/officeDocument/2006/relationships/hyperlink" Target="http://jsfiddle.net/jtkfuwkx/" TargetMode="External"/><Relationship Id="rId4" Type="http://schemas.openxmlformats.org/officeDocument/2006/relationships/hyperlink" Target="http://jsfiddle.net/3f08jd8y/" TargetMode="External"/><Relationship Id="rId9" Type="http://schemas.openxmlformats.org/officeDocument/2006/relationships/hyperlink" Target="http://jsfiddle.net/bum86qcp/2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388" y="5903913"/>
            <a:ext cx="8532812" cy="3333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Saint Petersburg, 201</a:t>
            </a:r>
            <a:r>
              <a:rPr lang="ru-RU" dirty="0" smtClean="0"/>
              <a:t>5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895600"/>
            <a:ext cx="8532813" cy="1554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Lecture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HTML/CSS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Распространенные свойства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 smtClean="0"/>
              <a:t>background</a:t>
            </a:r>
          </a:p>
          <a:p>
            <a:r>
              <a:rPr lang="en-US" dirty="0"/>
              <a:t>b</a:t>
            </a:r>
            <a:r>
              <a:rPr lang="en-US" dirty="0" smtClean="0"/>
              <a:t>order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 smtClean="0"/>
              <a:t>color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line-height</a:t>
            </a:r>
          </a:p>
          <a:p>
            <a:r>
              <a:rPr lang="en-US" dirty="0" smtClean="0"/>
              <a:t>text-align</a:t>
            </a:r>
          </a:p>
          <a:p>
            <a:r>
              <a:rPr lang="en-US" dirty="0" smtClean="0"/>
              <a:t>word-break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clear</a:t>
            </a:r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opacity</a:t>
            </a:r>
          </a:p>
          <a:p>
            <a:r>
              <a:rPr lang="en-US" dirty="0" smtClean="0"/>
              <a:t>z-index</a:t>
            </a:r>
          </a:p>
          <a:p>
            <a:endParaRPr lang="en-US" dirty="0" smtClean="0"/>
          </a:p>
          <a:p>
            <a:r>
              <a:rPr lang="en-US" dirty="0" smtClean="0"/>
              <a:t>height</a:t>
            </a:r>
          </a:p>
          <a:p>
            <a:r>
              <a:rPr lang="en-US" dirty="0" smtClean="0"/>
              <a:t>width</a:t>
            </a:r>
          </a:p>
          <a:p>
            <a:r>
              <a:rPr lang="en-US" dirty="0" smtClean="0"/>
              <a:t>max-height</a:t>
            </a:r>
          </a:p>
          <a:p>
            <a:r>
              <a:rPr lang="en-US" dirty="0" smtClean="0"/>
              <a:t>max-width</a:t>
            </a:r>
          </a:p>
          <a:p>
            <a:r>
              <a:rPr lang="en-US" dirty="0" smtClean="0"/>
              <a:t>min-height</a:t>
            </a:r>
          </a:p>
          <a:p>
            <a:r>
              <a:rPr lang="en-US" dirty="0" smtClean="0"/>
              <a:t>min-width</a:t>
            </a:r>
          </a:p>
          <a:p>
            <a:r>
              <a:rPr lang="en-US" dirty="0" smtClean="0"/>
              <a:t>overflow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margin </a:t>
            </a:r>
          </a:p>
          <a:p>
            <a:r>
              <a:rPr lang="en-US" dirty="0" smtClean="0"/>
              <a:t>padding </a:t>
            </a:r>
          </a:p>
          <a:p>
            <a:endParaRPr lang="en-US" dirty="0" smtClean="0"/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bottom </a:t>
            </a:r>
          </a:p>
          <a:p>
            <a:r>
              <a:rPr lang="en-US" dirty="0" smtClean="0"/>
              <a:t>left</a:t>
            </a:r>
          </a:p>
          <a:p>
            <a:r>
              <a:rPr lang="en-US" dirty="0" smtClean="0"/>
              <a:t>top</a:t>
            </a:r>
          </a:p>
          <a:p>
            <a:r>
              <a:rPr lang="en-US" dirty="0" smtClean="0"/>
              <a:t>right</a:t>
            </a:r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Блочная модель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75" y="1066800"/>
            <a:ext cx="32861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533400"/>
            <a:ext cx="8839199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Блочная модель отвечает за: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Сколько места занимает блок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Как происходит расчет отступов блока,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в т.ч. относительно отступов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других элементов 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Размеры блока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указано, позиционирование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блока относительно других элементов </a:t>
            </a:r>
            <a:b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</a:b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 странице</a:t>
            </a: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1</a:t>
            </a:r>
            <a:r>
              <a:rPr lang="ru-RU" dirty="0" smtClean="0"/>
              <a:t>. Блочная модель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2813" cy="48543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75102"/>
            <a:ext cx="22990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http://jsfiddle.net/L8xz2jfk/</a:t>
            </a:r>
            <a:endParaRPr lang="ru-RU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4801" y="2590800"/>
            <a:ext cx="1143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HTML:</a:t>
            </a:r>
            <a:endParaRPr lang="ru-RU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2571963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48000"/>
            <a:ext cx="2962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28384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14425"/>
            <a:ext cx="7581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/>
          <p:cNvCxnSpPr/>
          <p:nvPr/>
        </p:nvCxnSpPr>
        <p:spPr bwMode="auto">
          <a:xfrm>
            <a:off x="4267200" y="2667000"/>
            <a:ext cx="23813" cy="351472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dirty="0" smtClean="0"/>
              <a:t>display </a:t>
            </a:r>
            <a:r>
              <a:rPr lang="ru-RU" dirty="0" smtClean="0"/>
              <a:t>в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1" y="533401"/>
            <a:ext cx="8686799" cy="549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Display: block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| inline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растягивается по всей ширине родителя (помним о явно заданной ширине 100% и ее последствиях)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начинается с левого верхнего угла родителя после всех предыдущих блочных элементов (если нет «плавающих» или позиционированных элементов)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игнорирует заданную ширину и высоту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игнорирует верхние и нижние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марджины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и </a:t>
            </a:r>
            <a:r>
              <a:rPr lang="ru-RU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паддинги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Inline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элемент становится </a:t>
            </a:r>
            <a:r>
              <a:rPr lang="en-US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block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, когда ему задан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float (left, right)</a:t>
            </a: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</a:t>
            </a:r>
            <a:r>
              <a:rPr lang="ru-RU" dirty="0" smtClean="0"/>
              <a:t>2. Блочные и строчные элементы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2813" cy="48543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4801" y="2822575"/>
            <a:ext cx="1143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HTML:</a:t>
            </a:r>
            <a:endParaRPr lang="ru-RU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784902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23900"/>
            <a:ext cx="77819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200400"/>
            <a:ext cx="2952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200400"/>
            <a:ext cx="50006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 bwMode="auto">
          <a:xfrm>
            <a:off x="3669506" y="2895600"/>
            <a:ext cx="11907" cy="328612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0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28600" y="533400"/>
            <a:ext cx="8458200" cy="666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Селекторы</a:t>
            </a:r>
            <a:r>
              <a:rPr lang="ru-RU" dirty="0" smtClean="0">
                <a:latin typeface="Arial Narrow" pitchFamily="34" charset="0"/>
              </a:rPr>
              <a:t> позволяют находить узлы </a:t>
            </a:r>
            <a:r>
              <a:rPr lang="en-US" dirty="0" smtClean="0">
                <a:latin typeface="Arial Narrow" pitchFamily="34" charset="0"/>
              </a:rPr>
              <a:t>DOM</a:t>
            </a:r>
            <a:r>
              <a:rPr lang="ru-RU" dirty="0" smtClean="0">
                <a:latin typeface="Arial Narrow" pitchFamily="34" charset="0"/>
              </a:rPr>
              <a:t>-дерева и взаимодействовать с ними.</a:t>
            </a: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 Narrow" pitchFamily="34" charset="0"/>
              </a:rPr>
              <a:t>Виды селекторов: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Селектор элементов (*, p, h1 и др.)</a:t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</a:br>
            <a:endParaRPr lang="ru-RU" sz="2000" kern="0" dirty="0" smtClean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Селектор атрибутов (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type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др.). В частности, класс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 (.)</a:t>
            </a: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> и </a:t>
            </a:r>
            <a:r>
              <a:rPr lang="en-US" sz="2000" kern="0" dirty="0" smtClean="0">
                <a:solidFill>
                  <a:srgbClr val="000000"/>
                </a:solidFill>
                <a:latin typeface="Arial Narrow" pitchFamily="34" charset="0"/>
              </a:rPr>
              <a:t>id (#)</a:t>
            </a:r>
            <a:endParaRPr lang="ru-RU" sz="2000" kern="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  <a:t/>
            </a:r>
            <a:br>
              <a:rPr lang="ru-RU" sz="2000" kern="0" dirty="0" smtClean="0">
                <a:solidFill>
                  <a:srgbClr val="000000"/>
                </a:solidFill>
                <a:latin typeface="Arial Narrow" pitchFamily="34" charset="0"/>
              </a:rPr>
            </a:br>
            <a:endParaRPr lang="en-US" sz="2800" dirty="0" smtClean="0"/>
          </a:p>
          <a:p>
            <a:pPr marL="0" indent="0">
              <a:buNone/>
            </a:pPr>
            <a:endParaRPr lang="ru-RU" b="1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/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itchFamily="34" charset="0"/>
            </a:endParaRPr>
          </a:p>
        </p:txBody>
      </p:sp>
      <p:pic>
        <p:nvPicPr>
          <p:cNvPr id="11" name="Picture 10" descr="selector-elem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209800"/>
            <a:ext cx="2762636" cy="1400371"/>
          </a:xfrm>
          <a:prstGeom prst="rect">
            <a:avLst/>
          </a:prstGeom>
        </p:spPr>
      </p:pic>
      <p:pic>
        <p:nvPicPr>
          <p:cNvPr id="12" name="Picture 11" descr="selector-attr-typ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4047948"/>
            <a:ext cx="2285999" cy="2048052"/>
          </a:xfrm>
          <a:prstGeom prst="rect">
            <a:avLst/>
          </a:prstGeom>
        </p:spPr>
      </p:pic>
      <p:pic>
        <p:nvPicPr>
          <p:cNvPr id="13" name="Picture 12" descr="selector-attr-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600" y="4028925"/>
            <a:ext cx="2086266" cy="1076475"/>
          </a:xfrm>
          <a:prstGeom prst="rect">
            <a:avLst/>
          </a:prstGeom>
        </p:spPr>
      </p:pic>
      <p:pic>
        <p:nvPicPr>
          <p:cNvPr id="14" name="Picture 13" descr="selector-attr-i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86175" y="4038398"/>
            <a:ext cx="2324425" cy="144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Селекторы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20074"/>
              </a:buClr>
              <a:buNone/>
            </a:pPr>
            <a:r>
              <a:rPr lang="ru-RU" b="1" dirty="0" smtClean="0"/>
              <a:t>Виды селекторов (продолжение):</a:t>
            </a:r>
            <a:endParaRPr lang="ru-RU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 потомков, дочерних и сестринских элементов, т.е. селекторы нахождения  элемента в </a:t>
            </a:r>
            <a:r>
              <a:rPr lang="en-US" dirty="0" smtClean="0">
                <a:solidFill>
                  <a:srgbClr val="000000"/>
                </a:solidFill>
              </a:rPr>
              <a:t>DOM</a:t>
            </a:r>
            <a:r>
              <a:rPr lang="ru-RU" dirty="0" smtClean="0">
                <a:solidFill>
                  <a:srgbClr val="000000"/>
                </a:solidFill>
              </a:rPr>
              <a:t>:</a:t>
            </a: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endParaRPr lang="ru-RU" sz="2800" dirty="0" smtClean="0">
              <a:solidFill>
                <a:srgbClr val="000000"/>
              </a:solidFill>
            </a:endParaRPr>
          </a:p>
          <a:p>
            <a:pPr>
              <a:buClr>
                <a:srgbClr val="E20074"/>
              </a:buClr>
            </a:pPr>
            <a:r>
              <a:rPr lang="ru-RU" dirty="0" smtClean="0">
                <a:solidFill>
                  <a:srgbClr val="000000"/>
                </a:solidFill>
              </a:rPr>
              <a:t>Селекторы псевдоклассов и псевдоэлементов:</a:t>
            </a:r>
          </a:p>
          <a:p>
            <a:pPr>
              <a:buClr>
                <a:srgbClr val="E20074"/>
              </a:buClr>
            </a:pPr>
            <a:endParaRPr lang="en-US" dirty="0" smtClean="0"/>
          </a:p>
          <a:p>
            <a:pPr lvl="0">
              <a:buClr>
                <a:srgbClr val="E20074"/>
              </a:buClr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6" name="Picture 5" descr="selector-d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847544"/>
            <a:ext cx="3781953" cy="2191056"/>
          </a:xfrm>
          <a:prstGeom prst="rect">
            <a:avLst/>
          </a:prstGeom>
        </p:spPr>
      </p:pic>
      <p:pic>
        <p:nvPicPr>
          <p:cNvPr id="7" name="Picture 6" descr="selector-dom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828566"/>
            <a:ext cx="2238688" cy="1676634"/>
          </a:xfrm>
          <a:prstGeom prst="rect">
            <a:avLst/>
          </a:prstGeom>
        </p:spPr>
      </p:pic>
      <p:pic>
        <p:nvPicPr>
          <p:cNvPr id="8" name="Picture 7" descr="selector-pseudoclas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4581431"/>
            <a:ext cx="1886213" cy="676369"/>
          </a:xfrm>
          <a:prstGeom prst="rect">
            <a:avLst/>
          </a:prstGeom>
        </p:spPr>
      </p:pic>
      <p:pic>
        <p:nvPicPr>
          <p:cNvPr id="9" name="Picture 8" descr="selector-pseudoeleme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29000" y="4600483"/>
            <a:ext cx="2934110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765175"/>
          <a:ext cx="8532813" cy="481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09800"/>
                <a:gridCol w="495141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Ресурс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Описание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1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latin typeface="Arial Narrow" pitchFamily="34" charset="0"/>
                        </a:rPr>
                        <a:t>Importance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с использованием </a:t>
                      </a:r>
                      <a:r>
                        <a:rPr lang="en-US" sz="2000" dirty="0" smtClean="0">
                          <a:latin typeface="Arial Narrow" pitchFamily="34" charset="0"/>
                        </a:rPr>
                        <a:t>!important</a:t>
                      </a:r>
                      <a:endParaRPr lang="en-US" sz="2000" b="1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2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Inline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конкретного элемента в атрибуте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style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3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Media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 type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для всех </a:t>
                      </a:r>
                      <a:r>
                        <a:rPr lang="en-US" sz="2000" baseline="0" dirty="0" smtClean="0">
                          <a:latin typeface="Arial Narrow" pitchFamily="34" charset="0"/>
                        </a:rPr>
                        <a:t>media type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, если не задан конкретный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4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 Narrow" pitchFamily="34" charset="0"/>
                        </a:rPr>
                        <a:t>Selector specificity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заданные контекстными селекторами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5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Порядок следования правил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Правило,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объявленное последним, имеет больший приоритет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03314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6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Наследование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стилей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Если стили не заданы для конкретного элемента, данный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элемент наследует стили родителя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 Narrow" pitchFamily="34" charset="0"/>
                        </a:rPr>
                        <a:t>7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пользователя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 smtClean="0">
                          <a:latin typeface="Arial Narrow" pitchFamily="34" charset="0"/>
                        </a:rPr>
                        <a:t>Пользовательские</a:t>
                      </a:r>
                      <a:r>
                        <a:rPr lang="ru-RU" sz="2000" b="0" baseline="0" dirty="0" smtClean="0">
                          <a:latin typeface="Arial Narrow" pitchFamily="34" charset="0"/>
                        </a:rPr>
                        <a:t> стили, заданные в браузере</a:t>
                      </a:r>
                      <a:endParaRPr lang="en-US" sz="2000" b="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8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 браузера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Arial Narrow" pitchFamily="34" charset="0"/>
                        </a:rPr>
                        <a:t>Стили</a:t>
                      </a:r>
                      <a:r>
                        <a:rPr lang="ru-RU" sz="2000" baseline="0" dirty="0" smtClean="0">
                          <a:latin typeface="Arial Narrow" pitchFamily="34" charset="0"/>
                        </a:rPr>
                        <a:t> браузера по умолчанию</a:t>
                      </a:r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 </a:t>
            </a:r>
            <a:r>
              <a:rPr lang="en-US" dirty="0" smtClean="0"/>
              <a:t>CSS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</a:t>
            </a:r>
            <a:r>
              <a:rPr lang="ru-RU" dirty="0" smtClean="0"/>
              <a:t>Количество идентификаторов (#id) в селекторе — (</a:t>
            </a:r>
            <a:r>
              <a:rPr lang="ru-RU" b="1" dirty="0" smtClean="0"/>
              <a:t>(1,0,0)</a:t>
            </a:r>
            <a:r>
              <a:rPr lang="ru-RU" dirty="0" smtClean="0"/>
              <a:t> за каждый объявленный идентификатор в селекторе правила CSS).</a:t>
            </a:r>
          </a:p>
          <a:p>
            <a:r>
              <a:rPr lang="en-US" dirty="0" smtClean="0"/>
              <a:t>b) </a:t>
            </a:r>
            <a:r>
              <a:rPr lang="ru-RU" dirty="0" smtClean="0"/>
              <a:t>Количество классов (.class), атрибутов ([attr], [attr="value"]) и псевдоклассов (:pseudo-class) в селекторе — (</a:t>
            </a:r>
            <a:r>
              <a:rPr lang="ru-RU" b="1" dirty="0" smtClean="0"/>
              <a:t>(0,1,0)</a:t>
            </a:r>
            <a:r>
              <a:rPr lang="ru-RU" dirty="0" smtClean="0"/>
              <a:t> за каждый объявленный класс, атрибут и псевдокласс в селекторе правила CSS).</a:t>
            </a:r>
          </a:p>
          <a:p>
            <a:r>
              <a:rPr lang="en-US" dirty="0" smtClean="0"/>
              <a:t>c) </a:t>
            </a:r>
            <a:r>
              <a:rPr lang="ru-RU" dirty="0" smtClean="0"/>
              <a:t>Количество элементов (h1, input) и псевдоэлементов (:pseudo-element) в селекторе — (</a:t>
            </a:r>
            <a:r>
              <a:rPr lang="ru-RU" b="1" dirty="0" smtClean="0"/>
              <a:t>(0,0,1)</a:t>
            </a:r>
            <a:r>
              <a:rPr lang="ru-RU" dirty="0" smtClean="0"/>
              <a:t> за каждый объявленный элемент и псевдоэлемент в селекторе правила CSS).</a:t>
            </a:r>
          </a:p>
          <a:p>
            <a:endParaRPr lang="ru-RU" dirty="0" smtClean="0"/>
          </a:p>
          <a:p>
            <a:pPr>
              <a:buNone/>
            </a:pPr>
            <a:r>
              <a:rPr lang="ru-RU" dirty="0" smtClean="0"/>
              <a:t>Принцип расчёта таков, что, например, (1,0,0) будет иметь большую специфичность,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соответственно — бо́льший приоритет, чем даже (0,10,0), (0,1,0) будет иметь большую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специфичность, больший приоритет, чем (0,0,10). Если же рассчитанные таким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образом специфичности окажутся одинаковыми, то к элементу будет применено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правило, описанное селектором, расположенным в документе ниже других.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</a:t>
            </a:r>
            <a:r>
              <a:rPr lang="ru-RU" dirty="0"/>
              <a:t>3</a:t>
            </a:r>
            <a:r>
              <a:rPr lang="ru-RU" dirty="0" smtClean="0"/>
              <a:t>. Приоритет стилей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2813" cy="485436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304801" y="2822575"/>
            <a:ext cx="1143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HTML:</a:t>
            </a:r>
            <a:endParaRPr lang="ru-RU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784902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33147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325812"/>
            <a:ext cx="15240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66800"/>
            <a:ext cx="2495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>
            <a:off x="3810000" y="2784902"/>
            <a:ext cx="23813" cy="340634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342900" y="688975"/>
            <a:ext cx="1143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kern="0" dirty="0" smtClean="0"/>
              <a:t>Результат</a:t>
            </a:r>
            <a:r>
              <a:rPr lang="en-US" kern="0" dirty="0" smtClean="0"/>
              <a:t>:</a:t>
            </a:r>
            <a:endParaRPr lang="ru-RU" kern="0" dirty="0"/>
          </a:p>
        </p:txBody>
      </p:sp>
    </p:spTree>
    <p:extLst>
      <p:ext uri="{BB962C8B-B14F-4D97-AF65-F5344CB8AC3E}">
        <p14:creationId xmlns:p14="http://schemas.microsoft.com/office/powerpoint/2010/main" val="22385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  <a:cs typeface="Arial" charset="0"/>
              </a:rPr>
              <a:t>Agenda</a:t>
            </a:r>
            <a:endParaRPr lang="ru-RU" smtClean="0">
              <a:effectLst/>
              <a:cs typeface="Arial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HTML</a:t>
            </a:r>
            <a:endParaRPr lang="ru-RU" sz="2800" dirty="0" smtClean="0"/>
          </a:p>
          <a:p>
            <a:pPr eaLnBrk="1" hangingPunct="1"/>
            <a:r>
              <a:rPr lang="en-US" sz="2800" dirty="0" smtClean="0"/>
              <a:t>DOM Tree</a:t>
            </a:r>
          </a:p>
          <a:p>
            <a:pPr eaLnBrk="1" hangingPunct="1"/>
            <a:r>
              <a:rPr lang="en-US" sz="2800" dirty="0" smtClean="0"/>
              <a:t>CSS: c</a:t>
            </a:r>
            <a:r>
              <a:rPr lang="ru-RU" sz="2800" dirty="0" err="1" smtClean="0"/>
              <a:t>електоры</a:t>
            </a:r>
            <a:r>
              <a:rPr lang="ru-RU" sz="2800" dirty="0" smtClean="0"/>
              <a:t>, блочная модель, </a:t>
            </a:r>
            <a:r>
              <a:rPr lang="en-US" sz="2800" dirty="0" smtClean="0"/>
              <a:t>position, float </a:t>
            </a:r>
            <a:endParaRPr lang="ru-RU" sz="2800" dirty="0" smtClean="0"/>
          </a:p>
          <a:p>
            <a:pPr eaLnBrk="1" hangingPunct="1"/>
            <a:r>
              <a:rPr lang="ru-RU" sz="2800" dirty="0" smtClean="0"/>
              <a:t>В</a:t>
            </a:r>
            <a:r>
              <a:rPr lang="en-US" sz="2800" dirty="0" err="1" smtClean="0"/>
              <a:t>est</a:t>
            </a:r>
            <a:r>
              <a:rPr lang="en-US" sz="2800" dirty="0" smtClean="0"/>
              <a:t>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ru-RU" dirty="0" smtClean="0"/>
              <a:t>Позиционирвание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position: absolute | fixed | relative | </a:t>
            </a:r>
            <a:r>
              <a:rPr lang="en-US" sz="2400" b="1" dirty="0" smtClean="0"/>
              <a:t>static</a:t>
            </a:r>
            <a:endParaRPr lang="ru-RU" sz="2400" b="1" dirty="0" smtClean="0"/>
          </a:p>
          <a:p>
            <a:r>
              <a:rPr lang="en-US" sz="2800" b="1" dirty="0" smtClean="0"/>
              <a:t>Static </a:t>
            </a:r>
            <a:r>
              <a:rPr lang="en-US" sz="2800" dirty="0" smtClean="0"/>
              <a:t>– </a:t>
            </a:r>
            <a:r>
              <a:rPr lang="ru-RU" sz="2800" dirty="0" smtClean="0"/>
              <a:t>позиционирование по умолчанию, либо другими словами, элемент не позиционирован</a:t>
            </a:r>
          </a:p>
          <a:p>
            <a:r>
              <a:rPr lang="en-US" sz="2800" b="1" dirty="0" smtClean="0"/>
              <a:t>Relative</a:t>
            </a:r>
            <a:r>
              <a:rPr lang="en-US" sz="2800" dirty="0" smtClean="0"/>
              <a:t> – </a:t>
            </a:r>
            <a:r>
              <a:rPr lang="ru-RU" sz="2800" dirty="0" smtClean="0"/>
              <a:t>позиционирование относительно его исходного местоположения.</a:t>
            </a:r>
          </a:p>
          <a:p>
            <a:r>
              <a:rPr lang="en-US" sz="2800" b="1" dirty="0" smtClean="0"/>
              <a:t>Absolute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Местоположение ведется от левого верхнего угла браузера либо от родителя, если у него задано позиционирование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en-US" sz="2800" b="1" dirty="0" smtClean="0"/>
              <a:t>Fixed</a:t>
            </a:r>
            <a:r>
              <a:rPr lang="en-US" sz="2800" dirty="0" smtClean="0"/>
              <a:t> – </a:t>
            </a:r>
            <a:r>
              <a:rPr lang="ru-RU" sz="2800" dirty="0" smtClean="0"/>
              <a:t>элемент выпадает из общего потока. Позиционирование относительно окна.</a:t>
            </a:r>
          </a:p>
          <a:p>
            <a:pPr>
              <a:buNone/>
            </a:pPr>
            <a:r>
              <a:rPr lang="ru-RU" sz="2800" dirty="0" smtClean="0"/>
              <a:t>Позиционирование элементов (кроме элементов со </a:t>
            </a:r>
            <a:r>
              <a:rPr lang="en-US" sz="2800" dirty="0" smtClean="0"/>
              <a:t>static</a:t>
            </a:r>
            <a:r>
              <a:rPr lang="ru-RU" sz="2800" dirty="0" smtClean="0"/>
              <a:t>) можно задавать с помощью свойств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800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right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72114" y="5838825"/>
            <a:ext cx="4628486" cy="1019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ele-GroteskNor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Практика </a:t>
            </a:r>
            <a:r>
              <a:rPr lang="en-US" sz="2400" dirty="0" smtClean="0"/>
              <a:t>4</a:t>
            </a:r>
            <a:r>
              <a:rPr lang="ru-RU" sz="2400" dirty="0" smtClean="0"/>
              <a:t>. </a:t>
            </a:r>
            <a:r>
              <a:rPr lang="ru-RU" sz="2600" dirty="0" smtClean="0"/>
              <a:t>Позиционирование</a:t>
            </a:r>
            <a:r>
              <a:rPr lang="en-US" sz="2600" dirty="0" smtClean="0"/>
              <a:t> (</a:t>
            </a:r>
            <a:r>
              <a:rPr lang="ru-RU" sz="2600" dirty="0" smtClean="0"/>
              <a:t>часть 1</a:t>
            </a:r>
            <a:r>
              <a:rPr lang="en-US" sz="2600" dirty="0" smtClean="0"/>
              <a:t>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76200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575102"/>
            <a:ext cx="4681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Позиционирование по умолчанию (</a:t>
            </a:r>
            <a:r>
              <a:rPr lang="en-US" dirty="0" smtClean="0"/>
              <a:t>static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238500"/>
            <a:ext cx="36671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81000" y="2898775"/>
            <a:ext cx="1143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kern="0" dirty="0" smtClean="0"/>
              <a:t>HTML:</a:t>
            </a:r>
            <a:endParaRPr lang="ru-RU" kern="0" dirty="0"/>
          </a:p>
        </p:txBody>
      </p:sp>
      <p:sp>
        <p:nvSpPr>
          <p:cNvPr id="9" name="TextBox 8"/>
          <p:cNvSpPr txBox="1"/>
          <p:nvPr/>
        </p:nvSpPr>
        <p:spPr>
          <a:xfrm>
            <a:off x="4710970" y="2819400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90875"/>
            <a:ext cx="39528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4419600" y="2895600"/>
            <a:ext cx="23813" cy="391477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Практика </a:t>
            </a:r>
            <a:r>
              <a:rPr lang="en-US" sz="2400" dirty="0" smtClean="0"/>
              <a:t>4</a:t>
            </a:r>
            <a:r>
              <a:rPr lang="ru-RU" sz="2400" dirty="0" smtClean="0"/>
              <a:t>. </a:t>
            </a:r>
            <a:r>
              <a:rPr lang="ru-RU" sz="2600" dirty="0" smtClean="0"/>
              <a:t>Позиционирование (часть 2)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323850" y="2286000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71775"/>
            <a:ext cx="39909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771775"/>
            <a:ext cx="23812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62000"/>
            <a:ext cx="76200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2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Пример фиксированного</a:t>
            </a:r>
            <a:r>
              <a:rPr lang="ru-RU" sz="2400" dirty="0" smtClean="0"/>
              <a:t> позиционирования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34400" cy="51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9825" y="1858401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Arial Narrow" panose="020B0606020202030204" pitchFamily="34" charset="0"/>
              </a:rPr>
              <a:t>.modal-dialog</a:t>
            </a:r>
            <a:endParaRPr lang="ru-RU" sz="1800" b="1" dirty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325" y="514290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#overlay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609599"/>
            <a:ext cx="19335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4114800"/>
            <a:ext cx="25717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4495800" y="457200"/>
            <a:ext cx="0" cy="563880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28600" y="3200400"/>
            <a:ext cx="8763000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57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Плавающие блоки в </a:t>
            </a:r>
            <a:r>
              <a:rPr lang="en-US" dirty="0" smtClean="0"/>
              <a:t>CSS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228600" y="533400"/>
            <a:ext cx="883919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25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Float: left</a:t>
            </a:r>
            <a:r>
              <a:rPr lang="en-US" sz="24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 </a:t>
            </a:r>
            <a:r>
              <a:rPr lang="en-US" sz="2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| right | </a:t>
            </a:r>
            <a:r>
              <a:rPr lang="en-US" sz="24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none</a:t>
            </a:r>
            <a:endParaRPr lang="ru-RU" sz="24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Свойства плавающих элементов: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Плавающие элементы выпадают из общего потока размещения блочных не плавающих элементов.</a:t>
            </a:r>
            <a:endParaRPr lang="ru-RU" sz="2800" b="1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b="1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Ширина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плавающего блока зависит от его контента (выставляйте ширину)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Если блочный элемент содержит только плавающие элементы, его высота будет равна 0 (применяйте свойство 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 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или</a:t>
            </a:r>
            <a:r>
              <a:rPr lang="en-US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 </a:t>
            </a:r>
            <a:r>
              <a:rPr lang="en-US" sz="28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clearfix</a:t>
            </a:r>
            <a:r>
              <a:rPr lang="ru-RU" sz="28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  <a:cs typeface="+mn-cs"/>
              </a:rPr>
              <a:t>)</a:t>
            </a:r>
          </a:p>
          <a:p>
            <a:pPr marL="222250" lvl="0" indent="-222250" eaLnBrk="0" hangingPunct="0">
              <a:lnSpc>
                <a:spcPct val="90000"/>
              </a:lnSpc>
              <a:spcBef>
                <a:spcPct val="25000"/>
              </a:spcBef>
              <a:buClr>
                <a:srgbClr val="E20074"/>
              </a:buClr>
              <a:buSzPct val="75000"/>
              <a:buFont typeface="Wingdings" pitchFamily="2" charset="2"/>
              <a:buChar char="§"/>
            </a:pPr>
            <a:endParaRPr lang="en-US" sz="2800" kern="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600" dirty="0" smtClean="0"/>
              <a:t>Практика </a:t>
            </a:r>
            <a:r>
              <a:rPr lang="en-US" sz="2600" dirty="0"/>
              <a:t>5</a:t>
            </a:r>
            <a:r>
              <a:rPr lang="ru-RU" sz="2600" dirty="0" smtClean="0"/>
              <a:t>. Пример формы</a:t>
            </a:r>
            <a:endParaRPr lang="ru-RU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590800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33912" y="2590800"/>
            <a:ext cx="23813" cy="358140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124200"/>
            <a:ext cx="42767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31623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048000"/>
            <a:ext cx="23431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1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HTML:</a:t>
            </a:r>
          </a:p>
          <a:p>
            <a:pPr eaLnBrk="1" hangingPunct="1"/>
            <a:r>
              <a:rPr lang="ru-RU" dirty="0" smtClean="0"/>
              <a:t>Используйте внешние файлы </a:t>
            </a:r>
            <a:r>
              <a:rPr lang="en-US" dirty="0" smtClean="0"/>
              <a:t>CSS/JS: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Не вкладывайте блочные элементы в строчные: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Атрибуты </a:t>
            </a:r>
            <a:r>
              <a:rPr lang="ru-RU" b="1" dirty="0" smtClean="0">
                <a:solidFill>
                  <a:srgbClr val="000000"/>
                </a:solidFill>
              </a:rPr>
              <a:t>с</a:t>
            </a:r>
            <a:r>
              <a:rPr lang="en-US" b="1" dirty="0" smtClean="0">
                <a:solidFill>
                  <a:srgbClr val="000000"/>
                </a:solidFill>
              </a:rPr>
              <a:t>lass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id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r>
              <a:rPr lang="ru-RU" b="1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один и тот же </a:t>
            </a:r>
            <a:r>
              <a:rPr lang="en-US" dirty="0" smtClean="0">
                <a:solidFill>
                  <a:srgbClr val="000000"/>
                </a:solidFill>
              </a:rPr>
              <a:t>class</a:t>
            </a:r>
            <a:r>
              <a:rPr lang="ru-RU" dirty="0" smtClean="0">
                <a:solidFill>
                  <a:srgbClr val="000000"/>
                </a:solidFill>
              </a:rPr>
              <a:t> можно назначать многим элементам, одному элементу можно назначить  несколько классов</a:t>
            </a:r>
            <a:br>
              <a:rPr lang="ru-RU" dirty="0" smtClean="0">
                <a:solidFill>
                  <a:srgbClr val="000000"/>
                </a:solidFill>
              </a:rPr>
            </a:br>
            <a:r>
              <a:rPr lang="ru-RU" dirty="0" smtClean="0">
                <a:solidFill>
                  <a:srgbClr val="000000"/>
                </a:solidFill>
              </a:rPr>
              <a:t> – </a:t>
            </a:r>
            <a:r>
              <a:rPr lang="en-US" dirty="0" smtClean="0">
                <a:solidFill>
                  <a:srgbClr val="000000"/>
                </a:solidFill>
              </a:rPr>
              <a:t>id </a:t>
            </a:r>
            <a:r>
              <a:rPr lang="ru-RU" dirty="0" smtClean="0">
                <a:solidFill>
                  <a:srgbClr val="000000"/>
                </a:solidFill>
              </a:rPr>
              <a:t>используется на странице только один раз </a:t>
            </a:r>
            <a:br>
              <a:rPr lang="ru-RU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1676400"/>
            <a:ext cx="578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076575"/>
            <a:ext cx="5695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3429000"/>
            <a:ext cx="304800" cy="3048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975" y="3429000"/>
            <a:ext cx="5610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172200" y="3048000"/>
            <a:ext cx="309562" cy="309562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5305425"/>
            <a:ext cx="4162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600200"/>
            <a:ext cx="304800" cy="304800"/>
          </a:xfrm>
          <a:prstGeom prst="rect">
            <a:avLst/>
          </a:prstGeom>
          <a:noFill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1285875"/>
            <a:ext cx="57435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8" descr="C:\Users\Yulius\Desktop\HTML\x-ico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V="1">
            <a:off x="6243638" y="1219200"/>
            <a:ext cx="309562" cy="309562"/>
          </a:xfrm>
          <a:prstGeom prst="rect">
            <a:avLst/>
          </a:prstGeom>
          <a:noFill/>
        </p:spPr>
      </p:pic>
      <p:pic>
        <p:nvPicPr>
          <p:cNvPr id="18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334000"/>
            <a:ext cx="304800" cy="304800"/>
          </a:xfrm>
          <a:prstGeom prst="rect">
            <a:avLst/>
          </a:prstGeom>
          <a:noFill/>
        </p:spPr>
      </p:pic>
      <p:pic>
        <p:nvPicPr>
          <p:cNvPr id="19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1905000"/>
            <a:ext cx="304800" cy="304800"/>
          </a:xfrm>
          <a:prstGeom prst="rect">
            <a:avLst/>
          </a:prstGeom>
          <a:noFill/>
        </p:spPr>
      </p:pic>
      <p:pic>
        <p:nvPicPr>
          <p:cNvPr id="20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562600"/>
            <a:ext cx="304800" cy="304800"/>
          </a:xfrm>
          <a:prstGeom prst="rect">
            <a:avLst/>
          </a:prstGeom>
          <a:noFill/>
        </p:spPr>
      </p:pic>
      <p:pic>
        <p:nvPicPr>
          <p:cNvPr id="21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5791200"/>
            <a:ext cx="304800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image sprites</a:t>
            </a:r>
            <a:r>
              <a:rPr lang="ru-RU" dirty="0" smtClean="0"/>
              <a:t> или </a:t>
            </a:r>
            <a:r>
              <a:rPr lang="en-US" dirty="0" smtClean="0"/>
              <a:t>data URIs (</a:t>
            </a:r>
            <a:r>
              <a:rPr lang="en-US" dirty="0" smtClean="0">
                <a:hlinkClick r:id="rId3"/>
              </a:rPr>
              <a:t>http://css-tricks.com/data-uris/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>
                <a:solidFill>
                  <a:srgbClr val="000000"/>
                </a:solidFill>
              </a:rPr>
              <a:t>Используйте сокращенные объявления стилей: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ru-RU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ru-RU" dirty="0" smtClean="0"/>
              <a:t>Для облегчения работы, используйте </a:t>
            </a:r>
            <a:r>
              <a:rPr lang="en-US" dirty="0" smtClean="0"/>
              <a:t>CSS reset</a:t>
            </a:r>
            <a:r>
              <a:rPr lang="ru-RU" dirty="0" smtClean="0"/>
              <a:t> (</a:t>
            </a:r>
            <a:r>
              <a:rPr lang="en-US" dirty="0" smtClean="0">
                <a:hlinkClick r:id="rId4"/>
              </a:rPr>
              <a:t>http://meyerweb.com/eric/tools/css/reset/</a:t>
            </a:r>
            <a:r>
              <a:rPr lang="ru-RU" dirty="0" smtClean="0"/>
              <a:t>)</a:t>
            </a:r>
            <a:r>
              <a:rPr lang="ru-RU" b="1" dirty="0" smtClean="0">
                <a:solidFill>
                  <a:srgbClr val="000000"/>
                </a:solidFill>
              </a:rPr>
              <a:t>: </a:t>
            </a: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2054" name="Picture 6" descr="C:\Users\Yulius\Desktop\HTML\ok-ic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2971800"/>
            <a:ext cx="304800" cy="304800"/>
          </a:xfrm>
          <a:prstGeom prst="rect">
            <a:avLst/>
          </a:prstGeom>
          <a:noFill/>
        </p:spPr>
      </p:pic>
      <p:pic>
        <p:nvPicPr>
          <p:cNvPr id="2056" name="Picture 8" descr="C:\Users\Yulius\Desktop\HTML\x-i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3200400" y="2667000"/>
            <a:ext cx="309562" cy="30956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1219200"/>
            <a:ext cx="18573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667000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2971800"/>
            <a:ext cx="1762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9600" y="3962400"/>
            <a:ext cx="326322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532813" cy="5256213"/>
          </a:xfrm>
        </p:spPr>
        <p:txBody>
          <a:bodyPr/>
          <a:lstStyle/>
          <a:p>
            <a:pPr eaLnBrk="1" hangingPunct="1">
              <a:buNone/>
            </a:pPr>
            <a:r>
              <a:rPr lang="en-US" b="1" dirty="0" smtClean="0"/>
              <a:t>CSS</a:t>
            </a:r>
            <a:r>
              <a:rPr lang="ru-RU" b="1" dirty="0" smtClean="0"/>
              <a:t> (продолжение)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ru-RU" dirty="0" smtClean="0"/>
              <a:t>Используйте </a:t>
            </a:r>
            <a:r>
              <a:rPr lang="en-US" dirty="0" smtClean="0"/>
              <a:t>CSS </a:t>
            </a:r>
            <a:r>
              <a:rPr lang="ru-RU" dirty="0" smtClean="0"/>
              <a:t>препроцессоры (</a:t>
            </a:r>
            <a:r>
              <a:rPr lang="en-US" dirty="0" smtClean="0"/>
              <a:t>SASS, LESS, Stylus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rgbClr val="000000"/>
                </a:solidFill>
              </a:rPr>
              <a:t/>
            </a:r>
            <a:br>
              <a:rPr lang="en-US" b="1" dirty="0" smtClean="0">
                <a:solidFill>
                  <a:srgbClr val="000000"/>
                </a:solidFill>
              </a:rPr>
            </a:b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1095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295400"/>
            <a:ext cx="990600" cy="89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1" y="1295401"/>
            <a:ext cx="1143000" cy="82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2667000"/>
            <a:ext cx="27908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57600" y="2667000"/>
            <a:ext cx="2743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724400"/>
            <a:ext cx="291465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21506" name="Picture 2" descr="https://lh5.googleusercontent.com/ePODXlcDqfvXkMWRZBiHxGvRoZs2NpKX1r8jeEbgNhJlw6LhUnPRD-Zat5Xs6Ft7p_P13alS9u4kF32FlNLJgNGfhiZyXIHDbfMWEgrr1P84ACJhaq9E7sTlFXY_KqKJ4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6634898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HTML</a:t>
            </a:r>
            <a:endParaRPr lang="ru-RU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</p:spPr>
        <p:txBody>
          <a:bodyPr/>
          <a:lstStyle/>
          <a:p>
            <a:pPr eaLnBrk="1" hangingPunct="1"/>
            <a:r>
              <a:rPr lang="en-US" sz="2800" i="1" dirty="0" smtClean="0"/>
              <a:t>HTML </a:t>
            </a:r>
            <a:r>
              <a:rPr lang="ru-RU" sz="2800" i="1" dirty="0" smtClean="0"/>
              <a:t>(</a:t>
            </a:r>
            <a:r>
              <a:rPr lang="en-US" sz="2800" i="1" dirty="0" smtClean="0"/>
              <a:t>HyperText Markup Language</a:t>
            </a:r>
            <a:r>
              <a:rPr lang="ru-RU" sz="2800" i="1" dirty="0" smtClean="0"/>
              <a:t>) - </a:t>
            </a:r>
            <a:r>
              <a:rPr lang="ru-RU" sz="2800" dirty="0" smtClean="0"/>
              <a:t>стандартный язык разметки документов в вебе.</a:t>
            </a:r>
            <a:endParaRPr lang="en-US" sz="2800" i="1" dirty="0" smtClean="0"/>
          </a:p>
          <a:p>
            <a:pPr eaLnBrk="1" hangingPunct="1"/>
            <a:endParaRPr lang="ru-RU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971800" y="1600200"/>
            <a:ext cx="2324100" cy="838200"/>
          </a:xfrm>
          <a:prstGeom prst="rect">
            <a:avLst/>
          </a:prstGeom>
          <a:ln cap="rnd"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</a:t>
            </a:r>
          </a:p>
        </p:txBody>
      </p:sp>
      <p:cxnSp>
        <p:nvCxnSpPr>
          <p:cNvPr id="7" name="Straight Arrow Connector 6"/>
          <p:cNvCxnSpPr>
            <a:stCxn id="4" idx="2"/>
            <a:endCxn id="9" idx="0"/>
          </p:cNvCxnSpPr>
          <p:nvPr/>
        </p:nvCxnSpPr>
        <p:spPr bwMode="auto">
          <a:xfrm rot="5400000">
            <a:off x="2314575" y="1228725"/>
            <a:ext cx="609600" cy="30289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57200" y="3048000"/>
            <a:ext cx="12954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/>
            </a:r>
            <a:br>
              <a:rPr kumimoji="0" lang="en-US" sz="2000" b="1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HTML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362200" y="3048000"/>
            <a:ext cx="16002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accent3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</a:t>
            </a:r>
            <a:r>
              <a:rPr kumimoji="0" lang="en-US" sz="2000" i="0" u="none" strike="noStrike" normalizeH="0" baseline="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0" name="Straight Arrow Connector 19"/>
          <p:cNvCxnSpPr>
            <a:stCxn id="4" idx="2"/>
            <a:endCxn id="18" idx="0"/>
          </p:cNvCxnSpPr>
          <p:nvPr/>
        </p:nvCxnSpPr>
        <p:spPr bwMode="auto">
          <a:xfrm rot="5400000">
            <a:off x="3343275" y="2257425"/>
            <a:ext cx="609600" cy="9715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066800" y="4648200"/>
            <a:ext cx="1752600" cy="838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XHT</a:t>
            </a: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ML</a:t>
            </a:r>
          </a:p>
        </p:txBody>
      </p:sp>
      <p:cxnSp>
        <p:nvCxnSpPr>
          <p:cNvPr id="24" name="Straight Arrow Connector 23"/>
          <p:cNvCxnSpPr>
            <a:stCxn id="18" idx="2"/>
            <a:endCxn id="23" idx="0"/>
          </p:cNvCxnSpPr>
          <p:nvPr/>
        </p:nvCxnSpPr>
        <p:spPr bwMode="auto">
          <a:xfrm rot="5400000">
            <a:off x="2171700" y="3657600"/>
            <a:ext cx="762000" cy="1219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9" idx="2"/>
            <a:endCxn id="23" idx="0"/>
          </p:cNvCxnSpPr>
          <p:nvPr/>
        </p:nvCxnSpPr>
        <p:spPr bwMode="auto">
          <a:xfrm rot="16200000" flipH="1">
            <a:off x="1143000" y="3848100"/>
            <a:ext cx="762000" cy="8382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51"/>
          <p:cNvSpPr/>
          <p:nvPr/>
        </p:nvSpPr>
        <p:spPr bwMode="auto">
          <a:xfrm>
            <a:off x="6553200" y="3048000"/>
            <a:ext cx="21336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SGML </a:t>
            </a:r>
            <a:r>
              <a:rPr kumimoji="0" lang="en-US" sz="2000" i="0" u="none" strike="noStrike" normalizeH="0" baseline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Docbook</a:t>
            </a:r>
            <a:endParaRPr kumimoji="0" lang="en-US" sz="2000" i="0" u="none" strike="noStrik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le-GroteskFet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48200" y="3048000"/>
            <a:ext cx="1485900" cy="83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220663" marR="0" indent="-2206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  <a:t/>
            </a:r>
            <a:br>
              <a:rPr kumimoji="0" lang="en-US" sz="2000" i="0" u="none" strike="noStrike" normalizeH="0" baseline="0" dirty="0" smtClean="0">
                <a:solidFill>
                  <a:schemeClr val="tx1"/>
                </a:solidFill>
                <a:latin typeface="Tele-GroteskFet"/>
              </a:rPr>
            </a:br>
            <a:r>
              <a:rPr kumimoji="0" lang="en-US" sz="2000" i="0" u="none" strike="noStrike" normalizeH="0" baseline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le-GroteskFet"/>
              </a:rPr>
              <a:t>Z Format</a:t>
            </a:r>
          </a:p>
        </p:txBody>
      </p:sp>
      <p:cxnSp>
        <p:nvCxnSpPr>
          <p:cNvPr id="54" name="Straight Arrow Connector 53"/>
          <p:cNvCxnSpPr>
            <a:stCxn id="4" idx="2"/>
            <a:endCxn id="52" idx="0"/>
          </p:cNvCxnSpPr>
          <p:nvPr/>
        </p:nvCxnSpPr>
        <p:spPr bwMode="auto">
          <a:xfrm rot="16200000" flipH="1">
            <a:off x="5572125" y="1000125"/>
            <a:ext cx="609600" cy="348615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4" idx="2"/>
            <a:endCxn id="53" idx="0"/>
          </p:cNvCxnSpPr>
          <p:nvPr/>
        </p:nvCxnSpPr>
        <p:spPr bwMode="auto">
          <a:xfrm rot="16200000" flipH="1">
            <a:off x="4457700" y="2114550"/>
            <a:ext cx="609600" cy="1257300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Кроссбраузерная верстка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228600" y="709136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Narrow" pitchFamily="34" charset="0"/>
              </a:rPr>
              <a:t>Доступ к средствам разработчика – </a:t>
            </a:r>
            <a:r>
              <a:rPr lang="en-US" b="1" dirty="0" smtClean="0">
                <a:latin typeface="Arial Narrow" pitchFamily="34" charset="0"/>
              </a:rPr>
              <a:t>F12</a:t>
            </a:r>
          </a:p>
          <a:p>
            <a:r>
              <a:rPr lang="ru-RU" dirty="0" smtClean="0">
                <a:latin typeface="Arial Narrow" pitchFamily="34" charset="0"/>
              </a:rPr>
              <a:t>или через контекстное меню – </a:t>
            </a:r>
            <a:r>
              <a:rPr lang="en-US" b="1" dirty="0" smtClean="0">
                <a:latin typeface="Arial Narrow" pitchFamily="34" charset="0"/>
              </a:rPr>
              <a:t>Inspect element</a:t>
            </a:r>
            <a:endParaRPr lang="en-US" b="1" dirty="0">
              <a:latin typeface="Arial Narrow" pitchFamily="34" charset="0"/>
            </a:endParaRP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439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Десерт</a:t>
            </a:r>
            <a:r>
              <a:rPr lang="ru-RU" dirty="0"/>
              <a:t>!</a:t>
            </a:r>
            <a:r>
              <a:rPr lang="ru-RU" dirty="0" smtClean="0"/>
              <a:t> Пример разметки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8" name="Picture 4" descr="C:\Users\ynikolsk\Desktop\HTML-CSS practice\layout-with-col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2" y="609600"/>
            <a:ext cx="7669688" cy="568086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Десерт! Пример </a:t>
            </a:r>
            <a:r>
              <a:rPr lang="ru-RU" dirty="0" smtClean="0"/>
              <a:t>разметки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2050" name="Picture 2" descr="C:\Users\ynikolsk\Desktop\HTML-CSS practice\layout-grou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6200" cy="57004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9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Десерт! Пример </a:t>
            </a:r>
            <a:r>
              <a:rPr lang="ru-RU" dirty="0" smtClean="0"/>
              <a:t>разметки страницы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765175"/>
            <a:ext cx="11430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HTML: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48970" y="664429"/>
            <a:ext cx="699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CSS: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24384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35242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33475"/>
            <a:ext cx="22002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3810000" y="727502"/>
            <a:ext cx="0" cy="5444698"/>
          </a:xfrm>
          <a:prstGeom prst="line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Дополнительная литература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r>
              <a:rPr lang="en-US" sz="3200" dirty="0" smtClean="0"/>
              <a:t>Html5 specification - </a:t>
            </a:r>
            <a:r>
              <a:rPr lang="en-US" sz="3200" dirty="0" smtClean="0">
                <a:hlinkClick r:id="rId2"/>
              </a:rPr>
              <a:t>http://www.w3.org/TR/html5/</a:t>
            </a:r>
            <a:endParaRPr lang="en-US" sz="3200" dirty="0"/>
          </a:p>
          <a:p>
            <a:r>
              <a:rPr lang="en-US" sz="3200" dirty="0" smtClean="0"/>
              <a:t>Html book - </a:t>
            </a:r>
            <a:r>
              <a:rPr lang="en-US" sz="3200" dirty="0" smtClean="0">
                <a:hlinkClick r:id="rId3"/>
              </a:rPr>
              <a:t>http://htmlbook.ru/</a:t>
            </a:r>
            <a:endParaRPr lang="en-US" sz="3200" dirty="0" smtClean="0"/>
          </a:p>
          <a:p>
            <a:r>
              <a:rPr lang="en-US" sz="3200" dirty="0" smtClean="0"/>
              <a:t>HTML/CSS/JS - </a:t>
            </a:r>
            <a:r>
              <a:rPr lang="en-US" sz="3200" dirty="0" smtClean="0">
                <a:hlinkClick r:id="rId4"/>
              </a:rPr>
              <a:t>http://css-tricks.com/</a:t>
            </a:r>
            <a:endParaRPr lang="en-US" sz="3200" dirty="0" smtClean="0"/>
          </a:p>
          <a:p>
            <a:r>
              <a:rPr lang="en-US" sz="3200" dirty="0" smtClean="0"/>
              <a:t>HTML/CSS/JS + Design - </a:t>
            </a:r>
            <a:br>
              <a:rPr lang="en-US" sz="3200" dirty="0" smtClean="0"/>
            </a:br>
            <a:r>
              <a:rPr lang="en-US" sz="3200" dirty="0" smtClean="0">
                <a:hlinkClick r:id="rId5"/>
              </a:rPr>
              <a:t>http://www.smashingmagazine.com/</a:t>
            </a:r>
            <a:endParaRPr lang="en-US" sz="3200" dirty="0" smtClean="0"/>
          </a:p>
          <a:p>
            <a:r>
              <a:rPr lang="en-US" sz="3200" dirty="0" smtClean="0">
                <a:hlinkClick r:id="rId6"/>
              </a:rPr>
              <a:t>http://jsfiddle.net/</a:t>
            </a:r>
            <a:endParaRPr lang="en-US" sz="3200" dirty="0" smtClean="0"/>
          </a:p>
          <a:p>
            <a:endParaRPr lang="ru-RU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8400" y="1814513"/>
            <a:ext cx="17812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1219199"/>
            <a:ext cx="1219200" cy="383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2667000"/>
            <a:ext cx="1495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93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Показывать валидационное сообщение при сабмите формы, если в форме есть незаполненные поля. Подсвечивать пустое поле красным. Сабмит формы при пустых полях происходить не должен.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Создаем блок с ошибкой, который будет показываться только при наличии пустых полей.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Подсветка полей осуществляется путем добавления специального </a:t>
            </a:r>
            <a:r>
              <a:rPr lang="en-US" dirty="0" smtClean="0"/>
              <a:t>CSS </a:t>
            </a:r>
            <a:r>
              <a:rPr lang="ru-RU" dirty="0" smtClean="0"/>
              <a:t>класса для поля.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67050"/>
            <a:ext cx="32575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5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/>
              <a:t>Ссылки на примеры </a:t>
            </a:r>
            <a:r>
              <a:rPr lang="en-US" dirty="0" smtClean="0"/>
              <a:t>HTML/CSS</a:t>
            </a:r>
            <a:endParaRPr lang="ru-RU" dirty="0"/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>
          <a:xfrm>
            <a:off x="250824" y="620713"/>
            <a:ext cx="8893175" cy="54006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Практика 1. Блочная модель </a:t>
            </a:r>
            <a:r>
              <a:rPr lang="en-US" sz="2400" dirty="0" smtClean="0"/>
              <a:t>CSS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>
                <a:hlinkClick r:id="rId2"/>
              </a:rPr>
              <a:t>http://jsfiddle.net/L8xz2jfk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</a:t>
            </a:r>
            <a:r>
              <a:rPr lang="en-US" sz="2400" dirty="0"/>
              <a:t> 2</a:t>
            </a:r>
            <a:r>
              <a:rPr lang="ru-RU" sz="2400" dirty="0"/>
              <a:t>. Блочные и строчные </a:t>
            </a:r>
            <a:r>
              <a:rPr lang="ru-RU" sz="2400" dirty="0" smtClean="0"/>
              <a:t>элементы 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http://jsfiddle.net/wnacqj50</a:t>
            </a:r>
            <a:r>
              <a:rPr lang="en-US" sz="2400" dirty="0" smtClean="0">
                <a:hlinkClick r:id="rId3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Практика 3. Приоритет стилей</a:t>
            </a:r>
            <a:br>
              <a:rPr lang="ru-RU" sz="2400" dirty="0" smtClean="0"/>
            </a:br>
            <a:r>
              <a:rPr lang="en-US" sz="2400" dirty="0">
                <a:hlinkClick r:id="rId4"/>
              </a:rPr>
              <a:t>http://jsfiddle.net/3f08jd8y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Практика </a:t>
            </a:r>
            <a:r>
              <a:rPr lang="en-US" sz="2400" dirty="0"/>
              <a:t>4</a:t>
            </a:r>
            <a:r>
              <a:rPr lang="ru-RU" sz="2400" dirty="0"/>
              <a:t>. </a:t>
            </a:r>
            <a:r>
              <a:rPr lang="ru-RU" sz="2400" dirty="0" smtClean="0"/>
              <a:t>Позиционирование</a:t>
            </a:r>
            <a:br>
              <a:rPr lang="ru-RU" sz="2400" dirty="0" smtClean="0"/>
            </a:br>
            <a:r>
              <a:rPr lang="ru-RU" sz="2400" dirty="0" smtClean="0"/>
              <a:t>Часть 1 (</a:t>
            </a:r>
            <a:r>
              <a:rPr lang="en-US" sz="2400" dirty="0">
                <a:hlinkClick r:id="rId5"/>
              </a:rPr>
              <a:t>http://jsfiddle.net/jtkfuwkx</a:t>
            </a:r>
            <a:r>
              <a:rPr lang="en-US" sz="2400" dirty="0" smtClean="0">
                <a:hlinkClick r:id="rId5"/>
              </a:rPr>
              <a:t>/</a:t>
            </a:r>
            <a:r>
              <a:rPr lang="ru-RU" sz="2400" dirty="0" smtClean="0"/>
              <a:t>)</a:t>
            </a:r>
            <a:r>
              <a:rPr lang="en-US" sz="2400" dirty="0" smtClean="0"/>
              <a:t>, </a:t>
            </a:r>
            <a:r>
              <a:rPr lang="ru-RU" sz="2400" dirty="0" smtClean="0"/>
              <a:t>часть 2 (</a:t>
            </a:r>
            <a:r>
              <a:rPr lang="en-US" sz="2400" dirty="0">
                <a:hlinkClick r:id="rId6"/>
              </a:rPr>
              <a:t>http://jsfiddle.net/jxxwptwb</a:t>
            </a:r>
            <a:r>
              <a:rPr lang="en-US" sz="2400" dirty="0" smtClean="0">
                <a:hlinkClick r:id="rId6"/>
              </a:rPr>
              <a:t>/</a:t>
            </a:r>
            <a:r>
              <a:rPr lang="ru-RU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Пример </a:t>
            </a:r>
            <a:r>
              <a:rPr lang="ru-RU" sz="2400" dirty="0"/>
              <a:t>фиксированного </a:t>
            </a:r>
            <a:r>
              <a:rPr lang="ru-RU" sz="2400" dirty="0" smtClean="0"/>
              <a:t>позиционирования </a:t>
            </a:r>
            <a:br>
              <a:rPr lang="ru-RU" sz="2400" dirty="0" smtClean="0"/>
            </a:br>
            <a:r>
              <a:rPr lang="en-US" sz="2400" dirty="0" smtClean="0">
                <a:hlinkClick r:id="rId7"/>
              </a:rPr>
              <a:t>http</a:t>
            </a:r>
            <a:r>
              <a:rPr lang="en-US" sz="2400" dirty="0">
                <a:hlinkClick r:id="rId7"/>
              </a:rPr>
              <a:t>://jsfiddle.net/ffds8ndj</a:t>
            </a:r>
            <a:r>
              <a:rPr lang="en-US" sz="2400" dirty="0" smtClean="0">
                <a:hlinkClick r:id="rId7"/>
              </a:rPr>
              <a:t>/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Практика </a:t>
            </a:r>
            <a:r>
              <a:rPr lang="en-US" sz="2400" dirty="0"/>
              <a:t>5</a:t>
            </a:r>
            <a:r>
              <a:rPr lang="ru-RU" sz="2400" dirty="0"/>
              <a:t>. Пример </a:t>
            </a:r>
            <a:r>
              <a:rPr lang="ru-RU" sz="2400" dirty="0" smtClean="0"/>
              <a:t>формы</a:t>
            </a:r>
            <a:br>
              <a:rPr lang="ru-RU" sz="2400" dirty="0" smtClean="0"/>
            </a:br>
            <a:r>
              <a:rPr lang="en-US" sz="2400" dirty="0">
                <a:hlinkClick r:id="rId8"/>
              </a:rPr>
              <a:t>http://jsfiddle.net/s7n3crr6</a:t>
            </a:r>
            <a:r>
              <a:rPr lang="en-US" sz="2400" dirty="0" smtClean="0">
                <a:hlinkClick r:id="rId8"/>
              </a:rPr>
              <a:t>/</a:t>
            </a:r>
            <a:r>
              <a:rPr lang="ru-RU" sz="2400" dirty="0" smtClean="0">
                <a:hlinkClick r:id="rId8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Десерт</a:t>
            </a:r>
            <a:br>
              <a:rPr lang="ru-RU" sz="2400" dirty="0" smtClean="0"/>
            </a:br>
            <a:r>
              <a:rPr lang="en-US" sz="2400" dirty="0">
                <a:hlinkClick r:id="rId9"/>
              </a:rPr>
              <a:t>http://jsfiddle.net/bum86qcp/2</a:t>
            </a:r>
            <a:r>
              <a:rPr lang="en-US" sz="2400" dirty="0" smtClean="0">
                <a:hlinkClick r:id="rId9"/>
              </a:rPr>
              <a:t>/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>
                <a:hlinkClick r:id="rId8"/>
              </a:rPr>
              <a:t/>
            </a:r>
            <a:br>
              <a:rPr lang="ru-RU" sz="2400" dirty="0" smtClean="0">
                <a:hlinkClick r:id="rId8"/>
              </a:rPr>
            </a:b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D9022-5F05-4706-80E0-F4BD7B4D1E9F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1999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  <p:pic>
        <p:nvPicPr>
          <p:cNvPr id="5122" name="Picture 2" descr="http://ifanboy.com/wp-content/uploads/2013/06/Robert-Downey-Jr_Iron-Man_Mountai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76400"/>
            <a:ext cx="60007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C7666-AB6C-47DF-B96C-A06E4375740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8" name="Picture 7" descr="tim_berners-1024x66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33400"/>
            <a:ext cx="816445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DOM Tree</a:t>
            </a:r>
            <a:endParaRPr lang="ru-RU" dirty="0" smtClean="0"/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20713"/>
            <a:ext cx="4011612" cy="46370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sz="2800" b="1" dirty="0" smtClean="0"/>
              <a:t>   </a:t>
            </a:r>
            <a:r>
              <a:rPr lang="ru-RU" sz="2800" b="1" dirty="0" smtClean="0"/>
              <a:t>DOM</a:t>
            </a:r>
            <a:r>
              <a:rPr lang="ru-RU" sz="2800" dirty="0" smtClean="0"/>
              <a:t> (</a:t>
            </a:r>
            <a:r>
              <a:rPr lang="ru-RU" sz="2800" i="1" dirty="0" smtClean="0"/>
              <a:t>Document Object Model</a:t>
            </a:r>
            <a:r>
              <a:rPr lang="ru-RU" sz="2800" dirty="0" smtClean="0"/>
              <a:t> — «объектная модель документа») — </a:t>
            </a:r>
            <a:r>
              <a:rPr lang="ru-RU" sz="2400" dirty="0" smtClean="0"/>
              <a:t>это не зависящий от платформы и языка программный интерфейс, позволяющий программам и скриптам получить доступ к содержимому HTML, XHTML и XML-документов, а также изменять содержимое, структуру и оформление таких документов.</a:t>
            </a:r>
          </a:p>
          <a:p>
            <a:pPr eaLnBrk="1" hangingPunct="1">
              <a:lnSpc>
                <a:spcPct val="80000"/>
              </a:lnSpc>
              <a:buNone/>
            </a:pPr>
            <a:endParaRPr lang="ru-RU" sz="26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  <a:p>
            <a:pPr eaLnBrk="1" hangingPunct="1">
              <a:lnSpc>
                <a:spcPct val="80000"/>
              </a:lnSpc>
            </a:pPr>
            <a:endParaRPr lang="ru-RU" sz="2400" dirty="0" smtClean="0"/>
          </a:p>
        </p:txBody>
      </p:sp>
      <p:pic>
        <p:nvPicPr>
          <p:cNvPr id="5" name="Picture 4" descr="428px-DOM-mode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909237"/>
            <a:ext cx="4495800" cy="4653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Стандартная </a:t>
            </a:r>
            <a:r>
              <a:rPr lang="en-US" sz="2800" dirty="0" smtClean="0"/>
              <a:t>c</a:t>
            </a:r>
            <a:r>
              <a:rPr lang="ru-RU" sz="2800" dirty="0" smtClean="0"/>
              <a:t>труктура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&lt;!DOCTYPE 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&lt;html&gt;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&lt;head&gt;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&lt;title&gt;HTML/JavaScript demo&lt;/title&gt;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name="keywords" content="Some text"/&gt;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1600" dirty="0" smtClean="0"/>
              <a:t>    &lt;meta name="description" content="Some text"/&gt;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&lt;link type="text/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" </a:t>
            </a:r>
            <a:r>
              <a:rPr lang="en-US" sz="1600" dirty="0" err="1" smtClean="0"/>
              <a:t>rel</a:t>
            </a:r>
            <a:r>
              <a:rPr lang="en-US" sz="1600" dirty="0" smtClean="0"/>
              <a:t>="</a:t>
            </a:r>
            <a:r>
              <a:rPr lang="en-US" sz="1600" dirty="0" err="1" smtClean="0"/>
              <a:t>stylesheet</a:t>
            </a:r>
            <a:r>
              <a:rPr lang="en-US" sz="1600" dirty="0" smtClean="0"/>
              <a:t>"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=“styles/common.css“ /&gt;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 </a:t>
            </a:r>
            <a:r>
              <a:rPr lang="en-US" sz="1600" dirty="0" err="1" smtClean="0"/>
              <a:t>src</a:t>
            </a:r>
            <a:r>
              <a:rPr lang="en-US" sz="1600" dirty="0" smtClean="0"/>
              <a:t>=“scripts/master-script.js"&gt;&lt;/script&gt;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	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&lt;/head&gt;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       &lt;div id=“header”&gt;&lt;/div&gt;</a:t>
            </a:r>
            <a:br>
              <a:rPr lang="en-US" sz="1600" dirty="0" smtClean="0"/>
            </a:br>
            <a:r>
              <a:rPr lang="en-US" sz="1600" dirty="0" smtClean="0"/>
              <a:t>       …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	&lt;/body&gt;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sz="1600" dirty="0" smtClean="0"/>
              <a:t>&lt;/html&gt;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head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&lt;!DOCTYPE html&gt;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тип документа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корневой элемент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meta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Служебная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информация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Заголовок страницы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link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ресурса (обычно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CSS)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script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Подключение исполняемого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кода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style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стили встроенные в стр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ницу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документа </a:t>
            </a:r>
            <a:r>
              <a:rPr lang="en-US" dirty="0" smtClean="0"/>
              <a:t>HTML, </a:t>
            </a:r>
            <a:r>
              <a:rPr lang="ru-RU" dirty="0" smtClean="0"/>
              <a:t>элемент </a:t>
            </a:r>
            <a:r>
              <a:rPr lang="en-US" dirty="0" smtClean="0"/>
              <a:t>body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 </a:t>
            </a:r>
            <a:r>
              <a:rPr lang="ru-RU" dirty="0"/>
              <a:t>тело документа </a:t>
            </a:r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div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блочный элемент</a:t>
            </a:r>
            <a:endParaRPr lang="en-US" dirty="0" smtClean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span -</a:t>
            </a:r>
            <a:r>
              <a:rPr lang="en-US" dirty="0" smtClean="0"/>
              <a:t> </a:t>
            </a:r>
            <a:r>
              <a:rPr lang="ru-RU" dirty="0"/>
              <a:t>Строчный </a:t>
            </a:r>
            <a:r>
              <a:rPr lang="ru-RU" dirty="0" smtClean="0"/>
              <a:t>элемент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-</a:t>
            </a:r>
            <a:r>
              <a:rPr lang="en-US" dirty="0" smtClean="0"/>
              <a:t> </a:t>
            </a:r>
            <a:r>
              <a:rPr lang="ru-RU" dirty="0" smtClean="0"/>
              <a:t>Ссылка</a:t>
            </a:r>
            <a:endParaRPr lang="ru-RU" dirty="0"/>
          </a:p>
          <a:p>
            <a:pPr marL="360363" lvl="1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Список немаркированный</a:t>
            </a:r>
            <a:endParaRPr lang="ru-RU" dirty="0"/>
          </a:p>
          <a:p>
            <a:pPr marL="72072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Элемент списка</a:t>
            </a:r>
            <a:endParaRPr lang="ru-RU" dirty="0"/>
          </a:p>
          <a:p>
            <a:pPr marL="360363" lvl="1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table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Таблица</a:t>
            </a:r>
            <a:endParaRPr lang="ru-RU" dirty="0"/>
          </a:p>
          <a:p>
            <a:pPr marL="720725" lvl="2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Строка таблицы</a:t>
            </a:r>
            <a:endParaRPr lang="ru-RU" dirty="0"/>
          </a:p>
          <a:p>
            <a:pPr marL="1071562" lvl="3" indent="0"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-</a:t>
            </a:r>
            <a:r>
              <a:rPr lang="en-US" dirty="0" smtClean="0"/>
              <a:t> </a:t>
            </a:r>
            <a:r>
              <a:rPr lang="ru-RU" dirty="0"/>
              <a:t>Заголовок </a:t>
            </a:r>
            <a:r>
              <a:rPr lang="ru-RU" dirty="0" smtClean="0"/>
              <a:t>колонки</a:t>
            </a:r>
            <a:endParaRPr lang="ru-RU" dirty="0"/>
          </a:p>
          <a:p>
            <a:pPr marL="1071562" lvl="3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td -</a:t>
            </a:r>
            <a:r>
              <a:rPr lang="en-US" dirty="0" smtClean="0"/>
              <a:t> </a:t>
            </a:r>
            <a:r>
              <a:rPr lang="ru-RU" dirty="0"/>
              <a:t>Ячейка </a:t>
            </a:r>
            <a:r>
              <a:rPr lang="ru-RU" dirty="0" smtClean="0"/>
              <a:t>таблицы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form</a:t>
            </a:r>
            <a:r>
              <a:rPr lang="en-US" dirty="0" smtClean="0"/>
              <a:t> – </a:t>
            </a:r>
            <a:r>
              <a:rPr lang="ru-RU" dirty="0" smtClean="0"/>
              <a:t>форма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label </a:t>
            </a:r>
            <a:r>
              <a:rPr lang="en-US" dirty="0" smtClean="0"/>
              <a:t>– </a:t>
            </a:r>
            <a:r>
              <a:rPr lang="ru-RU" dirty="0" smtClean="0"/>
              <a:t>тектовый элемент, заголовок элемента ввода</a:t>
            </a:r>
            <a:endParaRPr lang="en-US" dirty="0" smtClean="0"/>
          </a:p>
          <a:p>
            <a:pPr marL="803275" lvl="2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–</a:t>
            </a:r>
            <a:r>
              <a:rPr lang="ru-RU" dirty="0" smtClean="0"/>
              <a:t> элемент ввода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dirty="0" smtClean="0"/>
              <a:t> – </a:t>
            </a:r>
            <a:r>
              <a:rPr lang="ru-RU" dirty="0" smtClean="0"/>
              <a:t>встроенная страница</a:t>
            </a:r>
            <a:endParaRPr lang="en-US" dirty="0" smtClean="0"/>
          </a:p>
          <a:p>
            <a:pPr marL="1071562" lvl="3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0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532813" cy="2206625"/>
          </a:xfrm>
        </p:spPr>
        <p:txBody>
          <a:bodyPr/>
          <a:lstStyle/>
          <a:p>
            <a:r>
              <a:rPr lang="ru-RU" b="1" dirty="0" smtClean="0"/>
              <a:t>CSS</a:t>
            </a:r>
            <a:r>
              <a:rPr lang="ru-RU" dirty="0" smtClean="0"/>
              <a:t> (</a:t>
            </a:r>
            <a:r>
              <a:rPr lang="ru-RU" i="1" dirty="0" smtClean="0"/>
              <a:t>Cascading Style Sheets</a:t>
            </a:r>
            <a:r>
              <a:rPr lang="ru-RU" dirty="0" smtClean="0"/>
              <a:t> — </a:t>
            </a:r>
            <a:r>
              <a:rPr lang="ru-RU" b="1" dirty="0" smtClean="0"/>
              <a:t>каскадные таблицы стилей</a:t>
            </a:r>
            <a:r>
              <a:rPr lang="ru-RU" dirty="0" smtClean="0"/>
              <a:t>) — формальный язык описания внешнего вида документа, написанного с использованием языка разметки.</a:t>
            </a:r>
          </a:p>
          <a:p>
            <a:pPr>
              <a:buNone/>
            </a:pPr>
            <a:r>
              <a:rPr lang="ru-RU" dirty="0" smtClean="0"/>
              <a:t> 	Преимущественно используется как средство описания, оформления внешнего вида веб-страниц, написанных с помощью языков разметки HTML и XHTML, но может также применяться к любым XML-документам, например, к SVG.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Пример документа </a:t>
            </a:r>
            <a:r>
              <a:rPr lang="en-US" dirty="0" smtClean="0"/>
              <a:t>CSS: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6DB477-D42F-4478-9FD1-597858B197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8382000" cy="28931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 body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margin: 0;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padding: 0;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height: 100%;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#wrapper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min-height: 100%;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fff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#empty-div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height: 70px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both;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height: 80px;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#1F8E94;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height: 40px;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#ACEBEE;</a:t>
            </a: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10295</TotalTime>
  <Words>1551</Words>
  <Application>Microsoft Office PowerPoint</Application>
  <PresentationFormat>On-screen Show (4:3)</PresentationFormat>
  <Paragraphs>379</Paragraphs>
  <Slides>37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lecture template</vt:lpstr>
      <vt:lpstr>Lecture  HTML/CSS</vt:lpstr>
      <vt:lpstr>Agenda</vt:lpstr>
      <vt:lpstr>HTML</vt:lpstr>
      <vt:lpstr>История HTML</vt:lpstr>
      <vt:lpstr>DOM Tree</vt:lpstr>
      <vt:lpstr>Структура документа HTML</vt:lpstr>
      <vt:lpstr>Структура документа HTML, элемент head</vt:lpstr>
      <vt:lpstr>Структура документа HTML, элемент body</vt:lpstr>
      <vt:lpstr>CSS</vt:lpstr>
      <vt:lpstr>CSS Распространенные свойства</vt:lpstr>
      <vt:lpstr>Блочная модель CSS</vt:lpstr>
      <vt:lpstr>Практика 1. Блочная модель CSS</vt:lpstr>
      <vt:lpstr>Свойство display в CSS</vt:lpstr>
      <vt:lpstr>Практика 2. Блочные и строчные элементы</vt:lpstr>
      <vt:lpstr>CSS Селекторы</vt:lpstr>
      <vt:lpstr>CSS Селекторы</vt:lpstr>
      <vt:lpstr>Приоритет CSS стилей</vt:lpstr>
      <vt:lpstr>Приоритет CSS стилей</vt:lpstr>
      <vt:lpstr>Практика 3. Приоритет стилей</vt:lpstr>
      <vt:lpstr>CSS Позиционирвание</vt:lpstr>
      <vt:lpstr>Практика 4. Позиционирование (часть 1)</vt:lpstr>
      <vt:lpstr>Практика 4. Позиционирование (часть 2)</vt:lpstr>
      <vt:lpstr>Пример фиксированного позиционирования</vt:lpstr>
      <vt:lpstr>Плавающие блоки в CSS </vt:lpstr>
      <vt:lpstr>Практика 5. Пример формы</vt:lpstr>
      <vt:lpstr>Best practices</vt:lpstr>
      <vt:lpstr>Best practices</vt:lpstr>
      <vt:lpstr>Best practices</vt:lpstr>
      <vt:lpstr>Кроссбраузерная верстка</vt:lpstr>
      <vt:lpstr>Кроссбраузерная верстка</vt:lpstr>
      <vt:lpstr>Десерт! Пример разметки страницы</vt:lpstr>
      <vt:lpstr>Десерт! Пример разметки страницы</vt:lpstr>
      <vt:lpstr>Десерт! Пример разметки страницы</vt:lpstr>
      <vt:lpstr>Дополнительная литература</vt:lpstr>
      <vt:lpstr>Домашнее задание</vt:lpstr>
      <vt:lpstr>Ссылки на примеры HTML/CSS</vt:lpstr>
      <vt:lpstr>Спасибо за внимание!</vt:lpstr>
    </vt:vector>
  </TitlesOfParts>
  <Company>T-SYSTEMS CIS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#04 Concurrency</dc:title>
  <dc:creator>Evgeniy Naumenko</dc:creator>
  <cp:lastModifiedBy>Nikolskaya, Yulia</cp:lastModifiedBy>
  <cp:revision>487</cp:revision>
  <cp:lastPrinted>2008-10-06T12:12:35Z</cp:lastPrinted>
  <dcterms:created xsi:type="dcterms:W3CDTF">2011-07-20T13:22:05Z</dcterms:created>
  <dcterms:modified xsi:type="dcterms:W3CDTF">2015-06-26T07:20:37Z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